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2"/>
  </p:sldMasterIdLst>
  <p:notesMasterIdLst>
    <p:notesMasterId r:id="rId33"/>
  </p:notesMasterIdLst>
  <p:sldIdLst>
    <p:sldId id="274" r:id="rId3"/>
    <p:sldId id="410" r:id="rId4"/>
    <p:sldId id="412" r:id="rId5"/>
    <p:sldId id="405" r:id="rId6"/>
    <p:sldId id="407" r:id="rId7"/>
    <p:sldId id="337" r:id="rId8"/>
    <p:sldId id="327" r:id="rId9"/>
    <p:sldId id="349" r:id="rId10"/>
    <p:sldId id="341" r:id="rId11"/>
    <p:sldId id="351" r:id="rId12"/>
    <p:sldId id="344" r:id="rId13"/>
    <p:sldId id="352" r:id="rId14"/>
    <p:sldId id="353" r:id="rId15"/>
    <p:sldId id="413" r:id="rId16"/>
    <p:sldId id="354" r:id="rId17"/>
    <p:sldId id="347" r:id="rId18"/>
    <p:sldId id="408" r:id="rId19"/>
    <p:sldId id="355" r:id="rId20"/>
    <p:sldId id="356" r:id="rId21"/>
    <p:sldId id="418" r:id="rId22"/>
    <p:sldId id="358" r:id="rId23"/>
    <p:sldId id="357" r:id="rId24"/>
    <p:sldId id="411" r:id="rId25"/>
    <p:sldId id="414" r:id="rId26"/>
    <p:sldId id="404" r:id="rId27"/>
    <p:sldId id="399" r:id="rId28"/>
    <p:sldId id="400" r:id="rId29"/>
    <p:sldId id="271" r:id="rId30"/>
    <p:sldId id="416" r:id="rId31"/>
    <p:sldId id="417" r:id="rId32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0000"/>
    <a:srgbClr val="FFE7E8"/>
    <a:srgbClr val="FFD1D2"/>
    <a:srgbClr val="FFA7A9"/>
    <a:srgbClr val="FFFFFF"/>
    <a:srgbClr val="FF7174"/>
    <a:srgbClr val="FF7C80"/>
    <a:srgbClr val="800000"/>
    <a:srgbClr val="B3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68" autoAdjust="0"/>
    <p:restoredTop sz="71867" autoAdjust="0"/>
  </p:normalViewPr>
  <p:slideViewPr>
    <p:cSldViewPr snapToGrid="0" showGuides="1">
      <p:cViewPr varScale="1">
        <p:scale>
          <a:sx n="81" d="100"/>
          <a:sy n="81" d="100"/>
        </p:scale>
        <p:origin x="2160" y="84"/>
      </p:cViewPr>
      <p:guideLst>
        <p:guide orient="horz" pos="16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04570" cy="38379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65870" y="0"/>
            <a:ext cx="4104570" cy="38379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7268E1E-0E44-426D-905E-8AD9B19D2182}" type="datetimeFigureOut">
              <a:rPr lang="cs-CZ" smtClean="0"/>
              <a:t>31.08.2026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84400" y="574675"/>
            <a:ext cx="5103813" cy="2871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47209" y="3638973"/>
            <a:ext cx="7577667" cy="3448852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277947"/>
            <a:ext cx="4104570" cy="382022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65870" y="7277947"/>
            <a:ext cx="4104570" cy="382022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慶祝中國共產黨成立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周年暨紀念紅軍長征勝利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周年（初中版）開學第一課教學設計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一、 課程基本資訊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課題：慶祝中國共產黨成立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周年暨紀念紅軍長征勝利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對象：澳門初中學生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課時：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節課時（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分鐘）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教材來源：教學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、逐頁講稿及《澳門歷史教材》相關概念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教學方法：問題導向學習（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PBL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）、史料研討法、地圖分析法、小組合作學習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二、 教學目標（基於澳門基本學力要求）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知識與理解：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理解中共成立的歷史背景（遠因與近因），知道“一大”與嘉興南湖紅船的歷史意義。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掌握紅軍長征的起因、關鍵轉折（遵義會議）及勝利會師的歷史影響。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能力與方法：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能從歷史文字資料與地圖中提取關鍵訊息，分析歷史事件的因果關係。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能運用比較法與情境分析法，討論歷史經驗對現實生活與個人成長的啟示。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情感態度與價值觀：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感悟“長征精神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（堅定信念、實事求是、團結合作、不怕險阻）。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結合澳門回歸前後的發展歷程，增強家國情懷與對在地社會發展的責任感。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三、 教學重難點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教學重點：中國共產黨成立的背景與過程；遵義會議的歷史轉折意義。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教學難點：如何引導澳門初中生將百年前的革命歷史（“長征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）與澳門自身發展及個人成長經歷（“青春的雪山草地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）進行跨時空連結。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3323E-4F1A-95FE-CE5E-15C579B2C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0D36754-E455-3918-6A47-835A3AA5E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36F117F-53AF-99FE-89B5-92B274454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講授重點：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空間分布：引導學生觀察《中共早期組織分佈示意圖》（頁碼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），指出除了上海、北京、廣州外，連海外（東京、巴黎）也建立了早期小組。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中共一大與南湖紅船：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日，中共一大在上海法租界秘密召開（代表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人，代表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多名黨員，包含毛澤東、董必武等）。後因法租界巡捕搜捕，轉移至浙江嘉興南湖的紅船上完成會議，宣告中共成立。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多媒體補充：播映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展示“上海一大會址和嘉興南湖紅船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介紹。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02EDBD2-3A12-86AE-8E32-337BB428C7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6499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E1794-AF5E-6130-4F3F-7E679BC43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8FD6444-8A4A-6D2E-426C-2BE12454DB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A7CA6F68-4E84-CA89-5C8A-33FB5140E3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講授重點：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空間分布：引導學生觀察《中共早期組織分佈示意圖》（頁碼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），指出除了上海、北京、廣州外，連海外（東京、巴黎）也建立了早期小組。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中共一大與南湖紅船：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日，中共一大在上海法租界秘密召開（代表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人，代表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多名黨員，包含毛澤東、董必武等）。後因法租界巡捕搜捕，轉移至浙江嘉興南湖的紅船上完成會議，宣告中共成立。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多媒體補充：播映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展示“上海一大會址和嘉興南湖紅船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介紹。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0A4F83-7DAB-F1A2-7DE1-0612C57DC3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3616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A3B71-E8C5-38E9-3A21-356049F5E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80E5CEB-DFA6-0D71-2300-B16790136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A409C650-9093-2D22-31FB-23C13A048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1200" dirty="0"/>
              <a:t>出席者包括：武漢代表董必武（其後的中華人民共和國副主席）、湖南代表毛澤東（其後的中華人民共和國主席），蘇聯亦派遣共產國際的代表出席。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講授重點：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空間分布：引導學生觀察《中共早期組織分佈示意圖》（頁碼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），指出除了上海、北京、廣州外，連海外（東京、巴黎）也建立了早期小組。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中共一大與南湖紅船：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日，中共一大在上海法租界秘密召開（代表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人，代表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多名黨員，包含毛澤東、董必武等）。後因法租界巡捕搜捕，轉移至浙江嘉興南湖的紅船上完成會議，宣告中共成立。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多媒體補充：播映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展示“上海一大會址和嘉興南湖紅船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介紹。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altLang="zh-TW" sz="1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78E74BE-0727-F66A-8391-61EB481B15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5450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D8410-DDB0-6E92-498F-EBDA0207F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6AD94AB-2FD8-A32B-34BA-ECD4C3B9F8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17F2ABD4-BCD8-D51E-76F3-3F1E41829A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提問互動：“為什麼一大是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日召開，但我們慶祝建黨節卻是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日？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解答：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年毛澤東在延安發表《論持久戰》時首次提出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日為誕生紀念日，此後沿用至今。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4F5315-1694-E34F-BC06-0589B3440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945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292A7-2694-6B3A-5653-16B0D48EC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966533E-B516-E9FB-899F-0B140AD2D1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BDFA6C-8886-137C-22BF-9B748B40EC4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33596E4-9405-B7F7-45E8-11E9E2B98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8B099E3-BC4F-E516-A182-C4D01E2A91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【階段三：第二單元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轉危為安：紅軍長征勝利】（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48717-93CC-23D2-1360-3614B529BBB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EAB330-BBA5-47A1-6887-023027B999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70216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C819C-42A1-C23D-3FBC-9AA45F8B5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91A3E078-769F-32EF-315B-5FA5ED66E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B62BCF45-248C-6986-277E-58AA47118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脈絡梳理：從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年國共決裂、井岡山革命根據地建立，到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年第五次反“圍剿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。因博古等人犯了教條主義錯誤（“分兵把守、全線出擊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），紅軍遭受重大損失。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1934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月，中共中央被迫放棄瑞金，開啟二萬五千里長征。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思考題互動（頁碼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）：“如果你是當時的領導層，面對重大失敗，你該怎麼辦？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學生預期回答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：檢討錯誤、及時調整方向。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79AA4CC-1865-4C7C-8CEC-B94A3E0D4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4694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74000-5CF5-A06D-6167-93765BD11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18634D9-ADBF-F139-5103-F7D2AFEC23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27B338E-4168-E046-E017-342300B7E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脈絡梳理：從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年國共決裂、井岡山革命根據地建立，到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年第五次反“圍剿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。因博古等人犯了教條主義錯誤（“分兵把守、全線出擊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），紅軍遭受重大損失。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1934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月，中共中央被迫放棄瑞金，開啟二萬五千里長征。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思考題互動（頁碼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）：“如果你是當時的領導層，面對重大失敗，你該怎麼辦？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學生預期回答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：檢討錯誤、及時調整方向。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FE5083-3C05-AC5C-E34A-F77A2BE0C2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50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E38F8-68FC-EC9D-C6E4-6F94568A7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E0EF0930-6C8C-DDCB-1F67-207A2638C0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F0F2849-78AC-1F40-2059-1F08C0116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脈絡梳理：從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年國共決裂、井岡山革命根據地建立，到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1933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年第五次反“圍剿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。因博古等人犯了教條主義錯誤（“分兵把守、全線出擊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），紅軍遭受重大損失。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1934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月，中共中央被迫放棄瑞金，開啟二萬五千里長征。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思考題互動（頁碼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）：“如果你是當時的領導層，面對重大失敗，你該怎麼辦？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學生預期回答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：檢討錯誤、及時調整方向。 </a:t>
            </a:r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1938</a:t>
            </a:r>
            <a:r>
              <a:rPr lang="zh-TW" altLang="en-US" dirty="0"/>
              <a:t>年，毛澤東在延安寫作</a:t>
            </a:r>
            <a:r>
              <a:rPr lang="en-US" altLang="zh-TW" dirty="0"/>
              <a:t>《</a:t>
            </a:r>
            <a:r>
              <a:rPr lang="zh-TW" altLang="en-US" dirty="0"/>
              <a:t>論持久戰</a:t>
            </a:r>
            <a:r>
              <a:rPr lang="en-US" altLang="zh-TW" dirty="0"/>
              <a:t>》 </a:t>
            </a:r>
            <a:r>
              <a:rPr lang="zh-TW" altLang="en-US" dirty="0"/>
              <a:t>來源：</a:t>
            </a:r>
            <a:r>
              <a:rPr lang="en-US" altLang="zh-TW" dirty="0"/>
              <a:t>Wikipedia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744E9F-572E-B28A-A1AE-0EF61255C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07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脈絡梳理：從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1927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年國共決裂、井岡山革命根據地建立，到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1933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年第五次反“圍剿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。因博古等人犯了教條主義錯誤（“分兵把守、全線出擊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），紅軍遭受重大損失。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1934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月，中共中央被迫放棄瑞金，開啟二萬五千里長征。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思考題互動（頁碼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）：“如果你是當時的領導層，面對重大失敗，你該怎麼辦？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學生預期回答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：檢討錯誤、及時調整方向。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691E4-D162-9229-EE44-E1556CA4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EBC776F-3CDF-7D6F-3A2F-B40D9CC4B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333329-176A-C9B8-BEF6-AE656CBE6C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CF0317F-4FAF-FA7D-4032-C6B9AA8EC8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5F4BACD-582E-5AB0-5178-0843301C2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關鍵知識點：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月遵義會議，糾正了錯誤的軍事指揮，確立了毛澤東在黨中央的領導地位，在危急關頭挽救了黨和紅軍。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名畫與歷史藝術賞析（頁碼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《四渡赤水出奇兵》（邵亞川作）：強調靈活機動的戰術與智謀，打亂國民黨追擊計劃。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《紅軍過雪山》（艾中信作）：展現紅軍戰勝夾金山極端自然環境的鋼鐵意志。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長征勝利（頁碼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1936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月，紅一、二、四方面軍在甘肅會師，長征勝利結束。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02CB0-C404-3780-3BA2-54C531D2D0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C93B61-C6EB-462D-340D-72F593AAF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85346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97677-7712-0C49-7FC9-CE61775B4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23744C-4E8C-3206-AA7F-8D676F025A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84A44-9EFF-6852-B6AC-92BF06F0E44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53816CD-5C68-E11A-CA93-D300D7E011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55198A1-6C7E-B428-CA75-E9ED8ABB98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【階段一：導入新課】（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教學活動：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展示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（封面頁）與頁碼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（目錄）。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教師引言：“各位同學們早！今年是一個非常特殊的年份，我們迎來了中國共產黨成立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105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周年，同時也是紅軍長征勝利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周年。今天我們將透過史料、地圖與藝術作品，探索這兩段改變現代中國命運的關鍵歷程。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板書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螢幕呈現三大單元：一、中國共產黨的成立；二、紅軍長征勝利；三、延伸與啟示。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設計意圖：明確學習主題與課堂架構，建立時間節點認知。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1C3F10-C67C-627B-82E0-55163CB3AB6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D6F8E-935C-6516-D853-F790C08AE3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31213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376AD-BC82-238E-CE23-65AA47CCA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370611-5944-A8DB-2057-3156C1AEA1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4EEDA7-CBE2-B5F1-4A82-E24EC63F180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987E1E2-0264-E875-6E3D-2D1E298E65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64D0764-FAB0-E8C6-5CBA-419077F14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關鍵知識點：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月遵義會議，糾正了錯誤的軍事指揮，確立了毛澤東在黨中央的領導地位，在危急關頭挽救了黨和紅軍。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名畫與歷史藝術賞析（頁碼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《四渡赤水出奇兵》（邵亞川作）：強調靈活機動的戰術與智謀，打亂國民黨追擊計劃。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《紅軍過雪山》（艾中信作）：展現紅軍戰勝夾金山極端自然環境的鋼鐵意志。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長征勝利（頁碼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1936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月，紅一、二、四方面軍在甘肅會師，長征勝利結束。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HK" altLang="zh-TW" sz="14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9E8EC-33BC-1E86-F26B-42533BC837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39365-583D-B497-A059-A1AE9AF2D5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46594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F7332-3C52-9156-4C79-BA34607BD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BE1E1-9510-C61A-6D4F-3E50C51EB0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547AE2-1E47-1B20-B459-D84CD622F5F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7CFE59D-ADE6-DABC-E56F-CC2DE3DFE9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0FA4B25-3B9F-6A1E-CEF0-54FE99EC0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關鍵知識點：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月遵義會議，糾正了錯誤的軍事指揮，確立了毛澤東在黨中央的領導地位，在危急關頭挽救了黨和紅軍。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名畫與歷史藝術賞析（頁碼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《四渡赤水出奇兵》（邵亞川作）：強調靈活機動的戰術與智謀，打亂國民黨追擊計劃。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《紅軍過雪山》（艾中信作）：展現紅軍戰勝夾金山極端自然環境的鋼鐵意志。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長征勝利（頁碼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1936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月，紅一、二、四方面軍在甘肅會師，長征勝利結束。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HK" sz="14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會師核心地點與時間</a:t>
            </a:r>
            <a:endParaRPr lang="en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紅一、紅四方面軍會師</a:t>
            </a:r>
            <a:r>
              <a:rPr lang="en-HK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：1936年10月9日，紅四方面軍指揮部到達</a:t>
            </a:r>
            <a:r>
              <a:rPr lang="en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甘肅會寧</a:t>
            </a:r>
            <a:r>
              <a:rPr lang="en-HK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，與紅一方面軍會合。</a:t>
            </a:r>
          </a:p>
          <a:p>
            <a:pPr lvl="0"/>
            <a:r>
              <a:rPr lang="en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紅一、紅二方面軍會師</a:t>
            </a:r>
            <a:r>
              <a:rPr lang="en-HK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：1936年10月22日，紅二方面軍指揮部在</a:t>
            </a:r>
            <a:r>
              <a:rPr lang="en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甘肅隆德將台堡</a:t>
            </a:r>
            <a:r>
              <a:rPr lang="en-HK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（今屬寧夏西吉）與紅一方面軍會合。</a:t>
            </a:r>
          </a:p>
          <a:p>
            <a:pPr lvl="0"/>
            <a:r>
              <a:rPr lang="en-HK" sz="14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歷史意義</a:t>
            </a:r>
            <a:r>
              <a:rPr lang="en-HK" sz="14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en-HK" dirty="0" err="1"/>
              <a:t>紅一、紅二、紅四方面軍在以會寧為中心的甘肅中部地區勝利會師，標志著具有偉大歷史意義的長征勝利結束</a:t>
            </a:r>
            <a:endParaRPr lang="en-US" sz="1400" b="0" i="0" u="none" strike="noStrike" dirty="0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45D18-DFAE-22B8-397C-0AEF729E25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AE989-0660-A677-D8C8-83F5E746D2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139794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DE52E-8AD9-C594-E6F0-ACAE063F4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71146EF-CD61-CF47-A2DB-B61DD1902C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1B9F6A-C6F5-F970-8B9B-F694B7662D3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F584BF6-1BC2-4DEE-A0AA-B8D2950F77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3DAA86E-3748-C474-0324-63634DDCF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數據視覺化解析：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25,000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里征程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|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跨越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14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個省份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|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攀越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座高山（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座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4000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米以上雪山）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| &gt;600 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次戰役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總結長征精神：堅定信念、不怕險阻、實事求是、團結合作。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altLang="zh-TW" sz="1400" b="1" dirty="0">
              <a:solidFill>
                <a:srgbClr val="C00000"/>
              </a:solidFill>
            </a:endParaRPr>
          </a:p>
          <a:p>
            <a:pPr marL="0" indent="0" algn="l">
              <a:lnSpc>
                <a:spcPct val="100000"/>
              </a:lnSpc>
            </a:pPr>
            <a:endParaRPr lang="en-US" altLang="zh-TW" sz="1400" b="1" dirty="0">
              <a:solidFill>
                <a:srgbClr val="C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1" dirty="0">
                <a:solidFill>
                  <a:srgbClr val="C00000"/>
                </a:solidFill>
              </a:rPr>
              <a:t>領會長征精神：堅定信念、不怕險阻、實事求是、團結合作、奮發前進等</a:t>
            </a:r>
            <a:r>
              <a:rPr lang="zh-TW" altLang="en-US" sz="14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。</a:t>
            </a:r>
            <a:r>
              <a:rPr lang="zh-TW" altLang="en-US" sz="105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總結自</a:t>
            </a:r>
            <a:r>
              <a:rPr lang="zh-CN" altLang="en-US" sz="105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習近平</a:t>
            </a:r>
            <a:r>
              <a:rPr lang="en-US" altLang="zh-CN" sz="105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《</a:t>
            </a:r>
            <a:r>
              <a:rPr lang="zh-CN" altLang="en-US" sz="105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在紀念紅軍長征勝利八十周年大會上的講話</a:t>
            </a:r>
            <a:r>
              <a:rPr lang="en-US" altLang="zh-CN" sz="105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》</a:t>
            </a:r>
            <a:endParaRPr lang="zh-TW" altLang="en-US" sz="1050" dirty="0">
              <a:solidFill>
                <a:schemeClr val="tx1"/>
              </a:solidFill>
              <a:latin typeface="Noto Sans SC"/>
              <a:ea typeface="Noto Sans SC"/>
              <a:sym typeface="Noto Sans SC"/>
            </a:endParaRPr>
          </a:p>
          <a:p>
            <a:pPr marL="0" indent="0" algn="l">
              <a:lnSpc>
                <a:spcPct val="100000"/>
              </a:lnSpc>
            </a:pPr>
            <a:endParaRPr lang="en-HK" altLang="zh-TW" sz="14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AEB4F3-6A35-55C4-D236-3EB9D8B93CD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9DC4A-C133-5EC1-E883-DEE3F13B6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89440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69321-5462-76D5-8011-F1976B507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F75D0D-48D8-182F-4385-790FF9289C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2F4430-6A8C-1F69-71DE-32175CB2D27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1CD9FAE-EB83-5E2F-75EA-02280B7728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88FC778-02C0-42BC-E0F5-009F65BA9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【階段四：第三單元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延伸與在地連結：屬於我們的“長征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60DD1-77BC-7596-F4B6-3240123E191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A6DC8D-4674-4278-8755-0E8F3D41BE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910653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9F4F4-3EFE-1583-0DD9-89BE7A56E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B49AB74-8A7B-EB7F-13B8-FF5FFAA207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3D8394-EE67-95F0-AE62-2BBAA2D35D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C0844F3-F6C8-2CC7-E7FE-DA144E6192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EC65397-AF8B-6D0F-7CEB-B454159336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對比教學法：引導學生對比澳門回歸前後的四個轉型維度（頁碼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治安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：回歸前黑幫橫行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回歸後成為全球最安全城市之一。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經濟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：單一依賴博彩、百業蕭條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國家定位“一中心、一平台、一基地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，推動“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1+4”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適度多元發展。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民生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：基建落後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現金分享、完善福利、落實“澳人治澳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區域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：發展受限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融入大灣區與橫琴深合區建設。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結語：克服困難、迎來轉機，就是澳門自身的“長征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董希文 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紅軍不怕遠征難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紅軍過草地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》) (1956</a:t>
            </a: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 </a:t>
            </a:r>
            <a:r>
              <a:rPr lang="en-US" altLang="zh-TW" dirty="0"/>
              <a:t>)</a:t>
            </a:r>
            <a:b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布面油畫 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260×400cm  </a:t>
            </a:r>
            <a:r>
              <a:rPr lang="zh-CN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中國人民革命軍事博物館藏</a:t>
            </a:r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995393-E815-BB76-39BE-EC0112992FB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7350D-2391-FDFF-3B3D-8590ADCD61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398574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220E4-90AF-72F8-2272-5BDCC6B77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9FFB80-8089-1897-23A6-4F02DD5EAE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7C81FF-E468-A239-62AC-BD508C5C3E2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853D362-951F-D373-C6B3-5A89BC0279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5F2502-3B64-6265-6857-64AA565EF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對比教學法：引導學生對比澳門回歸前後的四個轉型維度（頁碼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治安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：回歸前</a:t>
            </a:r>
            <a:r>
              <a:rPr lang="zh-TW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治安不穩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回歸後成為全球最安全城市之一。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經濟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：單一依賴博彩、百業蕭條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國家定位“一中心、一平台、一基地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，推動“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1+4”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適度多元發展。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民生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：基建落後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現金分享、完善福利、落實“澳人治澳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區域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：發展受限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融入大灣區與橫琴深合區建設。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結語：克服困難、迎來轉機，就是澳門自身的“長征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HK" altLang="zh-TW" sz="14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73E47-9487-5EF2-AA66-B93470BED9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0B431-671B-6C27-0B49-BB95F86D06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82361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B0582-0589-576B-C6F4-31C8F2FE3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587B8280-C00D-933F-4FA2-69715B0A1B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CD67BFB-47F3-9946-EF44-1C225024B3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研討主題：引用習近平總書記“每一代人都有自己的長征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學生思考與發言：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問題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：澳門初中學生在成長中會遇到哪些“雪山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和“草地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？長征精神給我們什麼啟示？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引導方向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雪山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草地：學業與升學壓力、人際關係問題、未來的職涯選擇、適應大灣區融入的挑戰。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啟示：遇到挫折時（如考試失利）要“實事求是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檢討方法；面對目標要“堅定信念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、與同學“團結合作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0E85AE-A935-152D-CE83-A419AC459C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3723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7545A-965B-A5B6-7188-15D7405D6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1C1493C-B946-3247-D6AA-073802F9A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B85CC7B0-7347-FAE8-2D05-DE4366E2B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研討主題：引用習近平總書記“每一代人都有自己的長征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學生思考與發言：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問題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：澳門初中學生在成長中會遇到哪些“雪山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和“草地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？長征精神給我們什麼啟示？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引導方向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雪山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草地：學業與升學壓力、人際關係問題、未來的職涯選擇、適應大灣區融入的挑戰。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啟示：遇到挫折時（如考試失利）要“實事求是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檢討方法；面對目標要“堅定信念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、與同學“團結合作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7CCD3A-828F-8C5E-5F32-BBCC64BFD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4050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複習板書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心智圖：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運用頁碼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（中共成立遠因與近因架構圖） 與頁碼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（國共對峙至長征勝利架構圖）進行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分鐘快速回顧。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教師寄語（頁碼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“歷史不只是過去的紀錄，更是未來的指南針。希望大家能帶著長征精神，心繫家國，在自己的人生賽道上走好屬於你們這一代人的長征路！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10C05-3455-AE96-945C-033AF05D9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94061E7-5396-C30B-E991-AB3A20DEEB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20671A-E16E-6D2F-679D-7A91CD012B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EA3EF91-F6D6-FF98-3563-87D80ECDF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DCB9B7E-D6DC-AC70-5C76-F8E6F81BC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複習板書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心智圖：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運用頁碼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（中共成立遠因與近因架構圖） 與頁碼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（國共對峙至長征勝利架構圖）進行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分鐘快速回顧。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教師寄語（頁碼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“歷史不只是過去的紀錄，更是未來的指南針。希望大家能帶著長征精神，心繫家國，在自己的人生賽道上走好屬於你們這一代人的長征路！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49F8E-A844-8007-555B-6FA3FFC282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13F2F-8084-6D84-2C7C-4C1BD80EA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48807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93E74-4E1C-6F80-1611-29B2ECDF9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EB649C-62E0-EBEF-65B4-F4219988A5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3D57EE-A293-65B6-B427-D0426B010B9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658BAC9-CC4B-BBC0-C2C3-1729CAC7A4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B529A6A-10B5-B35B-331D-013721525E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【階段二：第一單元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開天闢地：中國共產黨的成立】（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EB1D4-EDCF-D956-B2B7-691B7AB224A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5EA9BE-A7B5-D4EB-9848-91ACFAB492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08876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683AA-E81F-49BF-472C-848D01260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76FF41A-B056-022E-5281-786D67A5C6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D1879B-6470-24EA-2E1A-9F4237C137B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749CAD2-D6F6-4520-A373-579271099F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0B3757D-5B4F-D463-5767-524E1F1392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複習板書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心智圖：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運用頁碼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（中共成立遠因與近因架構圖） 與頁碼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（國共對峙至長征勝利架構圖）進行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分鐘快速回顧。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教師寄語（頁碼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 “歷史不只是過去的紀錄，更是未來的指南針。希望大家能帶著長征精神，心繫家國，在自己的人生賽道上走好屬於你們這一代人的長征路！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板書設計（可配合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心智圖）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慶祝中共成立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105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 暨 紀念長征勝利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周年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一、 中國共產黨的成立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(1921)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背景：列強入侵、歷次自救失敗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轉向馬克思主義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五四運動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標誌：中共一大（上海 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➔ 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嘉興南湖紅船）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二、 紅軍長征勝利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(1934-1936)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原因：第五次反“圍剿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失利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戰術錯誤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轉折：遵義會議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糾正錯誤、確立毛澤東領導地位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精神：堅定信念、實事求是、不怕險阻、團結合作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三、 澳門與我們的“長征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澳門轉型：治安改善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1+4”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多元經濟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深合區機遇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青年啟示：跨越學業與成長的“雪山草地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六、 評量方式</a:t>
            </a:r>
            <a:endParaRPr lang="en-US" altLang="zh-TW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課堂參與度：觀察學生在小組討論【資料一、二】及“澳門青年的雪山草地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時的發言積極度。 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理解度測驗（口頭提問）：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說出中共一大的轉移地點（嘉興南湖紅船）。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說出長征途中的關鍵轉折會議（遵義會議）。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課後作業</a:t>
            </a:r>
            <a:r>
              <a:rPr lang="en-US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HK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延伸思考：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請撰寫一段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字短文：“結合長征精神，談談我如何面對初中學習中的一個困難。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BD03BA-A10A-41DC-650C-2B2DD02C3D5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F9801E-DABE-45E1-0AC3-FD722AEE4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15195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A6FC9-2C83-E1FA-53DF-C0647DBB1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0DC2B16-56C5-3BF0-C162-0EB19C339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6EAB338A-95CA-43A0-D00A-07248DEBF1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93E8C7E-99B1-E00C-8D41-5FC7F2A5EC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647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7A062-B6AA-35C3-4F70-C1E7E35A3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CDA92179-486C-D23A-C78E-F16CE4E2F8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41830897-46E4-DE42-70D9-34265AC3F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A4F1AB0-E024-2C8F-22D4-0669B19CB8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1CC57-050B-B47E-EA28-1FFDA594D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6E93940D-5854-C164-63B7-CA17E4F87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CE9298E-ABC6-FF53-D525-8EA662D16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900DC3A-6F51-A816-DC81-F60E60E91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2031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E2319-B3CE-7735-8B36-5FF8B4F4D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D458A8C-F2BD-4A53-0C10-D2C51380BF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4C32A9C-72E8-70C7-F5A5-64C81749DA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C7FFA43-3A62-1496-9F85-A69C4D3FA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2526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0E134-B68B-33C1-7668-FDE4B6822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E2FB0E4C-ED47-18C1-00BB-E830C615F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58986E4E-71E7-3085-AF03-0EA73DD0B2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ED34AA-2ECC-F538-2DCD-DB49D8C6B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839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5331C-2D98-128C-A547-58A68B66E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C34B9E78-C8AF-6395-F4BA-33E957F81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507F08B7-0E1F-FC65-5E03-07C2CC455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學生活動（小組研討）：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指導學生閱讀【資料一】（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年《中共二大宣言》節錄）與【資料二】（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年中共十九大報告節錄）。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小組討論問題：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：資料一反映當時中國面臨什麼困境？（答案：列強入侵、政局紛亂）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：資料二指出中共成立的初心是什麼？（答案：為中國人民謀幸福，為中華民族謀復興）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zh-TW" altLang="zh-HK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比較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：兩份跨越近百年的資料有何共同點？（答案：始終關心人民與民族，堅持奮鬥）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教師梳理：連結頁碼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，點出近代中國經歷“百年屈辱</a:t>
            </a:r>
            <a:r>
              <a:rPr lang="en-US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（《南京條約》、八國聯軍等），歷次救亡圖存（太平天國、洋務運動、辛亥革命）皆未改變落後命運。直到巴黎和會外交失敗引發五四運動，先進知識份子（李大釗、陳獨秀等）開始轉向馬克思主義。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C5C857E-C3DA-8AC0-B0E6-957C657599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702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8271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标题和内容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24242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节标题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1561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9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9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9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9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9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9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tv.cctv.com/2026/07/01/VIDEsnF5p3SAXmR06aUHsYaI260701.s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VZBYFAlkSns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tv.cctv.com/2021/11/05/VIDEKV1B14ybD6mVFj22sCfz211105.shtm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tv.cctv.com/2021/09/15/VIDEfMqZcKIwSlvE4JbcQYnN210915.s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www.facebook.com/share/v/1EnKBo4nCp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">
            <a:extLst>
              <a:ext uri="{FF2B5EF4-FFF2-40B4-BE49-F238E27FC236}">
                <a16:creationId xmlns:a16="http://schemas.microsoft.com/office/drawing/2014/main" id="{95774DEF-B793-92B6-B3BF-AE69DB2FC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01"/>
            <a:ext cx="12192000" cy="6858000"/>
          </a:xfrm>
          <a:prstGeom prst="rect">
            <a:avLst/>
          </a:prstGeom>
        </p:spPr>
      </p:pic>
      <p:pic>
        <p:nvPicPr>
          <p:cNvPr id="9" name="图片 7">
            <a:extLst>
              <a:ext uri="{FF2B5EF4-FFF2-40B4-BE49-F238E27FC236}">
                <a16:creationId xmlns:a16="http://schemas.microsoft.com/office/drawing/2014/main" id="{DEE7801A-3A5C-D883-73BE-BE19872208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20073" y="1403927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4800" b="1" i="0" u="none" strike="noStrike" dirty="0">
                <a:solidFill>
                  <a:schemeClr val="tx1"/>
                </a:solidFill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慶祝中國共產黨成立105周年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-120073" y="245953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 dirty="0">
                <a:solidFill>
                  <a:schemeClr val="tx1"/>
                </a:solidFill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暨紀念紅軍長征勝利90周年</a:t>
            </a: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57FEAD16-5760-E5B2-3492-AE74C93EFFD4}"/>
              </a:ext>
            </a:extLst>
          </p:cNvPr>
          <p:cNvSpPr/>
          <p:nvPr/>
        </p:nvSpPr>
        <p:spPr>
          <a:xfrm>
            <a:off x="4280521" y="3218755"/>
            <a:ext cx="3390811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r>
              <a:rPr lang="zh-TW" altLang="en-US" sz="4800" b="1" dirty="0">
                <a:solidFill>
                  <a:schemeClr val="tx1"/>
                </a:solidFill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（初中版）</a:t>
            </a:r>
            <a:endParaRPr lang="en-US" altLang="zh-HK" sz="4800" b="1" dirty="0">
              <a:solidFill>
                <a:schemeClr val="tx1"/>
              </a:solidFill>
              <a:latin typeface="Noto Sans SC"/>
              <a:ea typeface="標楷體" panose="03000509000000000000" pitchFamily="65" charset="-120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DDFAF-CE52-E8C9-6497-AB2346AA6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5B13389-7D6A-261E-B2B1-75F7C9A35E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2456AE6-C46F-374D-9EE4-1CBEF74C9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 fontScale="90000"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籌備建黨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共產主義早期組織與刊物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CB7A3C5-0FE8-86EB-266E-4411C2AEB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365308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400" b="1" dirty="0"/>
              <a:t>共產主義早期組織：</a:t>
            </a:r>
            <a:r>
              <a:rPr lang="zh-TW" altLang="en-US" sz="2400" dirty="0"/>
              <a:t>在共產國際的幫助下，上海、北京等地建立了共產主義早期組織。</a:t>
            </a:r>
            <a:endParaRPr lang="en-HK" altLang="zh-TW" sz="2400" dirty="0"/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共產主義刊物：</a:t>
            </a:r>
            <a:r>
              <a:rPr lang="zh-TW" altLang="en-US" sz="2400" dirty="0"/>
              <a:t>相繼創辧</a:t>
            </a:r>
            <a:r>
              <a:rPr lang="en-US" altLang="zh-TW" sz="2400" dirty="0"/>
              <a:t>《</a:t>
            </a:r>
            <a:r>
              <a:rPr lang="zh-TW" altLang="en-US" sz="2400" dirty="0"/>
              <a:t>勞動界</a:t>
            </a:r>
            <a:r>
              <a:rPr lang="en-US" altLang="zh-TW" sz="2400" dirty="0"/>
              <a:t>》</a:t>
            </a:r>
            <a:r>
              <a:rPr lang="zh-TW" altLang="en-US" sz="2400" dirty="0"/>
              <a:t>周刊、</a:t>
            </a:r>
            <a:r>
              <a:rPr lang="en-US" altLang="zh-TW" sz="2400" dirty="0"/>
              <a:t>《</a:t>
            </a:r>
            <a:r>
              <a:rPr lang="zh-TW" altLang="en-US" sz="2400" dirty="0"/>
              <a:t>共產黨</a:t>
            </a:r>
            <a:r>
              <a:rPr lang="en-US" altLang="zh-TW" sz="2400" dirty="0"/>
              <a:t>》</a:t>
            </a:r>
            <a:r>
              <a:rPr lang="zh-TW" altLang="en-US" sz="2400" dirty="0"/>
              <a:t>月刊等代表性刊物。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001048FC-B7BA-B50E-DBD1-276717553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3267" y="440636"/>
            <a:ext cx="1928284" cy="3260785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220DB4D4-2FE5-CD13-FD0E-C75F01B3F292}"/>
              </a:ext>
            </a:extLst>
          </p:cNvPr>
          <p:cNvSpPr txBox="1"/>
          <p:nvPr/>
        </p:nvSpPr>
        <p:spPr>
          <a:xfrm>
            <a:off x="8352270" y="440636"/>
            <a:ext cx="830997" cy="3260785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vert="eaVert"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/>
          </a:lstStyle>
          <a:p>
            <a:r>
              <a:rPr lang="zh-TW" altLang="en-US" dirty="0"/>
              <a:t>中國共產黨首份通俗工人讀物</a:t>
            </a:r>
            <a:br>
              <a:rPr lang="en-HK" altLang="zh-TW" dirty="0"/>
            </a:br>
            <a:r>
              <a:rPr lang="en-US" altLang="zh-TW" dirty="0"/>
              <a:t>--《</a:t>
            </a:r>
            <a:r>
              <a:rPr lang="zh-TW" altLang="en-US" dirty="0"/>
              <a:t>勞動界</a:t>
            </a:r>
            <a:r>
              <a:rPr lang="en-US" altLang="zh-TW" dirty="0"/>
              <a:t>》</a:t>
            </a:r>
            <a:r>
              <a:rPr lang="zh-TW" altLang="en-US" dirty="0"/>
              <a:t>周刊</a:t>
            </a:r>
            <a:endParaRPr lang="en-US" altLang="zh-TW" dirty="0"/>
          </a:p>
          <a:p>
            <a:r>
              <a:rPr lang="zh-TW" altLang="en-US" dirty="0"/>
              <a:t>圖片來源：北京圖書館</a:t>
            </a:r>
            <a:endParaRPr lang="en-US" altLang="zh-TW" dirty="0"/>
          </a:p>
        </p:txBody>
      </p:sp>
      <p:pic>
        <p:nvPicPr>
          <p:cNvPr id="14" name="圖片 13" descr="https://upload.wikimedia.org/wikipedia/commons/e/ef/Society_for_Research_in_Marxism%2C_Peking_University%2C_1921.gif?utm_source=zh.wikipedia.org&amp;utm_campaign=index&amp;utm_content=original">
            <a:extLst>
              <a:ext uri="{FF2B5EF4-FFF2-40B4-BE49-F238E27FC236}">
                <a16:creationId xmlns:a16="http://schemas.microsoft.com/office/drawing/2014/main" id="{025E4AEF-EC52-D693-6902-0AC6153D24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374" t="5393" r="15232"/>
          <a:stretch>
            <a:fillRect/>
          </a:stretch>
        </p:blipFill>
        <p:spPr>
          <a:xfrm>
            <a:off x="7768270" y="3881885"/>
            <a:ext cx="3901912" cy="2295545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04DDE10A-FFA7-B440-3298-8DF41A18506F}"/>
              </a:ext>
            </a:extLst>
          </p:cNvPr>
          <p:cNvSpPr txBox="1"/>
          <p:nvPr/>
        </p:nvSpPr>
        <p:spPr>
          <a:xfrm>
            <a:off x="7768271" y="5808098"/>
            <a:ext cx="3901911" cy="738664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北京“馬克思學說研究會”照片</a:t>
            </a:r>
            <a:r>
              <a:rPr lang="en-US" altLang="zh-CN" dirty="0"/>
              <a:t> (1921</a:t>
            </a:r>
            <a:r>
              <a:rPr lang="en-HK" altLang="zh-CN" dirty="0"/>
              <a:t>)</a:t>
            </a:r>
            <a:r>
              <a:rPr lang="zh-TW" altLang="en-US" dirty="0"/>
              <a:t>，</a:t>
            </a:r>
            <a:br>
              <a:rPr lang="en-HK" altLang="zh-TW" dirty="0"/>
            </a:br>
            <a:r>
              <a:rPr lang="zh-TW" altLang="en-US" dirty="0"/>
              <a:t>這類組織後來統稱為“共產主義小組”</a:t>
            </a:r>
            <a:endParaRPr lang="en-US" altLang="zh-CN" dirty="0"/>
          </a:p>
          <a:p>
            <a:r>
              <a:rPr lang="zh-TW" altLang="en-US" dirty="0"/>
              <a:t>圖片來源：北京大學</a:t>
            </a:r>
            <a:endParaRPr lang="en-HK" altLang="zh-TW" dirty="0"/>
          </a:p>
        </p:txBody>
      </p:sp>
    </p:spTree>
    <p:extLst>
      <p:ext uri="{BB962C8B-B14F-4D97-AF65-F5344CB8AC3E}">
        <p14:creationId xmlns:p14="http://schemas.microsoft.com/office/powerpoint/2010/main" val="3874287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83983-EE3C-D61B-DCE8-4DDCD129F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B69DCDB-2951-CD35-4350-2687BF1AA7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C33545C8-A67A-1763-B2B9-04B647AE5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522" y="471118"/>
            <a:ext cx="4038078" cy="5865262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19D432D2-44D1-D828-5DB1-A0399582178E}"/>
              </a:ext>
            </a:extLst>
          </p:cNvPr>
          <p:cNvSpPr txBox="1"/>
          <p:nvPr/>
        </p:nvSpPr>
        <p:spPr>
          <a:xfrm>
            <a:off x="6223522" y="6339209"/>
            <a:ext cx="4038078" cy="30777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圖片來源：</a:t>
            </a:r>
            <a:r>
              <a:rPr lang="en-US" altLang="zh-TW" dirty="0"/>
              <a:t>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pic>
        <p:nvPicPr>
          <p:cNvPr id="3" name="圖片 2" descr="https://img-xhpfm.zhongguowangshi.com/News/202106/8263b82f49d74438bf977058a10c38da.jpg?x-oss-process=image/resize,w_1000/auto-orient,1/quality,Q_80">
            <a:extLst>
              <a:ext uri="{FF2B5EF4-FFF2-40B4-BE49-F238E27FC236}">
                <a16:creationId xmlns:a16="http://schemas.microsoft.com/office/drawing/2014/main" id="{59E88367-AD0C-E75A-1FFF-800B4F4B91C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692"/>
          <a:stretch>
            <a:fillRect/>
          </a:stretch>
        </p:blipFill>
        <p:spPr>
          <a:xfrm>
            <a:off x="1410230" y="471118"/>
            <a:ext cx="4268150" cy="6101844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F818C314-CBCE-52B4-7F46-C772B303E466}"/>
              </a:ext>
            </a:extLst>
          </p:cNvPr>
          <p:cNvSpPr txBox="1"/>
          <p:nvPr/>
        </p:nvSpPr>
        <p:spPr>
          <a:xfrm>
            <a:off x="1410231" y="6139121"/>
            <a:ext cx="4268150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en-US" altLang="zh-TW" dirty="0"/>
              <a:t>《</a:t>
            </a:r>
            <a:r>
              <a:rPr lang="zh-TW" altLang="en-US" dirty="0"/>
              <a:t>共產黨</a:t>
            </a:r>
            <a:r>
              <a:rPr lang="en-US" altLang="zh-TW" dirty="0"/>
              <a:t>》</a:t>
            </a:r>
            <a:r>
              <a:rPr lang="zh-TW" altLang="en-US" dirty="0"/>
              <a:t>月刊 </a:t>
            </a:r>
            <a:r>
              <a:rPr lang="en-HK" altLang="zh-TW" dirty="0"/>
              <a:t>(</a:t>
            </a:r>
            <a:r>
              <a:rPr lang="zh-TW" altLang="en-US" dirty="0"/>
              <a:t>創刊號</a:t>
            </a:r>
            <a:r>
              <a:rPr lang="en-HK" altLang="zh-TW" dirty="0"/>
              <a:t>) </a:t>
            </a:r>
            <a:r>
              <a:rPr lang="zh-TW" altLang="en-US" dirty="0"/>
              <a:t>是中國共產黨第一個黨刊</a:t>
            </a:r>
            <a:endParaRPr lang="en-HK" altLang="zh-TW" dirty="0"/>
          </a:p>
          <a:p>
            <a:r>
              <a:rPr lang="zh-TW" altLang="en-US" dirty="0"/>
              <a:t>圖片來源：上海市檔案館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82861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86E97-5598-4311-1161-37873794B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246A51C-31CD-4A73-D28B-2824727F55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DD586C1-9729-4784-07CC-55E78D02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 fontScale="90000"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開天闢地的大事變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br>
              <a:rPr lang="en-US" altLang="zh-TW" sz="4000" b="1" dirty="0">
                <a:solidFill>
                  <a:schemeClr val="tx1"/>
                </a:solidFill>
                <a:latin typeface="Noto Sans SC"/>
              </a:rPr>
            </a:b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中國共產黨的成立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DE1B29-D5AB-74AA-1B1A-D8C79F26A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7061936" cy="3854841"/>
          </a:xfrm>
        </p:spPr>
        <p:txBody>
          <a:bodyPr>
            <a:normAutofit/>
          </a:bodyPr>
          <a:lstStyle/>
          <a:p>
            <a:pPr marL="139700" indent="0">
              <a:spcAft>
                <a:spcPts val="1200"/>
              </a:spcAft>
              <a:buNone/>
            </a:pPr>
            <a:r>
              <a:rPr lang="zh-TW" altLang="en-US" sz="2400" b="1" dirty="0"/>
              <a:t>中國共產黨第一次全國代表大會</a:t>
            </a:r>
            <a:endParaRPr lang="en-US" altLang="zh-TW" sz="2400" b="1" dirty="0"/>
          </a:p>
          <a:p>
            <a:pPr>
              <a:spcAft>
                <a:spcPts val="1200"/>
              </a:spcAft>
            </a:pPr>
            <a:r>
              <a:rPr lang="en-US" altLang="zh-TW" sz="2400" dirty="0"/>
              <a:t>1921</a:t>
            </a:r>
            <a:r>
              <a:rPr lang="zh-TW" altLang="en-US" sz="2400" dirty="0"/>
              <a:t>年</a:t>
            </a:r>
            <a:r>
              <a:rPr lang="en-US" altLang="zh-TW" sz="2400" dirty="0"/>
              <a:t>7</a:t>
            </a:r>
            <a:r>
              <a:rPr lang="zh-TW" altLang="en-US" sz="2400" dirty="0"/>
              <a:t>月</a:t>
            </a:r>
            <a:r>
              <a:rPr lang="en-US" altLang="zh-TW" sz="2400" dirty="0"/>
              <a:t>23</a:t>
            </a:r>
            <a:r>
              <a:rPr lang="zh-TW" altLang="en-US" sz="2400" dirty="0"/>
              <a:t>日，各地共產主義小組代表於上海法租界秘密舉行會議。</a:t>
            </a:r>
            <a:endParaRPr lang="en-HK" altLang="zh-TW" sz="2400" dirty="0"/>
          </a:p>
          <a:p>
            <a:pPr>
              <a:spcAft>
                <a:spcPts val="1200"/>
              </a:spcAft>
            </a:pPr>
            <a:r>
              <a:rPr lang="zh-TW" altLang="en-US" sz="2400" dirty="0"/>
              <a:t>當時出席代表共</a:t>
            </a:r>
            <a:r>
              <a:rPr lang="en-US" altLang="zh-TW" sz="2400" dirty="0"/>
              <a:t>13</a:t>
            </a:r>
            <a:r>
              <a:rPr lang="zh-TW" altLang="en-US" sz="2400" dirty="0"/>
              <a:t>人，代表着全國</a:t>
            </a:r>
            <a:r>
              <a:rPr lang="en-US" altLang="zh-TW" sz="2400" dirty="0"/>
              <a:t>50</a:t>
            </a:r>
            <a:r>
              <a:rPr lang="zh-TW" altLang="en-US" sz="2400" dirty="0"/>
              <a:t>多名黨員。</a:t>
            </a:r>
            <a:endParaRPr lang="en-US" altLang="zh-TW" sz="2400" dirty="0"/>
          </a:p>
          <a:p>
            <a:pPr>
              <a:spcAft>
                <a:spcPts val="1200"/>
              </a:spcAft>
            </a:pPr>
            <a:r>
              <a:rPr lang="zh-TW" altLang="en-US" sz="2400" dirty="0"/>
              <a:t>因遭到法租界巡捕房的搜捕，最後一天的會議轉移至浙江嘉興南湖一艘遊船上舉行，宣告中國共產黨正式成立。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3087A25-8297-120C-173A-CD7EF8A39CFA}"/>
              </a:ext>
            </a:extLst>
          </p:cNvPr>
          <p:cNvSpPr txBox="1"/>
          <p:nvPr/>
        </p:nvSpPr>
        <p:spPr>
          <a:xfrm>
            <a:off x="8393032" y="2760858"/>
            <a:ext cx="3809998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上海一大會址</a:t>
            </a:r>
            <a:endParaRPr lang="en-US" altLang="zh-CN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 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B730F617-EBA1-ED1F-5E2F-C0A3518EC0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57" t="4487" r="3656" b="2340"/>
          <a:stretch>
            <a:fillRect/>
          </a:stretch>
        </p:blipFill>
        <p:spPr>
          <a:xfrm>
            <a:off x="8393031" y="396339"/>
            <a:ext cx="3815903" cy="2364519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89D18EFA-CAD6-5E80-7539-A4965490982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29" t="2349" r="5659" b="1859"/>
          <a:stretch>
            <a:fillRect/>
          </a:stretch>
        </p:blipFill>
        <p:spPr>
          <a:xfrm>
            <a:off x="8389346" y="3420732"/>
            <a:ext cx="3813684" cy="2501266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0C0F0BBD-0BED-AB7F-13A5-D5E10640A6FB}"/>
              </a:ext>
            </a:extLst>
          </p:cNvPr>
          <p:cNvSpPr txBox="1"/>
          <p:nvPr/>
        </p:nvSpPr>
        <p:spPr>
          <a:xfrm>
            <a:off x="8393032" y="5912583"/>
            <a:ext cx="3809998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嘉興南湖紅船（複製品）</a:t>
            </a:r>
            <a:endParaRPr lang="en-US" altLang="zh-CN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 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3CA9ECB-9B08-0CF3-CB5D-11D9DACD5CBE}"/>
              </a:ext>
            </a:extLst>
          </p:cNvPr>
          <p:cNvSpPr txBox="1"/>
          <p:nvPr/>
        </p:nvSpPr>
        <p:spPr>
          <a:xfrm>
            <a:off x="628647" y="5949834"/>
            <a:ext cx="7061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lvl="0" indent="0">
              <a:buNone/>
            </a:pPr>
            <a:r>
              <a:rPr lang="zh-TW" altLang="en-US" sz="2400" b="1" dirty="0">
                <a:solidFill>
                  <a:srgbClr val="C00000"/>
                </a:solidFill>
              </a:rPr>
              <a:t>意義：給災難深重的中國人民帶來了光明和希望</a:t>
            </a:r>
            <a:endParaRPr lang="en-HK" sz="2400" b="1" dirty="0">
              <a:solidFill>
                <a:srgbClr val="C00000"/>
              </a:solidFill>
            </a:endParaRPr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5E310C9A-338C-A9EA-59F5-575898D37661}"/>
              </a:ext>
            </a:extLst>
          </p:cNvPr>
          <p:cNvGrpSpPr/>
          <p:nvPr/>
        </p:nvGrpSpPr>
        <p:grpSpPr>
          <a:xfrm>
            <a:off x="8055516" y="3158277"/>
            <a:ext cx="1091279" cy="1877731"/>
            <a:chOff x="7585616" y="4566576"/>
            <a:chExt cx="1091279" cy="1877731"/>
          </a:xfrm>
        </p:grpSpPr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AD72FF7A-68BA-4B02-CDF8-977F35F3B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7"/>
              <a:extLst>
                <a:ext uri="{FF2B5EF4-FFF2-40B4-BE49-F238E27FC236}">
                  <a16:creationId xmlns:a16="http://schemas.microsoft.com/office/drawing/2014/main" id="{24E653F4-AF94-E2BF-D2DA-A5A61087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DA9F099-DECC-DC43-6038-B5402316C497}"/>
                </a:ext>
              </a:extLst>
            </p:cNvPr>
            <p:cNvSpPr/>
            <p:nvPr/>
          </p:nvSpPr>
          <p:spPr>
            <a:xfrm rot="21351296">
              <a:off x="7625336" y="4777771"/>
              <a:ext cx="975769" cy="869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sz="1200" b="1" u="sng" dirty="0"/>
                <a:t>影片</a:t>
              </a:r>
              <a:endParaRPr lang="en-US" altLang="zh-TW" sz="1200" b="1" u="sng" dirty="0"/>
            </a:p>
            <a:p>
              <a:pPr algn="ctr"/>
              <a:r>
                <a:rPr lang="en-HK" sz="1200" b="1" dirty="0" err="1"/>
                <a:t>上海黨的一大會址和嘉興南湖紅船</a:t>
              </a:r>
              <a:endParaRPr lang="en-US" altLang="zh-TW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39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1FE3-9A00-C014-126F-509757E02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8EDCF4E-ED53-7437-CF91-686645EF92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DEAFDB4-403B-2217-8B70-8F2780751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知識延伸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16BC179-A369-6B4A-5FFB-81F507DBB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3973372"/>
          </a:xfrm>
        </p:spPr>
        <p:txBody>
          <a:bodyPr>
            <a:normAutofit/>
          </a:bodyPr>
          <a:lstStyle/>
          <a:p>
            <a:pPr marL="139700" indent="0">
              <a:spcAft>
                <a:spcPts val="1200"/>
              </a:spcAft>
              <a:buNone/>
            </a:pPr>
            <a:r>
              <a:rPr lang="zh-TW" altLang="en-US" sz="2800" b="1" dirty="0">
                <a:solidFill>
                  <a:schemeClr val="tx1"/>
                </a:solidFill>
                <a:latin typeface="Noto Sans SC"/>
              </a:rPr>
              <a:t>七一建黨節的由來</a:t>
            </a:r>
            <a:endParaRPr lang="en-HK" altLang="zh-TW" sz="2800" b="1" dirty="0">
              <a:solidFill>
                <a:schemeClr val="tx1"/>
              </a:solidFill>
              <a:latin typeface="Noto Sans SC"/>
            </a:endParaRPr>
          </a:p>
          <a:p>
            <a:pPr>
              <a:spcAft>
                <a:spcPts val="1200"/>
              </a:spcAft>
            </a:pPr>
            <a:r>
              <a:rPr lang="en-US" altLang="zh-TW" sz="2400" dirty="0"/>
              <a:t>1938</a:t>
            </a:r>
            <a:r>
              <a:rPr lang="zh-TW" altLang="en-US" sz="2400" dirty="0"/>
              <a:t>年</a:t>
            </a:r>
            <a:r>
              <a:rPr lang="en-US" altLang="zh-TW" sz="2400" dirty="0"/>
              <a:t>5</a:t>
            </a:r>
            <a:r>
              <a:rPr lang="zh-TW" altLang="en-US" sz="2400" dirty="0"/>
              <a:t>月</a:t>
            </a:r>
            <a:r>
              <a:rPr lang="en-US" altLang="zh-TW" sz="2400" dirty="0"/>
              <a:t>26</a:t>
            </a:r>
            <a:r>
              <a:rPr lang="zh-TW" altLang="en-US" sz="2400" dirty="0"/>
              <a:t>日至</a:t>
            </a:r>
            <a:r>
              <a:rPr lang="en-US" altLang="zh-TW" sz="2400" dirty="0"/>
              <a:t>6</a:t>
            </a:r>
            <a:r>
              <a:rPr lang="zh-TW" altLang="en-US" sz="2400" dirty="0"/>
              <a:t>月</a:t>
            </a:r>
            <a:r>
              <a:rPr lang="en-US" altLang="zh-TW" sz="2400" dirty="0"/>
              <a:t>3</a:t>
            </a:r>
            <a:r>
              <a:rPr lang="zh-TW" altLang="en-US" sz="2400" dirty="0"/>
              <a:t>日，毛澤東在延安抗日戰爭研究會作</a:t>
            </a:r>
            <a:r>
              <a:rPr lang="en-US" altLang="zh-TW" sz="2400" dirty="0"/>
              <a:t>《</a:t>
            </a:r>
            <a:r>
              <a:rPr lang="zh-TW" altLang="en-US" sz="2400" dirty="0"/>
              <a:t>論持久戰</a:t>
            </a:r>
            <a:r>
              <a:rPr lang="en-US" altLang="zh-TW" sz="2400" dirty="0"/>
              <a:t>》</a:t>
            </a:r>
            <a:r>
              <a:rPr lang="zh-TW" altLang="en-US" sz="2400" dirty="0"/>
              <a:t>的講演。他在講演中提出：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“今年七月一日，是中國共產黨建立的十七周年紀念日。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為了使每個共產黨員在抗日戰爭中能夠盡其更好和更大的努力，也有著重地研究持久戰的必要。”</a:t>
            </a:r>
            <a:endParaRPr lang="en-HK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Aft>
                <a:spcPts val="1200"/>
              </a:spcAft>
            </a:pPr>
            <a:r>
              <a:rPr lang="zh-TW" altLang="en-US" sz="2400" dirty="0"/>
              <a:t>這是黨領導人第一次正式提出</a:t>
            </a:r>
            <a:r>
              <a:rPr lang="en-US" altLang="zh-TW" sz="2400" dirty="0"/>
              <a:t>7</a:t>
            </a:r>
            <a:r>
              <a:rPr lang="zh-TW" altLang="en-US" sz="2400" dirty="0"/>
              <a:t>月</a:t>
            </a:r>
            <a:r>
              <a:rPr lang="en-US" altLang="zh-TW" sz="2400" dirty="0"/>
              <a:t>1</a:t>
            </a:r>
            <a:r>
              <a:rPr lang="zh-TW" altLang="en-US" sz="2400" dirty="0"/>
              <a:t>日是中國共產黨的誕生紀念日。</a:t>
            </a: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660F38E1-6362-DE8F-06D0-488918D60409}"/>
              </a:ext>
            </a:extLst>
          </p:cNvPr>
          <p:cNvGrpSpPr/>
          <p:nvPr/>
        </p:nvGrpSpPr>
        <p:grpSpPr>
          <a:xfrm>
            <a:off x="7551628" y="1345238"/>
            <a:ext cx="4113261" cy="4631799"/>
            <a:chOff x="8567714" y="440636"/>
            <a:chExt cx="2896154" cy="3261258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8825C0D7-8348-6D95-3005-E9A63E269CFA}"/>
                </a:ext>
              </a:extLst>
            </p:cNvPr>
            <p:cNvSpPr txBox="1"/>
            <p:nvPr/>
          </p:nvSpPr>
          <p:spPr>
            <a:xfrm>
              <a:off x="8567714" y="440636"/>
              <a:ext cx="615553" cy="3260785"/>
            </a:xfrm>
            <a:prstGeom prst="rect">
              <a:avLst/>
            </a:prstGeom>
            <a:solidFill>
              <a:srgbClr val="FFFFFF">
                <a:alpha val="87059"/>
              </a:srgbClr>
            </a:solidFill>
          </p:spPr>
          <p:txBody>
            <a:bodyPr vert="eaVert"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/>
            </a:lstStyle>
            <a:p>
              <a:r>
                <a:rPr lang="zh-TW" altLang="en-US" dirty="0"/>
                <a:t>毛澤東</a:t>
              </a:r>
              <a:r>
                <a:rPr lang="en-US" altLang="zh-TW" dirty="0"/>
                <a:t>《</a:t>
              </a:r>
              <a:r>
                <a:rPr lang="zh-TW" altLang="en-US" dirty="0"/>
                <a:t>論持久戰</a:t>
              </a:r>
              <a:r>
                <a:rPr lang="en-US" altLang="zh-TW" dirty="0"/>
                <a:t>》</a:t>
              </a:r>
              <a:r>
                <a:rPr lang="zh-TW" altLang="en-US" dirty="0"/>
                <a:t>最初版本之一</a:t>
              </a:r>
            </a:p>
            <a:p>
              <a:r>
                <a:rPr lang="zh-TW" altLang="en-US" dirty="0"/>
                <a:t>圖片來源：華聲新聞</a:t>
              </a:r>
              <a:endParaRPr lang="en-US" altLang="zh-TW" dirty="0"/>
            </a:p>
          </p:txBody>
        </p:sp>
        <p:pic>
          <p:nvPicPr>
            <p:cNvPr id="7" name="圖片 6" descr="https://img1.voc.com.cn/UpLoadFile/2015/08/07/201508070815479745.jpg">
              <a:extLst>
                <a:ext uri="{FF2B5EF4-FFF2-40B4-BE49-F238E27FC236}">
                  <a16:creationId xmlns:a16="http://schemas.microsoft.com/office/drawing/2014/main" id="{9DC925FA-5B8E-C697-0DB2-6D9B1AC87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83268" y="440636"/>
              <a:ext cx="2280600" cy="3261258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FCDA1B8C-D4C6-B646-D965-7CA77CF26AFC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FF979C4-B39A-2F22-175D-0BF93F1015BE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82CFFF2B-6095-9EF9-DA1D-78B806BFE380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3459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55D73-F71E-9261-D917-A45CBC41B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F561809A-C7A7-053F-F15F-95C7185D2C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AF2832A-06C1-2D50-F68A-69F0083B51CF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44EA834-66B6-62E8-F826-8FF994B9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996618"/>
            <a:ext cx="9985828" cy="2496457"/>
          </a:xfrm>
        </p:spPr>
        <p:txBody>
          <a:bodyPr anchor="t">
            <a:normAutofit/>
          </a:bodyPr>
          <a:lstStyle/>
          <a:p>
            <a:pPr algn="ctr">
              <a:lnSpc>
                <a:spcPts val="5280"/>
              </a:lnSpc>
              <a:defRPr/>
            </a:pPr>
            <a:r>
              <a:rPr lang="zh-TW" altLang="en-US" sz="5400" b="1" dirty="0">
                <a:solidFill>
                  <a:srgbClr val="333333"/>
                </a:solidFill>
                <a:latin typeface="Noto Sans SC"/>
              </a:rPr>
              <a:t>二、紅軍長征勝利</a:t>
            </a: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endParaRPr lang="zh-TW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E918EF-A882-B4BC-FFD4-1C2D098275C2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EFFA65-6F86-CD26-8546-6563C776FFE8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191667B-25C7-4868-7AD2-5585730B557A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A977456-F916-A3FB-B8AE-72B104658153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E2F1362-7C74-615C-4EEE-1A0E0E07B1E4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C761D50-6EA8-FF40-75D1-B29B6AD207F7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C0501D2-450E-97E1-92EA-8E5E18F4E350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8940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0D364-BB7B-B645-8E22-D012483F0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6AC994B-CD67-E1E5-5A46-315BD48816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1842B50A-AF9E-C19F-A09A-77F109421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背景：與國民黨關係的重要時間線</a:t>
            </a:r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82429358-1487-21D9-546B-4EC6222A874D}"/>
              </a:ext>
            </a:extLst>
          </p:cNvPr>
          <p:cNvCxnSpPr>
            <a:cxnSpLocks/>
          </p:cNvCxnSpPr>
          <p:nvPr/>
        </p:nvCxnSpPr>
        <p:spPr>
          <a:xfrm>
            <a:off x="628649" y="4061293"/>
            <a:ext cx="10991851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B19E0063-D06E-CA8D-B54B-253CB1E9F7C1}"/>
              </a:ext>
            </a:extLst>
          </p:cNvPr>
          <p:cNvGrpSpPr/>
          <p:nvPr/>
        </p:nvGrpSpPr>
        <p:grpSpPr>
          <a:xfrm>
            <a:off x="1230854" y="3896193"/>
            <a:ext cx="330200" cy="330200"/>
            <a:chOff x="1559626" y="5613400"/>
            <a:chExt cx="330200" cy="330200"/>
          </a:xfrm>
        </p:grpSpPr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C9E44C2A-FF3D-B01A-457F-7EC07BB96F55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2E5DB6D3-E1D5-6391-947C-28221E7E08D6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CE094945-24C3-3801-065B-17FDC5A39EA6}"/>
              </a:ext>
            </a:extLst>
          </p:cNvPr>
          <p:cNvGrpSpPr/>
          <p:nvPr/>
        </p:nvGrpSpPr>
        <p:grpSpPr>
          <a:xfrm>
            <a:off x="2756997" y="3896193"/>
            <a:ext cx="330200" cy="330200"/>
            <a:chOff x="1559626" y="5613400"/>
            <a:chExt cx="330200" cy="330200"/>
          </a:xfrm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EFB0745C-378F-E0AB-AACB-EBA5E6796975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07B600AA-03FC-8C3D-5E5E-AB8B4F8AE99B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90C88B2F-3541-AA67-F525-EB26EFAFEE16}"/>
              </a:ext>
            </a:extLst>
          </p:cNvPr>
          <p:cNvGrpSpPr/>
          <p:nvPr/>
        </p:nvGrpSpPr>
        <p:grpSpPr>
          <a:xfrm>
            <a:off x="4326619" y="3896193"/>
            <a:ext cx="330200" cy="330200"/>
            <a:chOff x="1559626" y="5613400"/>
            <a:chExt cx="330200" cy="330200"/>
          </a:xfrm>
        </p:grpSpPr>
        <p:sp>
          <p:nvSpPr>
            <p:cNvPr id="30" name="橢圓 29">
              <a:extLst>
                <a:ext uri="{FF2B5EF4-FFF2-40B4-BE49-F238E27FC236}">
                  <a16:creationId xmlns:a16="http://schemas.microsoft.com/office/drawing/2014/main" id="{95FE4372-DDA8-2898-70CD-E97805975DC9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2" name="橢圓 31">
              <a:extLst>
                <a:ext uri="{FF2B5EF4-FFF2-40B4-BE49-F238E27FC236}">
                  <a16:creationId xmlns:a16="http://schemas.microsoft.com/office/drawing/2014/main" id="{9D9DEDA1-CE4A-207F-3299-D27D626C5ED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12DD7BDF-A03A-D52B-2FF2-1AFF097CB992}"/>
              </a:ext>
            </a:extLst>
          </p:cNvPr>
          <p:cNvGrpSpPr/>
          <p:nvPr/>
        </p:nvGrpSpPr>
        <p:grpSpPr>
          <a:xfrm>
            <a:off x="5869557" y="3896193"/>
            <a:ext cx="330200" cy="330200"/>
            <a:chOff x="1559626" y="5613400"/>
            <a:chExt cx="330200" cy="330200"/>
          </a:xfrm>
        </p:grpSpPr>
        <p:sp>
          <p:nvSpPr>
            <p:cNvPr id="36" name="橢圓 35">
              <a:extLst>
                <a:ext uri="{FF2B5EF4-FFF2-40B4-BE49-F238E27FC236}">
                  <a16:creationId xmlns:a16="http://schemas.microsoft.com/office/drawing/2014/main" id="{39D8CA38-6F2A-4ACD-D3EF-DC743C3D7AB3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7" name="橢圓 36">
              <a:extLst>
                <a:ext uri="{FF2B5EF4-FFF2-40B4-BE49-F238E27FC236}">
                  <a16:creationId xmlns:a16="http://schemas.microsoft.com/office/drawing/2014/main" id="{E3F5F301-096B-F553-2888-87EBDF348438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0" name="Google Shape;142;p17">
            <a:extLst>
              <a:ext uri="{FF2B5EF4-FFF2-40B4-BE49-F238E27FC236}">
                <a16:creationId xmlns:a16="http://schemas.microsoft.com/office/drawing/2014/main" id="{6216AB19-BA6A-92FC-1FA3-D5DF33C1F8EF}"/>
              </a:ext>
            </a:extLst>
          </p:cNvPr>
          <p:cNvSpPr/>
          <p:nvPr/>
        </p:nvSpPr>
        <p:spPr>
          <a:xfrm>
            <a:off x="571500" y="1539587"/>
            <a:ext cx="11049000" cy="19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128;p17" descr="image.png">
            <a:extLst>
              <a:ext uri="{FF2B5EF4-FFF2-40B4-BE49-F238E27FC236}">
                <a16:creationId xmlns:a16="http://schemas.microsoft.com/office/drawing/2014/main" id="{53049721-CE32-3B5F-9DA5-7594DF003CE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102" y="2706985"/>
            <a:ext cx="2171702" cy="9723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B3528F96-A6F1-09AD-3A59-DE582CE2102E}"/>
              </a:ext>
            </a:extLst>
          </p:cNvPr>
          <p:cNvSpPr txBox="1"/>
          <p:nvPr/>
        </p:nvSpPr>
        <p:spPr>
          <a:xfrm>
            <a:off x="310104" y="2870534"/>
            <a:ext cx="2171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800" b="1" dirty="0">
                <a:solidFill>
                  <a:srgbClr val="C00000"/>
                </a:solidFill>
              </a:rPr>
              <a:t>1921</a:t>
            </a:r>
            <a:r>
              <a:rPr lang="zh-TW" altLang="en-US" sz="1800" b="1" dirty="0">
                <a:solidFill>
                  <a:srgbClr val="C00000"/>
                </a:solidFill>
              </a:rPr>
              <a:t>年</a:t>
            </a:r>
            <a:r>
              <a:rPr lang="en-US" altLang="zh-TW" sz="1800" b="1" dirty="0">
                <a:solidFill>
                  <a:srgbClr val="C00000"/>
                </a:solidFill>
              </a:rPr>
              <a:t>7</a:t>
            </a:r>
            <a:r>
              <a:rPr lang="zh-TW" altLang="en-US" sz="1800" b="1" dirty="0">
                <a:solidFill>
                  <a:srgbClr val="C00000"/>
                </a:solidFill>
              </a:rPr>
              <a:t>月</a:t>
            </a:r>
            <a:endParaRPr lang="en-HK" altLang="zh-TW" sz="18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800" b="1" dirty="0"/>
              <a:t>中國共產黨成立</a:t>
            </a:r>
            <a:endParaRPr lang="en-HK" sz="1100" dirty="0"/>
          </a:p>
        </p:txBody>
      </p:sp>
      <p:grpSp>
        <p:nvGrpSpPr>
          <p:cNvPr id="55" name="群組 54">
            <a:extLst>
              <a:ext uri="{FF2B5EF4-FFF2-40B4-BE49-F238E27FC236}">
                <a16:creationId xmlns:a16="http://schemas.microsoft.com/office/drawing/2014/main" id="{6BCB8C58-506B-39E6-428B-E13054474B29}"/>
              </a:ext>
            </a:extLst>
          </p:cNvPr>
          <p:cNvGrpSpPr/>
          <p:nvPr/>
        </p:nvGrpSpPr>
        <p:grpSpPr>
          <a:xfrm>
            <a:off x="3405868" y="2279968"/>
            <a:ext cx="2171702" cy="1399361"/>
            <a:chOff x="3475360" y="2335510"/>
            <a:chExt cx="2171702" cy="972344"/>
          </a:xfrm>
        </p:grpSpPr>
        <p:pic>
          <p:nvPicPr>
            <p:cNvPr id="47" name="Google Shape;128;p17" descr="image.png">
              <a:extLst>
                <a:ext uri="{FF2B5EF4-FFF2-40B4-BE49-F238E27FC236}">
                  <a16:creationId xmlns:a16="http://schemas.microsoft.com/office/drawing/2014/main" id="{069DB94B-92BE-2F99-1BFD-02F61706321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" name="文字方塊 47">
              <a:extLst>
                <a:ext uri="{FF2B5EF4-FFF2-40B4-BE49-F238E27FC236}">
                  <a16:creationId xmlns:a16="http://schemas.microsoft.com/office/drawing/2014/main" id="{C32E83F1-1E4E-09F4-91B8-32CD3521C393}"/>
                </a:ext>
              </a:extLst>
            </p:cNvPr>
            <p:cNvSpPr txBox="1"/>
            <p:nvPr/>
          </p:nvSpPr>
          <p:spPr>
            <a:xfrm>
              <a:off x="3475362" y="2499059"/>
              <a:ext cx="2171700" cy="6308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1927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4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800" b="1" dirty="0"/>
                <a:t>“四一二”政變</a:t>
              </a:r>
              <a:endParaRPr lang="en-HK" altLang="zh-TW" sz="1800" b="1" dirty="0"/>
            </a:p>
            <a:p>
              <a:pPr algn="ctr"/>
              <a:r>
                <a:rPr lang="zh-CN" altLang="en-US" sz="1600" dirty="0"/>
                <a:t>蔣介石</a:t>
              </a:r>
              <a:r>
                <a:rPr lang="zh-TW" altLang="en-US" sz="1600" dirty="0"/>
                <a:t>捕殺共產黨人</a:t>
              </a:r>
              <a:endParaRPr lang="en-HK" sz="1600" dirty="0"/>
            </a:p>
          </p:txBody>
        </p:sp>
      </p:grp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CCA5C1E2-E630-EEDD-D40C-AEF74DF25BC9}"/>
              </a:ext>
            </a:extLst>
          </p:cNvPr>
          <p:cNvGrpSpPr/>
          <p:nvPr/>
        </p:nvGrpSpPr>
        <p:grpSpPr>
          <a:xfrm>
            <a:off x="1836246" y="4451159"/>
            <a:ext cx="2171702" cy="1394716"/>
            <a:chOff x="1895511" y="4084728"/>
            <a:chExt cx="2171702" cy="1354306"/>
          </a:xfrm>
        </p:grpSpPr>
        <p:pic>
          <p:nvPicPr>
            <p:cNvPr id="49" name="Google Shape;128;p17" descr="image.png">
              <a:extLst>
                <a:ext uri="{FF2B5EF4-FFF2-40B4-BE49-F238E27FC236}">
                  <a16:creationId xmlns:a16="http://schemas.microsoft.com/office/drawing/2014/main" id="{6D749A6C-F66C-5011-598A-2C642FD39A30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895511" y="4084728"/>
              <a:ext cx="2171702" cy="13543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文字方塊 49">
              <a:extLst>
                <a:ext uri="{FF2B5EF4-FFF2-40B4-BE49-F238E27FC236}">
                  <a16:creationId xmlns:a16="http://schemas.microsoft.com/office/drawing/2014/main" id="{F642FEF9-74CC-5BE3-7D57-360D1D8829C3}"/>
                </a:ext>
              </a:extLst>
            </p:cNvPr>
            <p:cNvSpPr txBox="1"/>
            <p:nvPr/>
          </p:nvSpPr>
          <p:spPr>
            <a:xfrm>
              <a:off x="1895513" y="4304335"/>
              <a:ext cx="2171700" cy="896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1923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6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800" b="1" dirty="0"/>
                <a:t>“三大”決議：</a:t>
              </a:r>
              <a:br>
                <a:rPr lang="en-HK" altLang="zh-TW" sz="1800" b="1" dirty="0"/>
              </a:br>
              <a:r>
                <a:rPr lang="zh-TW" altLang="en-US" sz="1800" b="1" dirty="0"/>
                <a:t>國共合作</a:t>
              </a:r>
              <a:endParaRPr lang="en-HK" sz="1100" dirty="0"/>
            </a:p>
          </p:txBody>
        </p:sp>
      </p:grpSp>
      <p:grpSp>
        <p:nvGrpSpPr>
          <p:cNvPr id="57" name="群組 56">
            <a:extLst>
              <a:ext uri="{FF2B5EF4-FFF2-40B4-BE49-F238E27FC236}">
                <a16:creationId xmlns:a16="http://schemas.microsoft.com/office/drawing/2014/main" id="{D7C0AC56-C04D-1FE4-5DED-64C5E78607AE}"/>
              </a:ext>
            </a:extLst>
          </p:cNvPr>
          <p:cNvGrpSpPr/>
          <p:nvPr/>
        </p:nvGrpSpPr>
        <p:grpSpPr>
          <a:xfrm>
            <a:off x="4948806" y="4451158"/>
            <a:ext cx="2171702" cy="1399361"/>
            <a:chOff x="3475360" y="2335510"/>
            <a:chExt cx="2171702" cy="972344"/>
          </a:xfrm>
        </p:grpSpPr>
        <p:pic>
          <p:nvPicPr>
            <p:cNvPr id="58" name="Google Shape;128;p17" descr="image.png">
              <a:extLst>
                <a:ext uri="{FF2B5EF4-FFF2-40B4-BE49-F238E27FC236}">
                  <a16:creationId xmlns:a16="http://schemas.microsoft.com/office/drawing/2014/main" id="{8DEDEAB7-853B-3B56-B59B-9A660798B77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" name="文字方塊 58">
              <a:extLst>
                <a:ext uri="{FF2B5EF4-FFF2-40B4-BE49-F238E27FC236}">
                  <a16:creationId xmlns:a16="http://schemas.microsoft.com/office/drawing/2014/main" id="{22F7DD8A-0C6C-3B76-F824-3B03104C4F5A}"/>
                </a:ext>
              </a:extLst>
            </p:cNvPr>
            <p:cNvSpPr txBox="1"/>
            <p:nvPr/>
          </p:nvSpPr>
          <p:spPr>
            <a:xfrm>
              <a:off x="3475362" y="2499059"/>
              <a:ext cx="2171700" cy="6201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1927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7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800" b="1" dirty="0"/>
                <a:t>“七一五”政變</a:t>
              </a:r>
              <a:endParaRPr lang="en-HK" altLang="zh-TW" sz="1800" b="1" dirty="0"/>
            </a:p>
            <a:p>
              <a:pPr algn="ctr"/>
              <a:r>
                <a:rPr lang="zh-TW" altLang="en-US" sz="1600" dirty="0"/>
                <a:t>汪精衛召開“分共會議”</a:t>
              </a:r>
              <a:endParaRPr lang="en-HK" sz="1600" dirty="0"/>
            </a:p>
          </p:txBody>
        </p:sp>
      </p:grpSp>
      <p:grpSp>
        <p:nvGrpSpPr>
          <p:cNvPr id="60" name="群組 59">
            <a:extLst>
              <a:ext uri="{FF2B5EF4-FFF2-40B4-BE49-F238E27FC236}">
                <a16:creationId xmlns:a16="http://schemas.microsoft.com/office/drawing/2014/main" id="{6912ABFD-ED45-54FA-5D97-E9B873186DD7}"/>
              </a:ext>
            </a:extLst>
          </p:cNvPr>
          <p:cNvGrpSpPr/>
          <p:nvPr/>
        </p:nvGrpSpPr>
        <p:grpSpPr>
          <a:xfrm>
            <a:off x="7412495" y="3896193"/>
            <a:ext cx="330200" cy="330200"/>
            <a:chOff x="1559626" y="5613400"/>
            <a:chExt cx="330200" cy="330200"/>
          </a:xfrm>
        </p:grpSpPr>
        <p:sp>
          <p:nvSpPr>
            <p:cNvPr id="61" name="橢圓 60">
              <a:extLst>
                <a:ext uri="{FF2B5EF4-FFF2-40B4-BE49-F238E27FC236}">
                  <a16:creationId xmlns:a16="http://schemas.microsoft.com/office/drawing/2014/main" id="{D69E2854-C5E0-AEB2-9C1F-3AFF68A57281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2" name="橢圓 61">
              <a:extLst>
                <a:ext uri="{FF2B5EF4-FFF2-40B4-BE49-F238E27FC236}">
                  <a16:creationId xmlns:a16="http://schemas.microsoft.com/office/drawing/2014/main" id="{68B3FD2B-9CAE-666D-2F16-430188A38E1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3" name="群組 62">
            <a:extLst>
              <a:ext uri="{FF2B5EF4-FFF2-40B4-BE49-F238E27FC236}">
                <a16:creationId xmlns:a16="http://schemas.microsoft.com/office/drawing/2014/main" id="{00541FE4-8671-5009-D219-F6EA602ED7A6}"/>
              </a:ext>
            </a:extLst>
          </p:cNvPr>
          <p:cNvGrpSpPr/>
          <p:nvPr/>
        </p:nvGrpSpPr>
        <p:grpSpPr>
          <a:xfrm>
            <a:off x="6491744" y="2279968"/>
            <a:ext cx="2171702" cy="1399361"/>
            <a:chOff x="3475360" y="2335510"/>
            <a:chExt cx="2171702" cy="972344"/>
          </a:xfrm>
        </p:grpSpPr>
        <p:pic>
          <p:nvPicPr>
            <p:cNvPr id="64" name="Google Shape;128;p17" descr="image.png">
              <a:extLst>
                <a:ext uri="{FF2B5EF4-FFF2-40B4-BE49-F238E27FC236}">
                  <a16:creationId xmlns:a16="http://schemas.microsoft.com/office/drawing/2014/main" id="{772F7136-56B9-B03C-A2AF-3C37F0595B2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文字方塊 64">
              <a:extLst>
                <a:ext uri="{FF2B5EF4-FFF2-40B4-BE49-F238E27FC236}">
                  <a16:creationId xmlns:a16="http://schemas.microsoft.com/office/drawing/2014/main" id="{21CFCB22-79C5-7796-C93E-A116F573C09E}"/>
                </a:ext>
              </a:extLst>
            </p:cNvPr>
            <p:cNvSpPr txBox="1"/>
            <p:nvPr/>
          </p:nvSpPr>
          <p:spPr>
            <a:xfrm>
              <a:off x="3475362" y="2425906"/>
              <a:ext cx="2171700" cy="7912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1927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8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800" b="1" dirty="0"/>
                <a:t>南昌起義</a:t>
              </a:r>
              <a:endParaRPr lang="en-HK" altLang="zh-TW" sz="1800" b="1" dirty="0"/>
            </a:p>
            <a:p>
              <a:pPr algn="ctr"/>
              <a:r>
                <a:rPr lang="zh-TW" altLang="en-US" sz="1600" dirty="0"/>
                <a:t>打響了武裝反抗國民黨反動派的第一槍</a:t>
              </a:r>
              <a:endParaRPr lang="en-HK" sz="1600" dirty="0"/>
            </a:p>
          </p:txBody>
        </p:sp>
      </p:grpSp>
      <p:grpSp>
        <p:nvGrpSpPr>
          <p:cNvPr id="76" name="群組 75">
            <a:extLst>
              <a:ext uri="{FF2B5EF4-FFF2-40B4-BE49-F238E27FC236}">
                <a16:creationId xmlns:a16="http://schemas.microsoft.com/office/drawing/2014/main" id="{42FFE63D-3E52-0477-A0A5-C43F32288C13}"/>
              </a:ext>
            </a:extLst>
          </p:cNvPr>
          <p:cNvGrpSpPr/>
          <p:nvPr/>
        </p:nvGrpSpPr>
        <p:grpSpPr>
          <a:xfrm>
            <a:off x="8959591" y="3896193"/>
            <a:ext cx="330200" cy="330200"/>
            <a:chOff x="1559626" y="5613400"/>
            <a:chExt cx="330200" cy="330200"/>
          </a:xfrm>
        </p:grpSpPr>
        <p:sp>
          <p:nvSpPr>
            <p:cNvPr id="77" name="橢圓 76">
              <a:extLst>
                <a:ext uri="{FF2B5EF4-FFF2-40B4-BE49-F238E27FC236}">
                  <a16:creationId xmlns:a16="http://schemas.microsoft.com/office/drawing/2014/main" id="{D8837124-8B6F-804C-6644-00F2EFF7046F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橢圓 77">
              <a:extLst>
                <a:ext uri="{FF2B5EF4-FFF2-40B4-BE49-F238E27FC236}">
                  <a16:creationId xmlns:a16="http://schemas.microsoft.com/office/drawing/2014/main" id="{C3835C1D-6F52-C353-F895-E30BBB7900D6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2" name="群組 81">
            <a:extLst>
              <a:ext uri="{FF2B5EF4-FFF2-40B4-BE49-F238E27FC236}">
                <a16:creationId xmlns:a16="http://schemas.microsoft.com/office/drawing/2014/main" id="{400F9E52-396A-FEC3-093D-22F9D9BDF40C}"/>
              </a:ext>
            </a:extLst>
          </p:cNvPr>
          <p:cNvGrpSpPr/>
          <p:nvPr/>
        </p:nvGrpSpPr>
        <p:grpSpPr>
          <a:xfrm>
            <a:off x="10498371" y="3896193"/>
            <a:ext cx="330200" cy="330200"/>
            <a:chOff x="1559626" y="5613400"/>
            <a:chExt cx="330200" cy="330200"/>
          </a:xfrm>
        </p:grpSpPr>
        <p:sp>
          <p:nvSpPr>
            <p:cNvPr id="83" name="橢圓 82">
              <a:extLst>
                <a:ext uri="{FF2B5EF4-FFF2-40B4-BE49-F238E27FC236}">
                  <a16:creationId xmlns:a16="http://schemas.microsoft.com/office/drawing/2014/main" id="{019D9A39-C7C7-D7E5-1084-0F40C7D91DAF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4" name="橢圓 83">
              <a:extLst>
                <a:ext uri="{FF2B5EF4-FFF2-40B4-BE49-F238E27FC236}">
                  <a16:creationId xmlns:a16="http://schemas.microsoft.com/office/drawing/2014/main" id="{CF785724-C8B9-E17E-8518-975B92A595E3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5" name="群組 84">
            <a:extLst>
              <a:ext uri="{FF2B5EF4-FFF2-40B4-BE49-F238E27FC236}">
                <a16:creationId xmlns:a16="http://schemas.microsoft.com/office/drawing/2014/main" id="{CFD95447-15F3-B75E-B670-6D40371D5671}"/>
              </a:ext>
            </a:extLst>
          </p:cNvPr>
          <p:cNvGrpSpPr/>
          <p:nvPr/>
        </p:nvGrpSpPr>
        <p:grpSpPr>
          <a:xfrm>
            <a:off x="8038840" y="4451152"/>
            <a:ext cx="2182287" cy="1567588"/>
            <a:chOff x="3475360" y="2335510"/>
            <a:chExt cx="2182287" cy="972344"/>
          </a:xfrm>
        </p:grpSpPr>
        <p:pic>
          <p:nvPicPr>
            <p:cNvPr id="86" name="Google Shape;128;p17" descr="image.png">
              <a:extLst>
                <a:ext uri="{FF2B5EF4-FFF2-40B4-BE49-F238E27FC236}">
                  <a16:creationId xmlns:a16="http://schemas.microsoft.com/office/drawing/2014/main" id="{D811F8DD-0044-E569-7185-BF602E41224A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92BA5F48-610B-8702-6FDC-67832C2F9338}"/>
                </a:ext>
              </a:extLst>
            </p:cNvPr>
            <p:cNvSpPr txBox="1"/>
            <p:nvPr/>
          </p:nvSpPr>
          <p:spPr>
            <a:xfrm>
              <a:off x="3485947" y="2400679"/>
              <a:ext cx="2171700" cy="849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1927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10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700" b="1" dirty="0"/>
                <a:t>井岡山成革命根據地</a:t>
              </a:r>
              <a:endParaRPr lang="en-HK" altLang="zh-TW" sz="1700" b="1" dirty="0"/>
            </a:p>
            <a:p>
              <a:pPr algn="ctr"/>
              <a:r>
                <a:rPr lang="zh-TW" altLang="en-US" sz="1600" dirty="0"/>
                <a:t>毛澤東在秋收起義後到井岡山建立</a:t>
              </a:r>
              <a:br>
                <a:rPr lang="en-HK" altLang="zh-TW" sz="1600" dirty="0"/>
              </a:br>
              <a:r>
                <a:rPr lang="zh-TW" altLang="en-US" sz="1600" dirty="0"/>
                <a:t>革命根據地</a:t>
              </a:r>
              <a:endParaRPr lang="en-HK" sz="1600" dirty="0"/>
            </a:p>
          </p:txBody>
        </p:sp>
      </p:grpSp>
      <p:grpSp>
        <p:nvGrpSpPr>
          <p:cNvPr id="88" name="群組 87">
            <a:extLst>
              <a:ext uri="{FF2B5EF4-FFF2-40B4-BE49-F238E27FC236}">
                <a16:creationId xmlns:a16="http://schemas.microsoft.com/office/drawing/2014/main" id="{4979974D-5428-1810-B7A7-EA615B4F8DFB}"/>
              </a:ext>
            </a:extLst>
          </p:cNvPr>
          <p:cNvGrpSpPr/>
          <p:nvPr/>
        </p:nvGrpSpPr>
        <p:grpSpPr>
          <a:xfrm>
            <a:off x="9520470" y="1970881"/>
            <a:ext cx="2171702" cy="1716061"/>
            <a:chOff x="3475360" y="2335510"/>
            <a:chExt cx="2171702" cy="972344"/>
          </a:xfrm>
        </p:grpSpPr>
        <p:pic>
          <p:nvPicPr>
            <p:cNvPr id="89" name="Google Shape;128;p17" descr="image.png">
              <a:extLst>
                <a:ext uri="{FF2B5EF4-FFF2-40B4-BE49-F238E27FC236}">
                  <a16:creationId xmlns:a16="http://schemas.microsoft.com/office/drawing/2014/main" id="{E34E81D9-835F-1DA8-68F0-56A99C7C3CB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文字方塊 89">
              <a:extLst>
                <a:ext uri="{FF2B5EF4-FFF2-40B4-BE49-F238E27FC236}">
                  <a16:creationId xmlns:a16="http://schemas.microsoft.com/office/drawing/2014/main" id="{A6C20576-5FA7-902D-D56A-77440F078DD7}"/>
                </a:ext>
              </a:extLst>
            </p:cNvPr>
            <p:cNvSpPr txBox="1"/>
            <p:nvPr/>
          </p:nvSpPr>
          <p:spPr>
            <a:xfrm>
              <a:off x="3475362" y="2425906"/>
              <a:ext cx="2171700" cy="8021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>
                  <a:solidFill>
                    <a:srgbClr val="C00000"/>
                  </a:solidFill>
                </a:rPr>
                <a:t>1931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年</a:t>
              </a:r>
              <a:r>
                <a:rPr lang="en-US" altLang="zh-TW" sz="1800" b="1" dirty="0">
                  <a:solidFill>
                    <a:srgbClr val="C00000"/>
                  </a:solidFill>
                </a:rPr>
                <a:t>11</a:t>
              </a:r>
              <a:r>
                <a:rPr lang="zh-TW" altLang="en-US" sz="1800" b="1" dirty="0">
                  <a:solidFill>
                    <a:srgbClr val="C00000"/>
                  </a:solidFill>
                </a:rPr>
                <a:t>月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zh-TW" altLang="en-US" sz="1800" b="1" dirty="0"/>
                <a:t>中華蘇維埃共和國臨時中央政府成立</a:t>
              </a:r>
            </a:p>
            <a:p>
              <a:pPr algn="ctr"/>
              <a:r>
                <a:rPr lang="zh-TW" altLang="en-US" sz="1600" dirty="0"/>
                <a:t>定都瑞金；毛澤東為臨時中央政府主席</a:t>
              </a:r>
              <a:endParaRPr lang="en-HK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46358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BAFB4-647F-5F1F-4B64-12A306056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D265426-64B7-E6CA-8D77-1E964D540F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56BF24A-DD85-561A-660B-E29CF685C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反“圍剿”失利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CBC7BDC-B084-AAFF-2AFC-CD680AEF4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1929009"/>
            <a:ext cx="6563046" cy="455841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400" b="1" dirty="0"/>
              <a:t>遭多次“圍剿”</a:t>
            </a:r>
            <a:r>
              <a:rPr lang="zh-TW" altLang="en-US" sz="2400" dirty="0"/>
              <a:t>：從 </a:t>
            </a:r>
            <a:r>
              <a:rPr lang="en-US" altLang="zh-TW" sz="2400" dirty="0"/>
              <a:t>1930 </a:t>
            </a:r>
            <a:r>
              <a:rPr lang="zh-TW" altLang="en-US" sz="2400" dirty="0"/>
              <a:t>年開始，蔣介石多次對紅軍和革命根據地發動大規模“圍剿”。在毛澤東、朱德和周恩來的領導下，紅軍粉碎了國民黨軍隊的多次“圍剿”。</a:t>
            </a:r>
            <a:endParaRPr lang="en-HK" altLang="zh-TW" sz="2400" dirty="0"/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第五次反“圍剿”</a:t>
            </a:r>
            <a:r>
              <a:rPr lang="zh-TW" altLang="en-US" sz="2400" dirty="0"/>
              <a:t>： </a:t>
            </a:r>
            <a:r>
              <a:rPr lang="en-US" altLang="zh-TW" sz="2400" dirty="0"/>
              <a:t>1933 </a:t>
            </a:r>
            <a:r>
              <a:rPr lang="zh-TW" altLang="en-US" sz="2400" dirty="0"/>
              <a:t>年秋，蔣氏調集 </a:t>
            </a:r>
            <a:r>
              <a:rPr lang="en-US" altLang="zh-TW" sz="2400" dirty="0"/>
              <a:t>100 </a:t>
            </a:r>
            <a:r>
              <a:rPr lang="zh-TW" altLang="en-US" sz="2400" dirty="0"/>
              <a:t>萬軍隊，發動第五次“圍剿”。期間博古等人改變毛澤東以往的軍事方針，讓紅軍全線出擊；又主張分兵把守。這些錯誤做法使紅軍遭到重大損失。</a:t>
            </a:r>
            <a:endParaRPr lang="en-HK" altLang="zh-TW" sz="24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C110AE1-0DD4-9482-5007-B95D97C62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630" y="1929009"/>
            <a:ext cx="4223369" cy="3924787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4C0AB723-AFEF-4D13-7ACD-1A7CEB659030}"/>
              </a:ext>
            </a:extLst>
          </p:cNvPr>
          <p:cNvSpPr txBox="1"/>
          <p:nvPr/>
        </p:nvSpPr>
        <p:spPr>
          <a:xfrm>
            <a:off x="7968623" y="5877236"/>
            <a:ext cx="4223375" cy="30777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圖片來源：</a:t>
            </a:r>
            <a:r>
              <a:rPr lang="en-US" altLang="zh-TW" dirty="0"/>
              <a:t>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8C99F63E-2FCA-908D-D630-610AA391E681}"/>
              </a:ext>
            </a:extLst>
          </p:cNvPr>
          <p:cNvCxnSpPr/>
          <p:nvPr/>
        </p:nvCxnSpPr>
        <p:spPr>
          <a:xfrm rot="5390581">
            <a:off x="516616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14277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B21A0-A5E8-FFF4-0DE8-3D3BFFF3E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C3680AD-5691-FC36-A54B-56E9022C41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D124049-B272-0686-8D08-588D487E8B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t="8154" r="72" b="8154"/>
          <a:stretch>
            <a:fillRect/>
          </a:stretch>
        </p:blipFill>
        <p:spPr bwMode="auto">
          <a:xfrm>
            <a:off x="0" y="0"/>
            <a:ext cx="12192000" cy="684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D444D9CB-4776-3EAF-CBD9-1AADBA6D6654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33B4995-3695-A057-9695-DE72E4872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611" y="778253"/>
            <a:ext cx="10261690" cy="1138134"/>
          </a:xfrm>
        </p:spPr>
        <p:txBody>
          <a:bodyPr>
            <a:normAutofit fontScale="90000"/>
          </a:bodyPr>
          <a:lstStyle/>
          <a:p>
            <a:pPr marL="1346200" indent="-1346200">
              <a:lnSpc>
                <a:spcPct val="117000"/>
              </a:lnSpc>
              <a:defRPr/>
            </a:pPr>
            <a:r>
              <a:rPr lang="zh-TW" altLang="en-US" sz="4000" b="1" dirty="0">
                <a:solidFill>
                  <a:srgbClr val="333333"/>
                </a:solidFill>
                <a:latin typeface="Noto Sans SC"/>
              </a:rPr>
              <a:t>提問：紅軍在第五次反“圍剿”中遭到重大損失，</a:t>
            </a:r>
            <a:br>
              <a:rPr lang="en-US" altLang="zh-TW" sz="4000" b="1" dirty="0">
                <a:solidFill>
                  <a:srgbClr val="333333"/>
                </a:solidFill>
                <a:latin typeface="Noto Sans SC"/>
              </a:rPr>
            </a:br>
            <a:r>
              <a:rPr lang="zh-TW" altLang="en-US" sz="4000" b="1" dirty="0">
                <a:solidFill>
                  <a:srgbClr val="333333"/>
                </a:solidFill>
                <a:latin typeface="Noto Sans SC"/>
              </a:rPr>
              <a:t>如果你是領導層，應如何處理？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BEAEFB7-1ABB-0164-4DA3-1F57808A41AC}"/>
              </a:ext>
            </a:extLst>
          </p:cNvPr>
          <p:cNvSpPr/>
          <p:nvPr/>
        </p:nvSpPr>
        <p:spPr>
          <a:xfrm>
            <a:off x="901611" y="2801087"/>
            <a:ext cx="10261690" cy="2132863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8BCB7B21-121F-C296-F0FE-F781682AE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610" y="2992811"/>
            <a:ext cx="102616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答：反思、審視過往計劃的錯誤，並馬上進行調整，糾正錯處。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19" name="Google Shape;142;p17">
            <a:extLst>
              <a:ext uri="{FF2B5EF4-FFF2-40B4-BE49-F238E27FC236}">
                <a16:creationId xmlns:a16="http://schemas.microsoft.com/office/drawing/2014/main" id="{5E1911DE-001D-624D-A084-67D4E46EF8B7}"/>
              </a:ext>
            </a:extLst>
          </p:cNvPr>
          <p:cNvSpPr/>
          <p:nvPr/>
        </p:nvSpPr>
        <p:spPr>
          <a:xfrm>
            <a:off x="571500" y="2339687"/>
            <a:ext cx="11049000" cy="19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86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8B692D-A4C2-1463-ACC0-3A420C2C49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時間跨度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1934年10月 — 1936年10月</a:t>
            </a:r>
            <a:endParaRPr lang="en-US" dirty="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出發起點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江西瑞金</a:t>
            </a:r>
            <a:endParaRPr lang="en-US" dirty="0"/>
          </a:p>
        </p:txBody>
      </p:sp>
      <p:sp>
        <p:nvSpPr>
          <p:cNvPr id="6" name="AutoShape 6"/>
          <p:cNvSpPr/>
          <p:nvPr/>
        </p:nvSpPr>
        <p:spPr>
          <a:xfrm>
            <a:off x="762000" y="3047999"/>
            <a:ext cx="5080000" cy="291465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en-US" altLang="zh-TW" sz="2000" dirty="0"/>
              <a:t>1934 </a:t>
            </a:r>
            <a:r>
              <a:rPr lang="zh-TW" altLang="en-US" sz="2000" dirty="0"/>
              <a:t>年 </a:t>
            </a:r>
            <a:r>
              <a:rPr lang="en-US" altLang="zh-TW" sz="2000" dirty="0"/>
              <a:t>10 </a:t>
            </a:r>
            <a:r>
              <a:rPr lang="zh-TW" altLang="en-US" sz="2000" dirty="0"/>
              <a:t>月，中共中央被迫放棄中央革命根據地，開始長征。</a:t>
            </a:r>
            <a:endParaRPr lang="en-HK" altLang="zh-TW" sz="2000" dirty="0"/>
          </a:p>
          <a:p>
            <a:pPr marL="0" indent="0" algn="l">
              <a:lnSpc>
                <a:spcPct val="117000"/>
              </a:lnSpc>
              <a:defRPr/>
            </a:pPr>
            <a:endParaRPr lang="en-US" sz="2000" b="0" i="0" u="none" strike="noStrike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中央紅軍從瑞金出發，一路輾轉福建、湖南、貴州等十餘省，直面湘江血戰的悲壯，征服終年積雪的雪山與荒無人煙的沼澤草地，在絕境中用雙腳走出了一條二萬五千</a:t>
            </a: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里</a:t>
            </a:r>
            <a:r>
              <a:rPr lang="en-US" sz="2000" b="0" i="0" u="none" strike="noStrike" dirty="0" err="1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的生命之路</a:t>
            </a:r>
            <a:r>
              <a:rPr 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cxnSp>
        <p:nvCxnSpPr>
          <p:cNvPr id="10" name="Connector 10"/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3F9F4C20-ED1B-21D7-FBE1-342E9A90AC05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53DBACF9-1E9A-C884-5A3B-6A257EFE0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228" y="964046"/>
            <a:ext cx="5481245" cy="440690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8B724FD7-AD86-8FF7-7499-3E680A1349D9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紅軍長征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339D606-03FB-7938-CBF5-E9EFE407E0E3}"/>
              </a:ext>
            </a:extLst>
          </p:cNvPr>
          <p:cNvSpPr txBox="1"/>
          <p:nvPr/>
        </p:nvSpPr>
        <p:spPr>
          <a:xfrm>
            <a:off x="6473228" y="5370946"/>
            <a:ext cx="5481349" cy="738664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圖為中國工農紅軍長征路線示意圖。圖中蜿蜒的紅色軌跡，正是那段艱苦卓絕、氣吞山河的征程見證。</a:t>
            </a:r>
            <a:endParaRPr lang="en-HK" altLang="zh-TW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A6C8BB16-F2AD-3E63-04F2-922ED0DA760D}"/>
              </a:ext>
            </a:extLst>
          </p:cNvPr>
          <p:cNvGrpSpPr/>
          <p:nvPr/>
        </p:nvGrpSpPr>
        <p:grpSpPr>
          <a:xfrm>
            <a:off x="10989001" y="2718040"/>
            <a:ext cx="1091279" cy="1877731"/>
            <a:chOff x="7585616" y="4566576"/>
            <a:chExt cx="1091279" cy="1877731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5B14512C-7511-6188-8B42-80DF74D96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6"/>
              <a:extLst>
                <a:ext uri="{FF2B5EF4-FFF2-40B4-BE49-F238E27FC236}">
                  <a16:creationId xmlns:a16="http://schemas.microsoft.com/office/drawing/2014/main" id="{2971CE84-65BD-250B-1F74-EF5D2B997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1A56683-E5CE-510F-1A74-326CC14A9ADF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TW" altLang="en-US" b="1" dirty="0"/>
                <a:t>紀念紅軍長征勝利</a:t>
              </a:r>
              <a:r>
                <a:rPr lang="en-US" altLang="zh-TW" b="1" dirty="0"/>
                <a:t>90</a:t>
              </a:r>
              <a:r>
                <a:rPr lang="zh-TW" altLang="en-US" b="1" dirty="0"/>
                <a:t>周年</a:t>
              </a:r>
              <a:endParaRPr lang="en-US" altLang="zh-TW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0C7A0-449A-AC8F-F07C-9379EE754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CA26997-9808-E8A4-8CD1-CA94383992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D3CEA2D4-BB7A-3463-356B-B0835400E3FF}"/>
              </a:ext>
            </a:extLst>
          </p:cNvPr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1935年1月</a:t>
            </a:r>
            <a:endParaRPr 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82A9FD3-02FA-9145-77D9-1BDC20F053F9}"/>
              </a:ext>
            </a:extLst>
          </p:cNvPr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zh-TW" alt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地</a:t>
            </a: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zh-CN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貴州遵義</a:t>
            </a:r>
            <a:endParaRPr lang="en-US" dirty="0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878557E0-5122-80F2-8DC8-67F468B1467E}"/>
              </a:ext>
            </a:extLst>
          </p:cNvPr>
          <p:cNvSpPr/>
          <p:nvPr/>
        </p:nvSpPr>
        <p:spPr>
          <a:xfrm>
            <a:off x="762000" y="3047999"/>
            <a:ext cx="5080000" cy="35282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遵義會議確立毛澤東在黨中央的領導地位，在極其危急的情況下，挽救了黨，挽救了紅軍，挽救了中國革命。</a:t>
            </a:r>
            <a:endParaRPr lang="en-HK" altLang="zh-TW" sz="2000" b="0" i="0" u="none" strike="noStrike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遵義會議後，紅軍聲東擊西，四渡赤水河，打亂了國民黨軍隊的計劃，然後急行軍渡過金沙江，跳出包圍圈。接着，紅軍繼續北上，強渡大渡河，飛奪瀘定橋，又翻過大雪山，通過杳無人煙的草地，進入甘肅。</a:t>
            </a:r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8A6FA7C1-29D3-06C5-C2F0-9EA2DE2C3709}"/>
              </a:ext>
            </a:extLst>
          </p:cNvPr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CC8E3089-A69E-0084-CB95-3D61A3D55913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A1EDC0BB-CBBD-C001-290D-FD248DC6628E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關鍵的轉折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遵義會議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45A2961-7281-5383-D2F9-6D8581B373C4}"/>
              </a:ext>
            </a:extLst>
          </p:cNvPr>
          <p:cNvSpPr txBox="1"/>
          <p:nvPr/>
        </p:nvSpPr>
        <p:spPr>
          <a:xfrm>
            <a:off x="6473228" y="4585998"/>
            <a:ext cx="5481349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遵義會議會址</a:t>
            </a:r>
            <a:endParaRPr lang="en-HK" altLang="zh-TW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12DB880-4F94-C5E5-B36C-C3516B7045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2" r="5237" b="2728"/>
          <a:stretch>
            <a:fillRect/>
          </a:stretch>
        </p:blipFill>
        <p:spPr>
          <a:xfrm>
            <a:off x="6473227" y="1651000"/>
            <a:ext cx="5481350" cy="2934997"/>
          </a:xfrm>
          <a:prstGeom prst="rect">
            <a:avLst/>
          </a:prstGeom>
        </p:spPr>
      </p:pic>
      <p:grpSp>
        <p:nvGrpSpPr>
          <p:cNvPr id="2" name="群組 1">
            <a:extLst>
              <a:ext uri="{FF2B5EF4-FFF2-40B4-BE49-F238E27FC236}">
                <a16:creationId xmlns:a16="http://schemas.microsoft.com/office/drawing/2014/main" id="{E5648309-3A86-9FF0-C23D-43A722FC8457}"/>
              </a:ext>
            </a:extLst>
          </p:cNvPr>
          <p:cNvGrpSpPr/>
          <p:nvPr/>
        </p:nvGrpSpPr>
        <p:grpSpPr>
          <a:xfrm>
            <a:off x="10739231" y="2641600"/>
            <a:ext cx="1091279" cy="1877731"/>
            <a:chOff x="7585616" y="4566576"/>
            <a:chExt cx="1091279" cy="1877731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B13734F9-A046-2090-0599-496E34108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6"/>
              <a:extLst>
                <a:ext uri="{FF2B5EF4-FFF2-40B4-BE49-F238E27FC236}">
                  <a16:creationId xmlns:a16="http://schemas.microsoft.com/office/drawing/2014/main" id="{79C2F5F9-3150-4EFF-7292-C6E2A598E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1004C5F-5C9A-FFF0-99CF-14B7B599872D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CN" altLang="en-US" b="1" dirty="0"/>
                <a:t>遵義會議的重要歷史意義</a:t>
              </a:r>
              <a:endParaRPr lang="en-US" altLang="zh-TW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9484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D27B5-D00E-987A-6A71-AC5A95C24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E95CE14C-F9F4-932F-6C29-222328790A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E736599-14F1-F3CE-3EEF-9EBC16FCF40D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8DCBB14E-88C0-B84C-4051-712F3D85686E}"/>
              </a:ext>
            </a:extLst>
          </p:cNvPr>
          <p:cNvSpPr txBox="1"/>
          <p:nvPr/>
        </p:nvSpPr>
        <p:spPr>
          <a:xfrm>
            <a:off x="2032000" y="2325431"/>
            <a:ext cx="8128000" cy="3297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TW" altLang="en-US" sz="4800" b="1" dirty="0">
                <a:solidFill>
                  <a:srgbClr val="333333"/>
                </a:solidFill>
                <a:latin typeface="Noto Sans SC"/>
              </a:rPr>
              <a:t>一、中國共產黨的成立</a:t>
            </a:r>
            <a:endParaRPr lang="en-US" altLang="zh-TW" sz="4800" b="1" dirty="0">
              <a:solidFill>
                <a:srgbClr val="333333"/>
              </a:solidFill>
              <a:latin typeface="Noto Sans SC"/>
            </a:endParaRPr>
          </a:p>
          <a:p>
            <a:pPr>
              <a:lnSpc>
                <a:spcPct val="150000"/>
              </a:lnSpc>
              <a:defRPr/>
            </a:pPr>
            <a:r>
              <a:rPr lang="zh-TW" altLang="en-US" sz="4800" b="1" dirty="0">
                <a:solidFill>
                  <a:srgbClr val="333333"/>
                </a:solidFill>
                <a:latin typeface="Noto Sans SC"/>
              </a:rPr>
              <a:t>二、紅軍長征勝利</a:t>
            </a:r>
            <a:endParaRPr lang="en-US" altLang="zh-TW" sz="4800" b="1" dirty="0">
              <a:solidFill>
                <a:srgbClr val="333333"/>
              </a:solidFill>
              <a:latin typeface="Noto Sans SC"/>
            </a:endParaRPr>
          </a:p>
          <a:p>
            <a:pPr>
              <a:lnSpc>
                <a:spcPct val="150000"/>
              </a:lnSpc>
              <a:defRPr/>
            </a:pPr>
            <a:r>
              <a:rPr lang="zh-TW" altLang="en-US" sz="4800" b="1" dirty="0">
                <a:solidFill>
                  <a:srgbClr val="333333"/>
                </a:solidFill>
                <a:latin typeface="Noto Sans SC"/>
              </a:rPr>
              <a:t>三、延伸部份</a:t>
            </a:r>
            <a:endParaRPr lang="en-US" altLang="zh-TW" sz="48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7892FD-241E-2032-F91D-81762EF7C367}"/>
              </a:ext>
            </a:extLst>
          </p:cNvPr>
          <p:cNvSpPr/>
          <p:nvPr/>
        </p:nvSpPr>
        <p:spPr>
          <a:xfrm>
            <a:off x="0" y="0"/>
            <a:ext cx="12192000" cy="183518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178D14-0D39-104E-9760-408649A36BDC}"/>
              </a:ext>
            </a:extLst>
          </p:cNvPr>
          <p:cNvSpPr/>
          <p:nvPr/>
        </p:nvSpPr>
        <p:spPr>
          <a:xfrm rot="10800000">
            <a:off x="0" y="0"/>
            <a:ext cx="12192000" cy="1671702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C96DFE15-F43D-D218-9D3A-8AA54F4D63BE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6000" b="1" dirty="0">
                <a:solidFill>
                  <a:schemeClr val="bg1"/>
                </a:solidFill>
                <a:latin typeface="Noto Sans SC"/>
              </a:rPr>
              <a:t>目錄</a:t>
            </a:r>
          </a:p>
        </p:txBody>
      </p:sp>
    </p:spTree>
    <p:extLst>
      <p:ext uri="{BB962C8B-B14F-4D97-AF65-F5344CB8AC3E}">
        <p14:creationId xmlns:p14="http://schemas.microsoft.com/office/powerpoint/2010/main" val="430617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464E3-C92A-E764-DF63-3D405A5CB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BAAF29D-7B6A-5EB3-C545-FCC71ADD3E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AE864A0-91B2-D3C0-F612-F98A4601E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46870"/>
            <a:ext cx="7277100" cy="271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83BCACDB-3348-CDCE-9560-7A63FE5A6CE0}"/>
              </a:ext>
            </a:extLst>
          </p:cNvPr>
          <p:cNvSpPr txBox="1"/>
          <p:nvPr/>
        </p:nvSpPr>
        <p:spPr>
          <a:xfrm>
            <a:off x="2457449" y="3058726"/>
            <a:ext cx="7277102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邵亞川 </a:t>
            </a:r>
            <a:r>
              <a:rPr lang="en-US" altLang="zh-TW" dirty="0"/>
              <a:t>《</a:t>
            </a:r>
            <a:r>
              <a:rPr lang="zh-TW" altLang="en-US" dirty="0"/>
              <a:t>四渡赤水出奇兵</a:t>
            </a:r>
            <a:r>
              <a:rPr lang="en-US" altLang="zh-TW" dirty="0"/>
              <a:t>》 (2016</a:t>
            </a:r>
            <a:r>
              <a:rPr lang="zh-TW" altLang="en-US" dirty="0"/>
              <a:t>年份</a:t>
            </a:r>
            <a:r>
              <a:rPr lang="en-US" altLang="zh-TW" dirty="0"/>
              <a:t>)</a:t>
            </a:r>
            <a:r>
              <a:rPr lang="zh-TW" altLang="en-US" dirty="0"/>
              <a:t> </a:t>
            </a:r>
            <a:endParaRPr lang="en-US" altLang="zh-TW" dirty="0"/>
          </a:p>
          <a:p>
            <a:r>
              <a:rPr lang="zh-TW" altLang="en-US" dirty="0"/>
              <a:t>圖片來源：藏於中國國家博物館</a:t>
            </a:r>
            <a:endParaRPr lang="en-US" altLang="zh-TW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BD1FA74-168B-11E2-4DC0-4E7709EC0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815074"/>
            <a:ext cx="7277100" cy="230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4E1FDA31-AFBD-E048-24FA-4200A8157C83}"/>
              </a:ext>
            </a:extLst>
          </p:cNvPr>
          <p:cNvSpPr txBox="1"/>
          <p:nvPr/>
        </p:nvSpPr>
        <p:spPr>
          <a:xfrm>
            <a:off x="2457450" y="6116648"/>
            <a:ext cx="7277100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艾中信</a:t>
            </a:r>
            <a:r>
              <a:rPr lang="en-US" altLang="zh-TW" dirty="0"/>
              <a:t>《</a:t>
            </a:r>
            <a:r>
              <a:rPr lang="zh-TW" altLang="en-US" dirty="0"/>
              <a:t>紅軍過雪山</a:t>
            </a:r>
            <a:r>
              <a:rPr lang="en-US" altLang="zh-TW" dirty="0"/>
              <a:t>》 (1957</a:t>
            </a:r>
            <a:r>
              <a:rPr lang="zh-TW" altLang="en-US" dirty="0"/>
              <a:t>年份</a:t>
            </a:r>
            <a:r>
              <a:rPr lang="en-US" altLang="zh-TW" dirty="0"/>
              <a:t>)</a:t>
            </a:r>
            <a:r>
              <a:rPr lang="zh-TW" altLang="en-US" dirty="0"/>
              <a:t> </a:t>
            </a:r>
            <a:endParaRPr lang="en-US" altLang="zh-TW" dirty="0"/>
          </a:p>
          <a:p>
            <a:r>
              <a:rPr lang="zh-TW" altLang="en-US" dirty="0"/>
              <a:t>圖片來源：藏於中國人民革命軍事博物館</a:t>
            </a:r>
            <a:endParaRPr lang="en-US" altLang="zh-TW" dirty="0"/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356ADF67-4BA3-E68A-58D1-566F1B6BD32C}"/>
              </a:ext>
            </a:extLst>
          </p:cNvPr>
          <p:cNvGrpSpPr/>
          <p:nvPr/>
        </p:nvGrpSpPr>
        <p:grpSpPr>
          <a:xfrm>
            <a:off x="9734550" y="1702798"/>
            <a:ext cx="1091279" cy="1877731"/>
            <a:chOff x="7585616" y="4566576"/>
            <a:chExt cx="1091279" cy="1877731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3548D467-3128-F321-93DD-A429C2A93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" name="圖片 4">
              <a:hlinkClick r:id="rId7"/>
              <a:extLst>
                <a:ext uri="{FF2B5EF4-FFF2-40B4-BE49-F238E27FC236}">
                  <a16:creationId xmlns:a16="http://schemas.microsoft.com/office/drawing/2014/main" id="{A4BB21A7-EA7A-5F76-54F5-1509863DA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350B3B-7C25-E8B7-6142-8C0F953BDDDA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CN" altLang="en-US" b="1" dirty="0"/>
                <a:t>鞠萍講黨史：四渡赤水</a:t>
              </a:r>
              <a:endParaRPr lang="en-US" altLang="zh-TW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0784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FF788-6205-E875-4E9B-E89173730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8B81F1F-7F65-0190-B629-65CB2B0876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-9627"/>
            <a:ext cx="12192000" cy="6854653"/>
          </a:xfrm>
          <a:prstGeom prst="rect">
            <a:avLst/>
          </a:prstGeom>
        </p:spPr>
      </p:pic>
      <p:sp>
        <p:nvSpPr>
          <p:cNvPr id="6" name="AutoShape 6">
            <a:extLst>
              <a:ext uri="{FF2B5EF4-FFF2-40B4-BE49-F238E27FC236}">
                <a16:creationId xmlns:a16="http://schemas.microsoft.com/office/drawing/2014/main" id="{4F96E159-AA1F-4A3A-D73B-97AE2ADF5612}"/>
              </a:ext>
            </a:extLst>
          </p:cNvPr>
          <p:cNvSpPr/>
          <p:nvPr/>
        </p:nvSpPr>
        <p:spPr>
          <a:xfrm>
            <a:off x="762000" y="3047999"/>
            <a:ext cx="5080000" cy="250736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1935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年 </a:t>
            </a: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10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月，中共中央和紅一方面軍到達陝北吳起鎮，與當地的紅軍會合。</a:t>
            </a: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</a:endParaRPr>
          </a:p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1936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年 </a:t>
            </a: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10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月，紅一方面軍與紅二方面軍、紅四方面軍勝利會師。</a:t>
            </a: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</a:endParaRPr>
          </a:p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zh-TW" altLang="en-US" sz="2000" b="1" dirty="0">
                <a:solidFill>
                  <a:srgbClr val="3C3C3C"/>
                </a:solidFill>
                <a:latin typeface="Noto Sans SC"/>
                <a:ea typeface="Noto Sans SC"/>
              </a:rPr>
              <a:t>長征的勝利，保存了中國共產黨和紅軍的骨幹力量，成為中國革命轉危為安的關鍵。</a:t>
            </a:r>
            <a:endParaRPr lang="en-US" sz="2000" b="1" dirty="0">
              <a:solidFill>
                <a:srgbClr val="3C3C3C"/>
              </a:solidFill>
              <a:latin typeface="Noto Sans SC"/>
              <a:ea typeface="Noto Sans SC"/>
            </a:endParaRPr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D3869B9F-E6B1-4EB7-A797-96DD88064C38}"/>
              </a:ext>
            </a:extLst>
          </p:cNvPr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8BAC8057-8729-4BBA-4B6B-FB2584EC55F3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89C55F1-3CC5-A420-4E20-1804367DC08D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紅軍長征勝利會師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691DBD4-674F-7C7A-E35C-C9C19283F023}"/>
              </a:ext>
            </a:extLst>
          </p:cNvPr>
          <p:cNvSpPr txBox="1"/>
          <p:nvPr/>
        </p:nvSpPr>
        <p:spPr>
          <a:xfrm>
            <a:off x="6473228" y="4880118"/>
            <a:ext cx="5481349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CN" altLang="en-US" dirty="0"/>
              <a:t>紅一、二、四方面軍團以上幹部</a:t>
            </a:r>
            <a:r>
              <a:rPr lang="zh-TW" altLang="en-US" dirty="0"/>
              <a:t>於</a:t>
            </a:r>
            <a:r>
              <a:rPr lang="en-US" altLang="zh-CN" dirty="0"/>
              <a:t>1936</a:t>
            </a:r>
            <a:r>
              <a:rPr lang="zh-CN" altLang="en-US" dirty="0"/>
              <a:t>年在甘肅省宮和鎮合影</a:t>
            </a:r>
            <a:endParaRPr lang="en-HK" altLang="zh-TW" dirty="0"/>
          </a:p>
          <a:p>
            <a:r>
              <a:rPr lang="zh-TW" altLang="en-US" dirty="0"/>
              <a:t>圖片來源：人民網</a:t>
            </a:r>
            <a:endParaRPr lang="en-US" altLang="zh-TW" dirty="0"/>
          </a:p>
        </p:txBody>
      </p:sp>
      <p:pic>
        <p:nvPicPr>
          <p:cNvPr id="2" name="圖片 1" descr="http://dangshi.people.com.cn/NMediaFile/2016/0909/MAIN201609091632000519343298862.jpg">
            <a:extLst>
              <a:ext uri="{FF2B5EF4-FFF2-40B4-BE49-F238E27FC236}">
                <a16:creationId xmlns:a16="http://schemas.microsoft.com/office/drawing/2014/main" id="{1D5E2624-9E5C-4232-ECA1-F52C1C63B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227" y="1744786"/>
            <a:ext cx="5481350" cy="3135332"/>
          </a:xfrm>
          <a:prstGeom prst="rect">
            <a:avLst/>
          </a:prstGeom>
        </p:spPr>
      </p:pic>
      <p:sp>
        <p:nvSpPr>
          <p:cNvPr id="11" name="AutoShape 4">
            <a:extLst>
              <a:ext uri="{FF2B5EF4-FFF2-40B4-BE49-F238E27FC236}">
                <a16:creationId xmlns:a16="http://schemas.microsoft.com/office/drawing/2014/main" id="{067F3E71-3144-CFC1-E34F-8E008F3A4218}"/>
              </a:ext>
            </a:extLst>
          </p:cNvPr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1936年10月</a:t>
            </a:r>
            <a:endParaRPr lang="en-US" dirty="0"/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5B9E7565-A0BC-683D-D589-453134A4F68B}"/>
              </a:ext>
            </a:extLst>
          </p:cNvPr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zh-TW" altLang="en-US" sz="2400" b="1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地</a:t>
            </a: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西北</a:t>
            </a:r>
            <a:r>
              <a:rPr lang="zh-CN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甘肅</a:t>
            </a:r>
            <a:r>
              <a:rPr lang="zh-TW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等地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71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3FF81-0A65-5E4F-CEDF-E40E5A332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96AE7EE-C27A-BA30-E361-544A8F4D11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6" name="Google Shape;165;p19" descr="image.png">
            <a:extLst>
              <a:ext uri="{FF2B5EF4-FFF2-40B4-BE49-F238E27FC236}">
                <a16:creationId xmlns:a16="http://schemas.microsoft.com/office/drawing/2014/main" id="{4002833A-7090-013D-B5F2-5881920EC3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2398" y="1836926"/>
            <a:ext cx="5597025" cy="369835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AutoShape 3">
            <a:extLst>
              <a:ext uri="{FF2B5EF4-FFF2-40B4-BE49-F238E27FC236}">
                <a16:creationId xmlns:a16="http://schemas.microsoft.com/office/drawing/2014/main" id="{AEB4330F-C79D-957F-15AD-BDFB61E83A2C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FAEBFE05-F022-8632-C401-3F70B8C04E42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數字看長征：</a:t>
            </a:r>
            <a:r>
              <a:rPr lang="zh-CN" altLang="en-US" sz="4000" b="1" dirty="0">
                <a:solidFill>
                  <a:schemeClr val="tx1"/>
                </a:solidFill>
                <a:latin typeface="Noto Sans SC"/>
              </a:rPr>
              <a:t>驚天動地的革命壯舉</a:t>
            </a:r>
            <a:endParaRPr lang="zh-TW" altLang="en-US" sz="4000" b="1" dirty="0">
              <a:solidFill>
                <a:schemeClr val="tx1"/>
              </a:solidFill>
              <a:latin typeface="Noto Sans SC"/>
            </a:endParaRPr>
          </a:p>
        </p:txBody>
      </p:sp>
      <p:pic>
        <p:nvPicPr>
          <p:cNvPr id="11" name="Google Shape;164;p19" descr="image.png">
            <a:extLst>
              <a:ext uri="{FF2B5EF4-FFF2-40B4-BE49-F238E27FC236}">
                <a16:creationId xmlns:a16="http://schemas.microsoft.com/office/drawing/2014/main" id="{EF4908CA-CDA5-1709-337D-BF669952B6D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9500" y="183692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65;p19" descr="image.png">
            <a:extLst>
              <a:ext uri="{FF2B5EF4-FFF2-40B4-BE49-F238E27FC236}">
                <a16:creationId xmlns:a16="http://schemas.microsoft.com/office/drawing/2014/main" id="{B87A4DB1-4FAD-48E6-F47B-B6F84AE10E2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8131" y="183692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6;p19" descr="image.png">
            <a:extLst>
              <a:ext uri="{FF2B5EF4-FFF2-40B4-BE49-F238E27FC236}">
                <a16:creationId xmlns:a16="http://schemas.microsoft.com/office/drawing/2014/main" id="{EC882517-451E-45F2-70AF-A8B9FF206975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9500" y="311703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67;p19" descr="image.png">
            <a:extLst>
              <a:ext uri="{FF2B5EF4-FFF2-40B4-BE49-F238E27FC236}">
                <a16:creationId xmlns:a16="http://schemas.microsoft.com/office/drawing/2014/main" id="{0760692C-EFB0-0EF5-64BC-C1A2689F0B8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098131" y="311703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72;p19">
            <a:extLst>
              <a:ext uri="{FF2B5EF4-FFF2-40B4-BE49-F238E27FC236}">
                <a16:creationId xmlns:a16="http://schemas.microsoft.com/office/drawing/2014/main" id="{209DE445-37D4-740D-D4EE-8D0F62E34D15}"/>
              </a:ext>
            </a:extLst>
          </p:cNvPr>
          <p:cNvSpPr txBox="1"/>
          <p:nvPr/>
        </p:nvSpPr>
        <p:spPr>
          <a:xfrm>
            <a:off x="929524" y="197890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25,000</a:t>
            </a:r>
            <a:endParaRPr sz="1800" b="1" dirty="0"/>
          </a:p>
        </p:txBody>
      </p:sp>
      <p:sp>
        <p:nvSpPr>
          <p:cNvPr id="22" name="Google Shape;173;p19">
            <a:extLst>
              <a:ext uri="{FF2B5EF4-FFF2-40B4-BE49-F238E27FC236}">
                <a16:creationId xmlns:a16="http://schemas.microsoft.com/office/drawing/2014/main" id="{1E4871D3-11DC-D9F9-8EB8-FB94DF615928}"/>
              </a:ext>
            </a:extLst>
          </p:cNvPr>
          <p:cNvSpPr txBox="1"/>
          <p:nvPr/>
        </p:nvSpPr>
        <p:spPr>
          <a:xfrm>
            <a:off x="929524" y="2612474"/>
            <a:ext cx="167987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 err="1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二萬五千里征程</a:t>
            </a:r>
            <a:endParaRPr sz="1800" dirty="0"/>
          </a:p>
        </p:txBody>
      </p:sp>
      <p:sp>
        <p:nvSpPr>
          <p:cNvPr id="24" name="Google Shape;174;p19">
            <a:extLst>
              <a:ext uri="{FF2B5EF4-FFF2-40B4-BE49-F238E27FC236}">
                <a16:creationId xmlns:a16="http://schemas.microsoft.com/office/drawing/2014/main" id="{F3E22689-D305-CFD8-0C15-FE1335C8DEAE}"/>
              </a:ext>
            </a:extLst>
          </p:cNvPr>
          <p:cNvSpPr txBox="1"/>
          <p:nvPr/>
        </p:nvSpPr>
        <p:spPr>
          <a:xfrm>
            <a:off x="3298155" y="197890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 sz="1800" b="1" dirty="0"/>
          </a:p>
        </p:txBody>
      </p:sp>
      <p:sp>
        <p:nvSpPr>
          <p:cNvPr id="26" name="Google Shape;175;p19">
            <a:extLst>
              <a:ext uri="{FF2B5EF4-FFF2-40B4-BE49-F238E27FC236}">
                <a16:creationId xmlns:a16="http://schemas.microsoft.com/office/drawing/2014/main" id="{90E91236-7CB1-51A9-9DE1-E3F7F546FC70}"/>
              </a:ext>
            </a:extLst>
          </p:cNvPr>
          <p:cNvSpPr txBox="1"/>
          <p:nvPr/>
        </p:nvSpPr>
        <p:spPr>
          <a:xfrm>
            <a:off x="3298155" y="2612474"/>
            <a:ext cx="167987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 err="1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跨越省份</a:t>
            </a:r>
            <a:endParaRPr sz="1800" dirty="0"/>
          </a:p>
        </p:txBody>
      </p:sp>
      <p:sp>
        <p:nvSpPr>
          <p:cNvPr id="28" name="Google Shape;176;p19">
            <a:extLst>
              <a:ext uri="{FF2B5EF4-FFF2-40B4-BE49-F238E27FC236}">
                <a16:creationId xmlns:a16="http://schemas.microsoft.com/office/drawing/2014/main" id="{4A4ED624-45C4-9D8D-E7B4-EBFECC5A40CE}"/>
              </a:ext>
            </a:extLst>
          </p:cNvPr>
          <p:cNvSpPr txBox="1"/>
          <p:nvPr/>
        </p:nvSpPr>
        <p:spPr>
          <a:xfrm>
            <a:off x="929524" y="325901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09969"/>
              </a:lnSpc>
            </a:pPr>
            <a:r>
              <a:rPr lang="en-US" sz="4000" b="1" dirty="0">
                <a:solidFill>
                  <a:srgbClr val="A61C1C"/>
                </a:solidFill>
              </a:rPr>
              <a:t>4</a:t>
            </a:r>
            <a:r>
              <a:rPr lang="en-US" altLang="zh-TW" sz="4000" b="1" dirty="0">
                <a:solidFill>
                  <a:srgbClr val="A61C1C"/>
                </a:solidFill>
              </a:rPr>
              <a:t>0</a:t>
            </a:r>
            <a:endParaRPr lang="en-US" sz="1800" b="1" dirty="0"/>
          </a:p>
        </p:txBody>
      </p:sp>
      <p:sp>
        <p:nvSpPr>
          <p:cNvPr id="30" name="Google Shape;177;p19">
            <a:extLst>
              <a:ext uri="{FF2B5EF4-FFF2-40B4-BE49-F238E27FC236}">
                <a16:creationId xmlns:a16="http://schemas.microsoft.com/office/drawing/2014/main" id="{7A64F9B9-435B-E19C-C679-D813A262E204}"/>
              </a:ext>
            </a:extLst>
          </p:cNvPr>
          <p:cNvSpPr txBox="1"/>
          <p:nvPr/>
        </p:nvSpPr>
        <p:spPr>
          <a:xfrm>
            <a:off x="929524" y="3892583"/>
            <a:ext cx="167987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zh-TW" altLang="en-US" sz="1600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攀越高山險峰</a:t>
            </a:r>
            <a:endParaRPr lang="zh-TW" altLang="en-US" sz="1800" dirty="0"/>
          </a:p>
        </p:txBody>
      </p:sp>
      <p:sp>
        <p:nvSpPr>
          <p:cNvPr id="32" name="Google Shape;178;p19">
            <a:extLst>
              <a:ext uri="{FF2B5EF4-FFF2-40B4-BE49-F238E27FC236}">
                <a16:creationId xmlns:a16="http://schemas.microsoft.com/office/drawing/2014/main" id="{A2D2806A-2247-A726-638C-C7C21F569676}"/>
              </a:ext>
            </a:extLst>
          </p:cNvPr>
          <p:cNvSpPr txBox="1"/>
          <p:nvPr/>
        </p:nvSpPr>
        <p:spPr>
          <a:xfrm>
            <a:off x="3298155" y="325901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09969"/>
              </a:lnSpc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1" dirty="0"/>
          </a:p>
        </p:txBody>
      </p:sp>
      <p:sp>
        <p:nvSpPr>
          <p:cNvPr id="34" name="Google Shape;179;p19">
            <a:extLst>
              <a:ext uri="{FF2B5EF4-FFF2-40B4-BE49-F238E27FC236}">
                <a16:creationId xmlns:a16="http://schemas.microsoft.com/office/drawing/2014/main" id="{7F9057E8-20E5-75DE-87E4-08F546F06A8E}"/>
              </a:ext>
            </a:extLst>
          </p:cNvPr>
          <p:cNvSpPr txBox="1"/>
          <p:nvPr/>
        </p:nvSpPr>
        <p:spPr>
          <a:xfrm>
            <a:off x="3180312" y="3892583"/>
            <a:ext cx="191556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zh-TW" altLang="en-US" sz="1600" b="0" i="0" u="none" strike="noStrike" cap="none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攀登</a:t>
            </a:r>
            <a:r>
              <a:rPr lang="zh-TW" altLang="en-US" sz="1600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海拔四千米雪山</a:t>
            </a:r>
            <a:endParaRPr sz="1800" dirty="0"/>
          </a:p>
        </p:txBody>
      </p:sp>
      <p:sp>
        <p:nvSpPr>
          <p:cNvPr id="35" name="AutoShape 6">
            <a:extLst>
              <a:ext uri="{FF2B5EF4-FFF2-40B4-BE49-F238E27FC236}">
                <a16:creationId xmlns:a16="http://schemas.microsoft.com/office/drawing/2014/main" id="{8221FBBB-51C4-43B0-5314-0A9917CB201B}"/>
              </a:ext>
            </a:extLst>
          </p:cNvPr>
          <p:cNvSpPr/>
          <p:nvPr/>
        </p:nvSpPr>
        <p:spPr>
          <a:xfrm>
            <a:off x="6541491" y="2118633"/>
            <a:ext cx="5285673" cy="35282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en-US" altLang="zh-TW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“</a:t>
            </a:r>
            <a:r>
              <a:rPr lang="zh-TW" altLang="en-US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長征途中，英雄的紅軍，血戰湘江，四渡赤水，巧渡金沙江，強渡大渡河，飛奪瀘定橋，鏖戰獨樹鎮，勇克包座，轉戰烏蒙山，擊退上百萬窮凶極惡的追兵阻敵，征服空氣稀薄的冰山雪嶺，穿越杳無人煙的沼澤草地，縱橫十餘省，長驅二萬五千里。</a:t>
            </a:r>
            <a:r>
              <a:rPr lang="en-US" altLang="zh-TW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……”</a:t>
            </a:r>
          </a:p>
          <a:p>
            <a:pPr>
              <a:lnSpc>
                <a:spcPct val="117000"/>
              </a:lnSpc>
              <a:spcBef>
                <a:spcPts val="1200"/>
              </a:spcBef>
              <a:defRPr/>
            </a:pPr>
            <a:r>
              <a:rPr lang="en-US" altLang="zh-TW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習近平</a:t>
            </a:r>
            <a:r>
              <a:rPr lang="en-US" altLang="zh-CN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在紀念紅軍長征勝利八十周年大會上的講話</a:t>
            </a:r>
            <a:r>
              <a:rPr lang="en-US" altLang="zh-CN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》</a:t>
            </a:r>
            <a:endParaRPr lang="zh-TW" altLang="en-US" sz="1600" dirty="0">
              <a:solidFill>
                <a:schemeClr val="tx1"/>
              </a:solidFill>
              <a:latin typeface="Noto Sans SC"/>
              <a:ea typeface="Noto Sans SC"/>
              <a:sym typeface="Noto Sans SC"/>
            </a:endParaRPr>
          </a:p>
        </p:txBody>
      </p:sp>
      <p:cxnSp>
        <p:nvCxnSpPr>
          <p:cNvPr id="36" name="Connector 10">
            <a:extLst>
              <a:ext uri="{FF2B5EF4-FFF2-40B4-BE49-F238E27FC236}">
                <a16:creationId xmlns:a16="http://schemas.microsoft.com/office/drawing/2014/main" id="{50949389-389F-3338-0754-D1710E016BA9}"/>
              </a:ext>
            </a:extLst>
          </p:cNvPr>
          <p:cNvCxnSpPr>
            <a:cxnSpLocks/>
          </p:cNvCxnSpPr>
          <p:nvPr/>
        </p:nvCxnSpPr>
        <p:spPr>
          <a:xfrm>
            <a:off x="5866903" y="1651000"/>
            <a:ext cx="0" cy="4109232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7" name="Google Shape;166;p19" descr="image.png">
            <a:extLst>
              <a:ext uri="{FF2B5EF4-FFF2-40B4-BE49-F238E27FC236}">
                <a16:creationId xmlns:a16="http://schemas.microsoft.com/office/drawing/2014/main" id="{47A56480-5390-52FD-3CC7-237CB7A3C08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02235" y="439714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176;p19">
            <a:extLst>
              <a:ext uri="{FF2B5EF4-FFF2-40B4-BE49-F238E27FC236}">
                <a16:creationId xmlns:a16="http://schemas.microsoft.com/office/drawing/2014/main" id="{B43E278B-E2F0-932B-8F5F-A431387721DA}"/>
              </a:ext>
            </a:extLst>
          </p:cNvPr>
          <p:cNvSpPr txBox="1"/>
          <p:nvPr/>
        </p:nvSpPr>
        <p:spPr>
          <a:xfrm>
            <a:off x="3302259" y="453912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&gt;600</a:t>
            </a:r>
            <a:endParaRPr sz="1800" b="1" dirty="0"/>
          </a:p>
        </p:txBody>
      </p:sp>
      <p:sp>
        <p:nvSpPr>
          <p:cNvPr id="39" name="Google Shape;177;p19">
            <a:extLst>
              <a:ext uri="{FF2B5EF4-FFF2-40B4-BE49-F238E27FC236}">
                <a16:creationId xmlns:a16="http://schemas.microsoft.com/office/drawing/2014/main" id="{FD5BA66B-F689-850E-07E0-32D3B876C036}"/>
              </a:ext>
            </a:extLst>
          </p:cNvPr>
          <p:cNvSpPr txBox="1"/>
          <p:nvPr/>
        </p:nvSpPr>
        <p:spPr>
          <a:xfrm>
            <a:off x="3302259" y="5172693"/>
            <a:ext cx="167987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600" b="0" i="0" u="none" strike="noStrike" cap="none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戰役戰鬥</a:t>
            </a:r>
            <a:endParaRPr sz="1800" dirty="0"/>
          </a:p>
        </p:txBody>
      </p:sp>
      <p:pic>
        <p:nvPicPr>
          <p:cNvPr id="2" name="Google Shape;166;p19" descr="image.png">
            <a:extLst>
              <a:ext uri="{FF2B5EF4-FFF2-40B4-BE49-F238E27FC236}">
                <a16:creationId xmlns:a16="http://schemas.microsoft.com/office/drawing/2014/main" id="{5B1C4BB3-4E8D-F097-0443-169389460EE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9500" y="439714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76;p19">
            <a:extLst>
              <a:ext uri="{FF2B5EF4-FFF2-40B4-BE49-F238E27FC236}">
                <a16:creationId xmlns:a16="http://schemas.microsoft.com/office/drawing/2014/main" id="{1775B62D-428B-C56C-A956-8AAB865FF38B}"/>
              </a:ext>
            </a:extLst>
          </p:cNvPr>
          <p:cNvSpPr txBox="1"/>
          <p:nvPr/>
        </p:nvSpPr>
        <p:spPr>
          <a:xfrm>
            <a:off x="929524" y="453912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≈100</a:t>
            </a:r>
            <a:endParaRPr sz="1800" b="1" dirty="0"/>
          </a:p>
        </p:txBody>
      </p:sp>
      <p:sp>
        <p:nvSpPr>
          <p:cNvPr id="5" name="Google Shape;177;p19">
            <a:extLst>
              <a:ext uri="{FF2B5EF4-FFF2-40B4-BE49-F238E27FC236}">
                <a16:creationId xmlns:a16="http://schemas.microsoft.com/office/drawing/2014/main" id="{DD36D9BD-6A40-D193-035F-2F3C04DB8938}"/>
              </a:ext>
            </a:extLst>
          </p:cNvPr>
          <p:cNvSpPr txBox="1"/>
          <p:nvPr/>
        </p:nvSpPr>
        <p:spPr>
          <a:xfrm>
            <a:off x="929524" y="5172693"/>
            <a:ext cx="167987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zh-TW" altLang="en-US" sz="1600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跨越江河</a:t>
            </a:r>
            <a:endParaRPr lang="zh-TW" altLang="en-US" sz="1800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5D0EDB6-F07F-8A4E-07F9-0561C09B2C18}"/>
              </a:ext>
            </a:extLst>
          </p:cNvPr>
          <p:cNvSpPr txBox="1"/>
          <p:nvPr/>
        </p:nvSpPr>
        <p:spPr>
          <a:xfrm>
            <a:off x="514347" y="5938020"/>
            <a:ext cx="113950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lvl="0" indent="0">
              <a:buNone/>
            </a:pPr>
            <a:r>
              <a:rPr lang="zh-TW" altLang="en-US" sz="2400" b="1" dirty="0">
                <a:solidFill>
                  <a:srgbClr val="C00000"/>
                </a:solidFill>
              </a:rPr>
              <a:t>領會長征精神：堅定信念、不怕險阻、實事求是、團結合作、奮發前進等。</a:t>
            </a:r>
            <a:endParaRPr lang="en-H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38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35790-D0DF-A56E-1E87-B8103FCA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C5C6C7AC-B4C8-189D-37F5-D9F863A5A9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EADFDEB-4176-AA1F-C98E-FA6B72F6BADE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EF9FD5-C46E-044C-E7DC-E91FD2274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996618"/>
            <a:ext cx="9985828" cy="2496457"/>
          </a:xfrm>
        </p:spPr>
        <p:txBody>
          <a:bodyPr anchor="t">
            <a:normAutofit/>
          </a:bodyPr>
          <a:lstStyle/>
          <a:p>
            <a:pPr algn="ctr">
              <a:lnSpc>
                <a:spcPts val="5280"/>
              </a:lnSpc>
              <a:defRPr/>
            </a:pPr>
            <a:r>
              <a:rPr lang="zh-TW" altLang="en-US" sz="5400" b="1" dirty="0">
                <a:solidFill>
                  <a:srgbClr val="333333"/>
                </a:solidFill>
                <a:latin typeface="Noto Sans SC"/>
              </a:rPr>
              <a:t>三、延伸部份</a:t>
            </a: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endParaRPr lang="zh-TW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35ACED-DF1D-89CF-E29D-24045B8FC105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5A9D007-AA40-165A-1E19-D44663B7AE88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292B57-BC82-2796-46B1-0A0B8A919612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60EAA0A7-61AC-5FF7-2A15-DDC41FC107F2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E91CD99-907B-1DD8-0DAB-7F9B4901268C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18EC623-B4F7-4A97-1060-F8CD78A838E0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0AC4F35-1587-4C10-422C-B36627F085BD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8176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87EF9-3663-42C0-07BF-FF44A3CA9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006BB4B-3CCC-5B72-7D13-C46DE2E289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" r="168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A6433A2-D6D2-8FDC-D2EF-30D9D9137993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80B82F-F8A9-683A-7134-B65145B53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173314"/>
            <a:ext cx="9985828" cy="2496457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ts val="6400"/>
              </a:lnSpc>
              <a:defRPr/>
            </a:pPr>
            <a:r>
              <a:rPr lang="zh-TW" altLang="en-US" sz="5400" b="1" dirty="0">
                <a:solidFill>
                  <a:srgbClr val="333333"/>
                </a:solidFill>
                <a:latin typeface="Noto Sans SC"/>
              </a:rPr>
              <a:t>中國共產黨的誕生與</a:t>
            </a:r>
            <a:br>
              <a:rPr lang="en-US" altLang="zh-TW" sz="5400" b="1" dirty="0">
                <a:solidFill>
                  <a:srgbClr val="333333"/>
                </a:solidFill>
                <a:latin typeface="Noto Sans SC"/>
              </a:rPr>
            </a:br>
            <a:r>
              <a:rPr lang="zh-TW" altLang="en-US" sz="5400" b="1" dirty="0">
                <a:solidFill>
                  <a:srgbClr val="333333"/>
                </a:solidFill>
                <a:latin typeface="Noto Sans SC"/>
              </a:rPr>
              <a:t>紅軍長征勝利是否只是歷史事件？與現代的我們沒有關係？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EBD510-8D42-62DF-8F16-D63A4574C093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1246A6C8-2999-EE13-64CA-D60185958EAF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09CB4C69-6BB0-813B-4FAB-4AC7782227B4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1703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B27A7-85F4-81EC-4695-32C580204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2432001-4439-ED28-9C82-7C338939CD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14" name="AutoShape 3">
            <a:extLst>
              <a:ext uri="{FF2B5EF4-FFF2-40B4-BE49-F238E27FC236}">
                <a16:creationId xmlns:a16="http://schemas.microsoft.com/office/drawing/2014/main" id="{5B035289-02B1-BBF7-D6BA-0D3CDB4F4B12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E9A8A5F-9C28-F168-4908-979A042338F1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澳門曾走過自己的“長征”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62E1AB0-6FC6-D6B0-765D-B77DBDA9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084166"/>
              </p:ext>
            </p:extLst>
          </p:nvPr>
        </p:nvGraphicFramePr>
        <p:xfrm>
          <a:off x="818815" y="2073755"/>
          <a:ext cx="10433384" cy="4338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878">
                  <a:extLst>
                    <a:ext uri="{9D8B030D-6E8A-4147-A177-3AD203B41FA5}">
                      <a16:colId xmlns:a16="http://schemas.microsoft.com/office/drawing/2014/main" val="1630900170"/>
                    </a:ext>
                  </a:extLst>
                </a:gridCol>
                <a:gridCol w="4574753">
                  <a:extLst>
                    <a:ext uri="{9D8B030D-6E8A-4147-A177-3AD203B41FA5}">
                      <a16:colId xmlns:a16="http://schemas.microsoft.com/office/drawing/2014/main" val="4211109598"/>
                    </a:ext>
                  </a:extLst>
                </a:gridCol>
                <a:gridCol w="4574753">
                  <a:extLst>
                    <a:ext uri="{9D8B030D-6E8A-4147-A177-3AD203B41FA5}">
                      <a16:colId xmlns:a16="http://schemas.microsoft.com/office/drawing/2014/main" val="3210787170"/>
                    </a:ext>
                  </a:extLst>
                </a:gridCol>
              </a:tblGrid>
              <a:tr h="461256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轉型維度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回歸前的挑戰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回歸後的機遇</a:t>
                      </a:r>
                      <a:r>
                        <a:rPr lang="en-HK" sz="2000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2481459968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社會治安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治安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不穩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社會動盪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居民安全感低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中央支持與特區強力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維持治安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成為全球最安全城市之一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84985072"/>
                  </a:ext>
                </a:extLst>
              </a:tr>
              <a:tr h="978744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經濟結構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過度依賴單一博彩業，缺乏規劃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經濟長期低迷、百業蕭條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國家定位“一中心、一平台、一基地”</a:t>
                      </a:r>
                      <a:endParaRPr lang="en-HK" alt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 panose="020B0604020202090204"/>
                        <a:buNone/>
                        <a:tabLst/>
                        <a:defRPr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開展“</a:t>
                      </a:r>
                      <a:r>
                        <a:rPr lang="en-US" altLang="zh-TW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1+4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”經濟適度多元發展</a:t>
                      </a:r>
                      <a:endParaRPr lang="en-HK" alt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2527508474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民生民政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基礎建設落後（教育、醫療不足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“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現金分享”與社會福利體系完善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落實“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澳人治澳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”、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提升居民歸屬感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364253564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區域協同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發展空間嚴重受限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與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鄰近地區協同發展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較少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深度融入國家發展大局</a:t>
                      </a:r>
                      <a:b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大灣區、橫琴深合區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266049522"/>
                  </a:ext>
                </a:extLst>
              </a:tr>
            </a:tbl>
          </a:graphicData>
        </a:graphic>
      </p:graphicFrame>
      <p:sp>
        <p:nvSpPr>
          <p:cNvPr id="19" name="文字方塊 18">
            <a:extLst>
              <a:ext uri="{FF2B5EF4-FFF2-40B4-BE49-F238E27FC236}">
                <a16:creationId xmlns:a16="http://schemas.microsoft.com/office/drawing/2014/main" id="{A4BC0247-2C07-AFC4-ED30-0585D9D4C661}"/>
              </a:ext>
            </a:extLst>
          </p:cNvPr>
          <p:cNvSpPr txBox="1"/>
          <p:nvPr/>
        </p:nvSpPr>
        <p:spPr>
          <a:xfrm>
            <a:off x="1123166" y="1492491"/>
            <a:ext cx="6096000" cy="394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zh-TW" altLang="en-US" sz="1800" b="1" dirty="0">
                <a:solidFill>
                  <a:srgbClr val="333333"/>
                </a:solidFill>
                <a:latin typeface="Noto Sans SC"/>
              </a:rPr>
              <a:t>澳門歸前後社會轉型的挑戰與機遇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D7F61593-D6FF-A3D7-1B0F-24796CB517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676" t="28925" r="6855" b="5380"/>
          <a:stretch>
            <a:fillRect/>
          </a:stretch>
        </p:blipFill>
        <p:spPr>
          <a:xfrm>
            <a:off x="6648050" y="2073755"/>
            <a:ext cx="4697083" cy="450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3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3EC80-9C72-8507-6391-394566E40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DB86861E-E5D4-6653-F0F4-757D72CB2D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3E9B096-301C-C7C7-CAFB-F3600C5BC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小組討論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D3DC7997-21F3-4C42-AB78-4DC249FE6BD3}"/>
              </a:ext>
            </a:extLst>
          </p:cNvPr>
          <p:cNvSpPr/>
          <p:nvPr/>
        </p:nvSpPr>
        <p:spPr>
          <a:xfrm>
            <a:off x="685798" y="2116962"/>
            <a:ext cx="10820402" cy="3664714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32F1318-23D2-7AB8-FFB7-69C5917B2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997" y="2474696"/>
            <a:ext cx="10260004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sz="2400" dirty="0">
                <a:latin typeface="Arial" panose="020B0604020202020204" pitchFamily="34" charset="0"/>
              </a:rPr>
              <a:t>實現偉大的理想，沒有平坦的大道可走。奪取堅持和發展中國特色社會主義偉大事業新進展，奪取推進黨的建設新的偉大工程新成效，奪取具有許多新的歷史特點的偉大鬥爭新勝利，我們還有許多“雪山”、“草地”需要跨越，還有許多“婁山關”、“臘子口”需要征服，一切貪圖安逸、不願繼續艱苦奮鬥的想法都是要不得的，一切驕傲自滿、不願繼續開拓前進的想法都是要不得的。</a:t>
            </a:r>
            <a:r>
              <a:rPr lang="en-US" altLang="zh-TW" sz="2400" dirty="0">
                <a:latin typeface="Arial" panose="020B0604020202020204" pitchFamily="34" charset="0"/>
              </a:rPr>
              <a:t>……</a:t>
            </a:r>
            <a:endParaRPr lang="zh-TW" altLang="en-US" sz="24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TW" altLang="zh-TW" sz="20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資料來源︰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節錄自</a:t>
            </a: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〈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習近平：在紀念紅軍長征勝利八十周年大會上的講話</a:t>
            </a: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〉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(2016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年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月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21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日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87C62C81-545B-8EC8-CF07-6DEE0DC34854}"/>
              </a:ext>
            </a:extLst>
          </p:cNvPr>
          <p:cNvSpPr/>
          <p:nvPr/>
        </p:nvSpPr>
        <p:spPr>
          <a:xfrm rot="10800000" flipV="1">
            <a:off x="5404979" y="1859355"/>
            <a:ext cx="1382040" cy="497169"/>
          </a:xfrm>
          <a:prstGeom prst="roundRect">
            <a:avLst>
              <a:gd name="adj" fmla="val 19707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資料三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41B955F-298B-2500-D3A0-A8ED677F173B}"/>
              </a:ext>
            </a:extLst>
          </p:cNvPr>
          <p:cNvSpPr txBox="1"/>
          <p:nvPr/>
        </p:nvSpPr>
        <p:spPr>
          <a:xfrm>
            <a:off x="1123166" y="1492491"/>
            <a:ext cx="6096000" cy="394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zh-TW" altLang="en-US" sz="1800" b="1" dirty="0">
                <a:solidFill>
                  <a:srgbClr val="333333"/>
                </a:solidFill>
                <a:latin typeface="Noto Sans SC"/>
              </a:rPr>
              <a:t>細閱以下資料，然後小組合作探究問題。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2375F8-3967-AF9E-F07C-AA5C4C59887B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AD0E5DDC-AE06-3CF4-C3EA-F84563080BFF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446F30C-248B-45EE-2CA6-77F8014EB275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5720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01ECE-FEF3-2B56-6ACF-22D26C07C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B1B32C08-54B9-7578-6EAE-59AFCCB0ED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C1584EF7-680F-2CCA-984F-A62BC18D5799}"/>
              </a:ext>
            </a:extLst>
          </p:cNvPr>
          <p:cNvSpPr/>
          <p:nvPr/>
        </p:nvSpPr>
        <p:spPr>
          <a:xfrm>
            <a:off x="1123167" y="2704586"/>
            <a:ext cx="9945666" cy="3248930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1F302F1F-8AD0-CE2D-F1F5-AEB0988D9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2896310"/>
            <a:ext cx="965913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自由作答，“雪山”和“草地”：建議可考慮人際關係、學業與升學、職涯規劃、人生意義探索，甚至可從社會、國家或全球的角度思考；啟示：心懷家國、堅定信念、不怕險阻、實事求是、團結合作、奮發前進等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1B13341-3E99-22AB-3D7E-EA7D63C27FF1}"/>
              </a:ext>
            </a:extLst>
          </p:cNvPr>
          <p:cNvSpPr txBox="1"/>
          <p:nvPr/>
        </p:nvSpPr>
        <p:spPr>
          <a:xfrm>
            <a:off x="1123165" y="904484"/>
            <a:ext cx="9945665" cy="1564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“每一代人都有自己的長征”，若從我們自身出發，澳門青年有哪些“雪山”和“草地”需要跨越？你認為長征能給我們甚麼啟示？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68CB40-D7EC-691B-4DCD-57A2445595EA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B4128F9E-FAAE-2F36-9CE6-DC37F3CAB216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CD2C278F-4BFD-9B66-A0B7-00623A7A5FDF}"/>
              </a:ext>
            </a:extLst>
          </p:cNvPr>
          <p:cNvSpPr/>
          <p:nvPr/>
        </p:nvSpPr>
        <p:spPr>
          <a:xfrm>
            <a:off x="0" y="6673457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590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BAB3777E-FBC3-64D3-869A-30CA655E08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9" name="矩形: 摺角紙張 28">
            <a:extLst>
              <a:ext uri="{FF2B5EF4-FFF2-40B4-BE49-F238E27FC236}">
                <a16:creationId xmlns:a16="http://schemas.microsoft.com/office/drawing/2014/main" id="{BB0DEA6F-26ED-EC1D-F930-2050E3163542}"/>
              </a:ext>
            </a:extLst>
          </p:cNvPr>
          <p:cNvSpPr/>
          <p:nvPr/>
        </p:nvSpPr>
        <p:spPr>
          <a:xfrm>
            <a:off x="6232472" y="3672668"/>
            <a:ext cx="5252768" cy="25747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: 摺角紙張 27">
            <a:extLst>
              <a:ext uri="{FF2B5EF4-FFF2-40B4-BE49-F238E27FC236}">
                <a16:creationId xmlns:a16="http://schemas.microsoft.com/office/drawing/2014/main" id="{83E7E8DC-94E9-5B5D-B5FE-070C92B9B6CB}"/>
              </a:ext>
            </a:extLst>
          </p:cNvPr>
          <p:cNvSpPr/>
          <p:nvPr/>
        </p:nvSpPr>
        <p:spPr>
          <a:xfrm>
            <a:off x="6232472" y="828604"/>
            <a:ext cx="5255328" cy="25747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54CF83ED-5460-6264-03AB-712A59292529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總結</a:t>
            </a:r>
          </a:p>
        </p:txBody>
      </p:sp>
      <p:cxnSp>
        <p:nvCxnSpPr>
          <p:cNvPr id="8" name="Connector 8"/>
          <p:cNvCxnSpPr/>
          <p:nvPr/>
        </p:nvCxnSpPr>
        <p:spPr>
          <a:xfrm rot="5389582">
            <a:off x="387342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5">
            <a:extLst>
              <a:ext uri="{FF2B5EF4-FFF2-40B4-BE49-F238E27FC236}">
                <a16:creationId xmlns:a16="http://schemas.microsoft.com/office/drawing/2014/main" id="{32E18B3E-5521-04A8-8EC7-80CC2DE01400}"/>
              </a:ext>
            </a:extLst>
          </p:cNvPr>
          <p:cNvSpPr/>
          <p:nvPr/>
        </p:nvSpPr>
        <p:spPr>
          <a:xfrm>
            <a:off x="6511793" y="1615410"/>
            <a:ext cx="4826000" cy="161758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numCol="2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堅定信念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無懼困難、犧牲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177800" indent="-177800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CN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實事求是</a:t>
            </a:r>
            <a:br>
              <a:rPr lang="en-HK" altLang="zh-CN" sz="2200" dirty="0">
                <a:solidFill>
                  <a:srgbClr val="1F2937"/>
                </a:solidFill>
                <a:latin typeface="Noto Sans SC"/>
                <a:ea typeface="Noto Sans SC"/>
              </a:rPr>
            </a:br>
            <a:r>
              <a:rPr lang="en-US" altLang="zh-TW" sz="2200" dirty="0">
                <a:solidFill>
                  <a:srgbClr val="1F2937"/>
                </a:solidFill>
                <a:latin typeface="Noto Sans SC"/>
                <a:ea typeface="Noto Sans SC"/>
              </a:rPr>
              <a:t>(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勇於修正</a:t>
            </a:r>
            <a:r>
              <a:rPr lang="en-US" altLang="zh-TW" sz="2200" dirty="0">
                <a:solidFill>
                  <a:srgbClr val="1F2937"/>
                </a:solidFill>
                <a:latin typeface="Noto Sans SC"/>
                <a:ea typeface="Noto Sans SC"/>
              </a:rPr>
              <a:t>)</a:t>
            </a:r>
            <a:endParaRPr lang="en-HK" altLang="zh-CN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團結互助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心繫民族、人民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奮發向前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FB0DEA98-39DF-7B63-17C9-F05DB465A43A}"/>
              </a:ext>
            </a:extLst>
          </p:cNvPr>
          <p:cNvSpPr/>
          <p:nvPr/>
        </p:nvSpPr>
        <p:spPr>
          <a:xfrm>
            <a:off x="6511794" y="4483206"/>
            <a:ext cx="4826000" cy="161758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numCol="1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銘記歷史、珍愛和平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傳承長征精神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心繫家國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CN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貢獻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社會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</p:txBody>
      </p:sp>
      <p:sp>
        <p:nvSpPr>
          <p:cNvPr id="27" name="矩形: 摺角紙張 26">
            <a:extLst>
              <a:ext uri="{FF2B5EF4-FFF2-40B4-BE49-F238E27FC236}">
                <a16:creationId xmlns:a16="http://schemas.microsoft.com/office/drawing/2014/main" id="{382B6648-8F4C-4A74-C082-C6925AD0B5BD}"/>
              </a:ext>
            </a:extLst>
          </p:cNvPr>
          <p:cNvSpPr/>
          <p:nvPr/>
        </p:nvSpPr>
        <p:spPr>
          <a:xfrm>
            <a:off x="725137" y="1523576"/>
            <a:ext cx="4977163" cy="29849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AutoShape 5"/>
          <p:cNvSpPr/>
          <p:nvPr/>
        </p:nvSpPr>
        <p:spPr>
          <a:xfrm>
            <a:off x="985985" y="2297732"/>
            <a:ext cx="4608117" cy="22111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從百年屈辱、劫難到中國共產黨誕生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迎來曙光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絕境中迎難而上：</a:t>
            </a:r>
            <a:br>
              <a:rPr lang="en-HK" altLang="zh-TW" sz="2200" dirty="0">
                <a:solidFill>
                  <a:srgbClr val="1F2937"/>
                </a:solidFill>
                <a:latin typeface="Noto Sans SC"/>
                <a:ea typeface="Noto Sans SC"/>
              </a:rPr>
            </a:b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南湖紅船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 ➔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遵義會議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 ➔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挽救革命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長征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：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理想信念的偉大遠征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HK" altLang="zh-TW" sz="1600" b="1" i="0" u="none" strike="noStrike" dirty="0">
              <a:solidFill>
                <a:srgbClr val="1F2937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US" sz="1100" dirty="0"/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489AFA8F-E804-6135-4D1C-606667850F4D}"/>
              </a:ext>
            </a:extLst>
          </p:cNvPr>
          <p:cNvSpPr/>
          <p:nvPr/>
        </p:nvSpPr>
        <p:spPr>
          <a:xfrm>
            <a:off x="727560" y="4728575"/>
            <a:ext cx="4974739" cy="1510384"/>
          </a:xfrm>
          <a:prstGeom prst="roundRect">
            <a:avLst>
              <a:gd name="adj" fmla="val 10159"/>
            </a:avLst>
          </a:prstGeom>
          <a:solidFill>
            <a:srgbClr val="FEFDE8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C0E6DC25-8BB6-08E4-9A9F-0679C020B59E}"/>
              </a:ext>
            </a:extLst>
          </p:cNvPr>
          <p:cNvSpPr/>
          <p:nvPr/>
        </p:nvSpPr>
        <p:spPr>
          <a:xfrm>
            <a:off x="1025769" y="4937171"/>
            <a:ext cx="4378322" cy="11222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zh-TW" altLang="en-US" sz="2000" b="1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習近平總書記</a:t>
            </a:r>
            <a:r>
              <a:rPr lang="zh-TW" altLang="en-US" sz="20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：</a:t>
            </a:r>
            <a:endParaRPr lang="en-HK" altLang="zh-TW" sz="20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17000"/>
              </a:lnSpc>
              <a:defRPr/>
            </a:pPr>
            <a:r>
              <a:rPr lang="zh-TW" altLang="en-US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“每一代人有每一代人的長征路，</a:t>
            </a:r>
            <a:br>
              <a:rPr lang="en-HK" altLang="zh-TW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</a:br>
            <a:r>
              <a:rPr lang="en-HK" altLang="zh-TW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  </a:t>
            </a:r>
            <a:r>
              <a:rPr lang="zh-TW" altLang="en-US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每一代人都要走好自己的長征路。”</a:t>
            </a:r>
            <a:endParaRPr lang="en-US" sz="2000" b="1" i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94827D-7375-CE2F-5E90-FD2FE9DD8C96}"/>
              </a:ext>
            </a:extLst>
          </p:cNvPr>
          <p:cNvSpPr/>
          <p:nvPr/>
        </p:nvSpPr>
        <p:spPr>
          <a:xfrm>
            <a:off x="725137" y="1523576"/>
            <a:ext cx="4977162" cy="72292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AutoShape 4"/>
          <p:cNvSpPr/>
          <p:nvPr/>
        </p:nvSpPr>
        <p:spPr>
          <a:xfrm>
            <a:off x="1025769" y="1696657"/>
            <a:ext cx="4568333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6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01｜知識回顧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B590699-0AA5-2E1B-8BCF-66D1DE9C3C86}"/>
              </a:ext>
            </a:extLst>
          </p:cNvPr>
          <p:cNvSpPr/>
          <p:nvPr/>
        </p:nvSpPr>
        <p:spPr>
          <a:xfrm>
            <a:off x="6229912" y="823122"/>
            <a:ext cx="5257888" cy="72292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AutoShape 9"/>
          <p:cNvSpPr/>
          <p:nvPr/>
        </p:nvSpPr>
        <p:spPr>
          <a:xfrm>
            <a:off x="6537271" y="1034419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02｜</a:t>
            </a:r>
            <a:r>
              <a:rPr lang="zh-TW" alt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長征精神核心與啟示</a:t>
            </a:r>
            <a:endParaRPr lang="en-US" sz="2600" b="1" dirty="0">
              <a:solidFill>
                <a:schemeClr val="bg1"/>
              </a:solidFill>
              <a:latin typeface="Noto Sans SC"/>
              <a:ea typeface="Noto Sans SC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06AF3A-3F23-5F66-EF43-318BEFEBB2D0}"/>
              </a:ext>
            </a:extLst>
          </p:cNvPr>
          <p:cNvSpPr/>
          <p:nvPr/>
        </p:nvSpPr>
        <p:spPr>
          <a:xfrm>
            <a:off x="6229911" y="3672668"/>
            <a:ext cx="5260449" cy="74117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AutoShape 9">
            <a:extLst>
              <a:ext uri="{FF2B5EF4-FFF2-40B4-BE49-F238E27FC236}">
                <a16:creationId xmlns:a16="http://schemas.microsoft.com/office/drawing/2014/main" id="{2EDEB8CE-AD14-2760-DD8F-20262082A669}"/>
              </a:ext>
            </a:extLst>
          </p:cNvPr>
          <p:cNvSpPr/>
          <p:nvPr/>
        </p:nvSpPr>
        <p:spPr>
          <a:xfrm>
            <a:off x="6537271" y="3861879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03｜</a:t>
            </a:r>
            <a:r>
              <a:rPr lang="zh-TW" alt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寄語青年</a:t>
            </a:r>
            <a:endParaRPr lang="en-US" sz="2600" b="1" dirty="0">
              <a:solidFill>
                <a:schemeClr val="bg1"/>
              </a:solidFill>
              <a:latin typeface="Noto Sans SC"/>
              <a:ea typeface="Noto Sans S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4BD0-41FA-64C6-A427-DDC7119AA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FAC52BF0-1B8D-141D-F769-C1A9B78628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370D08F-E523-ED9A-47F5-EA36D9D62365}"/>
              </a:ext>
            </a:extLst>
          </p:cNvPr>
          <p:cNvSpPr/>
          <p:nvPr/>
        </p:nvSpPr>
        <p:spPr>
          <a:xfrm>
            <a:off x="0" y="3047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DCA50E4-433A-8655-90F9-78B3E4F59650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19B443B-3E82-D4F3-5208-21693ED0DD64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4B95172E-D319-DD39-C701-C9BB6D2CED70}"/>
              </a:ext>
            </a:extLst>
          </p:cNvPr>
          <p:cNvGrpSpPr/>
          <p:nvPr/>
        </p:nvGrpSpPr>
        <p:grpSpPr>
          <a:xfrm rot="10800000">
            <a:off x="0" y="-14913"/>
            <a:ext cx="12192000" cy="664968"/>
            <a:chOff x="152400" y="6345432"/>
            <a:chExt cx="12192000" cy="66496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AD93DAD-DF75-F795-A001-29D3587954E3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87C9EDD-8D97-9C97-3370-80FE483E7633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D5081380-8698-8626-2B6B-00ABC0598B0D}"/>
              </a:ext>
            </a:extLst>
          </p:cNvPr>
          <p:cNvGrpSpPr/>
          <p:nvPr/>
        </p:nvGrpSpPr>
        <p:grpSpPr>
          <a:xfrm>
            <a:off x="828324" y="1210468"/>
            <a:ext cx="3483279" cy="888681"/>
            <a:chOff x="887260" y="1028700"/>
            <a:chExt cx="3483279" cy="888681"/>
          </a:xfrm>
        </p:grpSpPr>
        <p:sp>
          <p:nvSpPr>
            <p:cNvPr id="22" name="矩形: 圓角 21">
              <a:extLst>
                <a:ext uri="{FF2B5EF4-FFF2-40B4-BE49-F238E27FC236}">
                  <a16:creationId xmlns:a16="http://schemas.microsoft.com/office/drawing/2014/main" id="{2A8FE31E-A31F-E078-6A52-3C3D311E2C45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內容版面配置區 2">
              <a:extLst>
                <a:ext uri="{FF2B5EF4-FFF2-40B4-BE49-F238E27FC236}">
                  <a16:creationId xmlns:a16="http://schemas.microsoft.com/office/drawing/2014/main" id="{52612F95-9908-09BF-B670-4D18E764AD93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205121"/>
              <a:ext cx="3483279" cy="591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列強入侵與主權喪失</a:t>
              </a: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50AA9362-55DF-9F5D-8BFC-B2E99CE16D56}"/>
              </a:ext>
            </a:extLst>
          </p:cNvPr>
          <p:cNvGrpSpPr/>
          <p:nvPr/>
        </p:nvGrpSpPr>
        <p:grpSpPr>
          <a:xfrm>
            <a:off x="828324" y="2207644"/>
            <a:ext cx="3483279" cy="888681"/>
            <a:chOff x="887260" y="1028700"/>
            <a:chExt cx="3483279" cy="888681"/>
          </a:xfrm>
        </p:grpSpPr>
        <p:sp>
          <p:nvSpPr>
            <p:cNvPr id="25" name="矩形: 圓角 24">
              <a:extLst>
                <a:ext uri="{FF2B5EF4-FFF2-40B4-BE49-F238E27FC236}">
                  <a16:creationId xmlns:a16="http://schemas.microsoft.com/office/drawing/2014/main" id="{DFDEE48F-C1A2-C2EE-BD71-462F9F6FB80B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內容版面配置區 2">
              <a:extLst>
                <a:ext uri="{FF2B5EF4-FFF2-40B4-BE49-F238E27FC236}">
                  <a16:creationId xmlns:a16="http://schemas.microsoft.com/office/drawing/2014/main" id="{4F77B5C3-62F1-0A26-B783-B8E45711D779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205121"/>
              <a:ext cx="3483279" cy="591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歷次救亡探索失敗</a:t>
              </a:r>
            </a:p>
          </p:txBody>
        </p:sp>
      </p:grp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1CEAC553-DDD4-AD9A-AE84-C46EC45A3931}"/>
              </a:ext>
            </a:extLst>
          </p:cNvPr>
          <p:cNvGrpSpPr/>
          <p:nvPr/>
        </p:nvGrpSpPr>
        <p:grpSpPr>
          <a:xfrm>
            <a:off x="828324" y="3634862"/>
            <a:ext cx="3483279" cy="1045911"/>
            <a:chOff x="887260" y="1028700"/>
            <a:chExt cx="3483279" cy="1045911"/>
          </a:xfrm>
        </p:grpSpPr>
        <p:sp>
          <p:nvSpPr>
            <p:cNvPr id="28" name="矩形: 圓角 27">
              <a:extLst>
                <a:ext uri="{FF2B5EF4-FFF2-40B4-BE49-F238E27FC236}">
                  <a16:creationId xmlns:a16="http://schemas.microsoft.com/office/drawing/2014/main" id="{D2F8F61F-5345-042A-E705-93979226ED1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內容版面配置區 2">
              <a:extLst>
                <a:ext uri="{FF2B5EF4-FFF2-40B4-BE49-F238E27FC236}">
                  <a16:creationId xmlns:a16="http://schemas.microsoft.com/office/drawing/2014/main" id="{18E7BEBC-448A-9F51-B161-F9C716FA3818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054529"/>
              <a:ext cx="3483279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俄國十月革命成功與</a:t>
              </a:r>
              <a:br>
                <a:rPr lang="en-US" altLang="zh-TW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</a:b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共產國際援助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A3A22FC5-CCE1-D874-BD88-94ED9CFD295C}"/>
              </a:ext>
            </a:extLst>
          </p:cNvPr>
          <p:cNvGrpSpPr/>
          <p:nvPr/>
        </p:nvGrpSpPr>
        <p:grpSpPr>
          <a:xfrm>
            <a:off x="828324" y="4625301"/>
            <a:ext cx="3483279" cy="1183065"/>
            <a:chOff x="887260" y="1028700"/>
            <a:chExt cx="3483279" cy="1183065"/>
          </a:xfrm>
        </p:grpSpPr>
        <p:sp>
          <p:nvSpPr>
            <p:cNvPr id="31" name="矩形: 圓角 30">
              <a:extLst>
                <a:ext uri="{FF2B5EF4-FFF2-40B4-BE49-F238E27FC236}">
                  <a16:creationId xmlns:a16="http://schemas.microsoft.com/office/drawing/2014/main" id="{FBFB1FAC-CA7F-6ABB-4663-2746E91407E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內容版面配置區 2">
              <a:extLst>
                <a:ext uri="{FF2B5EF4-FFF2-40B4-BE49-F238E27FC236}">
                  <a16:creationId xmlns:a16="http://schemas.microsoft.com/office/drawing/2014/main" id="{753731BF-21A0-7477-7BE9-0417AEECBD50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191683"/>
              <a:ext cx="3483279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巴黎和會的外交挫折</a:t>
              </a:r>
            </a:p>
          </p:txBody>
        </p:sp>
      </p:grpSp>
      <p:sp>
        <p:nvSpPr>
          <p:cNvPr id="53" name="內容版面配置區 2">
            <a:extLst>
              <a:ext uri="{FF2B5EF4-FFF2-40B4-BE49-F238E27FC236}">
                <a16:creationId xmlns:a16="http://schemas.microsoft.com/office/drawing/2014/main" id="{001BE731-590F-55B2-D0EC-F46F22D28D65}"/>
              </a:ext>
            </a:extLst>
          </p:cNvPr>
          <p:cNvSpPr txBox="1">
            <a:spLocks/>
          </p:cNvSpPr>
          <p:nvPr/>
        </p:nvSpPr>
        <p:spPr>
          <a:xfrm>
            <a:off x="299323" y="1379856"/>
            <a:ext cx="609685" cy="1539458"/>
          </a:xfrm>
          <a:prstGeom prst="rect">
            <a:avLst/>
          </a:prstGeom>
        </p:spPr>
        <p:txBody>
          <a:bodyPr vert="eaVert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b="1" dirty="0">
                <a:latin typeface="Noto Sans SC"/>
              </a:rPr>
              <a:t>（遠因）</a:t>
            </a:r>
            <a:endParaRPr lang="zh-TW" altLang="en-US" dirty="0"/>
          </a:p>
        </p:txBody>
      </p:sp>
      <p:sp>
        <p:nvSpPr>
          <p:cNvPr id="54" name="內容版面配置區 2">
            <a:extLst>
              <a:ext uri="{FF2B5EF4-FFF2-40B4-BE49-F238E27FC236}">
                <a16:creationId xmlns:a16="http://schemas.microsoft.com/office/drawing/2014/main" id="{98F23954-97F0-99F3-A2AA-708E8A98AB9F}"/>
              </a:ext>
            </a:extLst>
          </p:cNvPr>
          <p:cNvSpPr txBox="1">
            <a:spLocks/>
          </p:cNvSpPr>
          <p:nvPr/>
        </p:nvSpPr>
        <p:spPr>
          <a:xfrm>
            <a:off x="299323" y="3818532"/>
            <a:ext cx="609685" cy="1539458"/>
          </a:xfrm>
          <a:prstGeom prst="rect">
            <a:avLst/>
          </a:prstGeom>
        </p:spPr>
        <p:txBody>
          <a:bodyPr vert="eaVert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b="1" dirty="0">
                <a:latin typeface="Noto Sans SC"/>
              </a:rPr>
              <a:t>（近因）</a:t>
            </a:r>
            <a:endParaRPr lang="zh-TW" altLang="en-US" dirty="0"/>
          </a:p>
        </p:txBody>
      </p: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1C33AF2B-6F58-4719-819D-BBB705417918}"/>
              </a:ext>
            </a:extLst>
          </p:cNvPr>
          <p:cNvGrpSpPr/>
          <p:nvPr/>
        </p:nvGrpSpPr>
        <p:grpSpPr>
          <a:xfrm>
            <a:off x="10634789" y="1866771"/>
            <a:ext cx="703106" cy="3124457"/>
            <a:chOff x="11013911" y="1945184"/>
            <a:chExt cx="703106" cy="3124457"/>
          </a:xfrm>
        </p:grpSpPr>
        <p:sp>
          <p:nvSpPr>
            <p:cNvPr id="55" name="矩形: 圓角 54">
              <a:extLst>
                <a:ext uri="{FF2B5EF4-FFF2-40B4-BE49-F238E27FC236}">
                  <a16:creationId xmlns:a16="http://schemas.microsoft.com/office/drawing/2014/main" id="{02377ADB-0C3A-2FD1-5A7F-9621442AD7A2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>
              <a:extLst>
                <a:ext uri="{FF2B5EF4-FFF2-40B4-BE49-F238E27FC236}">
                  <a16:creationId xmlns:a16="http://schemas.microsoft.com/office/drawing/2014/main" id="{C7DE7308-E039-5855-3E22-EFBF7B668560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5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中國共產黨的成立</a:t>
              </a:r>
            </a:p>
          </p:txBody>
        </p:sp>
      </p:grpSp>
      <p:sp>
        <p:nvSpPr>
          <p:cNvPr id="60" name="右中括弧 59">
            <a:extLst>
              <a:ext uri="{FF2B5EF4-FFF2-40B4-BE49-F238E27FC236}">
                <a16:creationId xmlns:a16="http://schemas.microsoft.com/office/drawing/2014/main" id="{25D810C0-5A01-205A-3304-FB2BA574B1BB}"/>
              </a:ext>
            </a:extLst>
          </p:cNvPr>
          <p:cNvSpPr/>
          <p:nvPr/>
        </p:nvSpPr>
        <p:spPr>
          <a:xfrm>
            <a:off x="4153114" y="1669107"/>
            <a:ext cx="122865" cy="966960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右中括弧 60">
            <a:extLst>
              <a:ext uri="{FF2B5EF4-FFF2-40B4-BE49-F238E27FC236}">
                <a16:creationId xmlns:a16="http://schemas.microsoft.com/office/drawing/2014/main" id="{ADE1B840-D020-670B-6F73-26E69376E353}"/>
              </a:ext>
            </a:extLst>
          </p:cNvPr>
          <p:cNvSpPr/>
          <p:nvPr/>
        </p:nvSpPr>
        <p:spPr>
          <a:xfrm>
            <a:off x="5261888" y="4072522"/>
            <a:ext cx="122865" cy="966960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B6579539-A32C-613A-ADE2-9B4466398FD9}"/>
              </a:ext>
            </a:extLst>
          </p:cNvPr>
          <p:cNvCxnSpPr>
            <a:cxnSpLocks/>
            <a:stCxn id="61" idx="0"/>
          </p:cNvCxnSpPr>
          <p:nvPr/>
        </p:nvCxnSpPr>
        <p:spPr>
          <a:xfrm flipH="1">
            <a:off x="4153114" y="4072522"/>
            <a:ext cx="1108774" cy="668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9255537D-263C-75DF-E642-A3D5791756C1}"/>
              </a:ext>
            </a:extLst>
          </p:cNvPr>
          <p:cNvGrpSpPr/>
          <p:nvPr/>
        </p:nvGrpSpPr>
        <p:grpSpPr>
          <a:xfrm>
            <a:off x="4275979" y="4625301"/>
            <a:ext cx="1013440" cy="1030813"/>
            <a:chOff x="1824706" y="1028700"/>
            <a:chExt cx="1608389" cy="1030813"/>
          </a:xfrm>
        </p:grpSpPr>
        <p:sp>
          <p:nvSpPr>
            <p:cNvPr id="34" name="矩形: 圓角 33">
              <a:extLst>
                <a:ext uri="{FF2B5EF4-FFF2-40B4-BE49-F238E27FC236}">
                  <a16:creationId xmlns:a16="http://schemas.microsoft.com/office/drawing/2014/main" id="{08681C81-4BA6-103C-4AEB-32A2ED9BC5AF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內容版面配置區 2">
              <a:extLst>
                <a:ext uri="{FF2B5EF4-FFF2-40B4-BE49-F238E27FC236}">
                  <a16:creationId xmlns:a16="http://schemas.microsoft.com/office/drawing/2014/main" id="{04485EEA-D89D-52DD-4C72-C581A40BC4E2}"/>
                </a:ext>
              </a:extLst>
            </p:cNvPr>
            <p:cNvSpPr txBox="1">
              <a:spLocks/>
            </p:cNvSpPr>
            <p:nvPr/>
          </p:nvSpPr>
          <p:spPr>
            <a:xfrm>
              <a:off x="1924767" y="1039431"/>
              <a:ext cx="1408268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五四運動</a:t>
              </a:r>
            </a:p>
          </p:txBody>
        </p:sp>
      </p:grpSp>
      <p:cxnSp>
        <p:nvCxnSpPr>
          <p:cNvPr id="67" name="直線接點 66">
            <a:extLst>
              <a:ext uri="{FF2B5EF4-FFF2-40B4-BE49-F238E27FC236}">
                <a16:creationId xmlns:a16="http://schemas.microsoft.com/office/drawing/2014/main" id="{DBAC9357-ADE7-0016-5871-72DD987C64A3}"/>
              </a:ext>
            </a:extLst>
          </p:cNvPr>
          <p:cNvCxnSpPr>
            <a:cxnSpLocks/>
          </p:cNvCxnSpPr>
          <p:nvPr/>
        </p:nvCxnSpPr>
        <p:spPr>
          <a:xfrm flipH="1">
            <a:off x="4153114" y="5060461"/>
            <a:ext cx="118324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1392C43C-EC14-DFD5-7A4A-90B9E704DDA5}"/>
              </a:ext>
            </a:extLst>
          </p:cNvPr>
          <p:cNvCxnSpPr>
            <a:cxnSpLocks/>
          </p:cNvCxnSpPr>
          <p:nvPr/>
        </p:nvCxnSpPr>
        <p:spPr>
          <a:xfrm flipH="1">
            <a:off x="4271438" y="2129458"/>
            <a:ext cx="123163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>
            <a:extLst>
              <a:ext uri="{FF2B5EF4-FFF2-40B4-BE49-F238E27FC236}">
                <a16:creationId xmlns:a16="http://schemas.microsoft.com/office/drawing/2014/main" id="{47F72B82-1B75-121F-4EAF-90622C95FA99}"/>
              </a:ext>
            </a:extLst>
          </p:cNvPr>
          <p:cNvCxnSpPr>
            <a:cxnSpLocks/>
          </p:cNvCxnSpPr>
          <p:nvPr/>
        </p:nvCxnSpPr>
        <p:spPr>
          <a:xfrm flipH="1">
            <a:off x="5384753" y="4536957"/>
            <a:ext cx="118324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>
            <a:extLst>
              <a:ext uri="{FF2B5EF4-FFF2-40B4-BE49-F238E27FC236}">
                <a16:creationId xmlns:a16="http://schemas.microsoft.com/office/drawing/2014/main" id="{8E2DC80C-B25B-01D0-B1AC-CB2E17CE59DC}"/>
              </a:ext>
            </a:extLst>
          </p:cNvPr>
          <p:cNvCxnSpPr>
            <a:cxnSpLocks/>
          </p:cNvCxnSpPr>
          <p:nvPr/>
        </p:nvCxnSpPr>
        <p:spPr>
          <a:xfrm>
            <a:off x="5504503" y="2129458"/>
            <a:ext cx="0" cy="2411677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>
            <a:extLst>
              <a:ext uri="{FF2B5EF4-FFF2-40B4-BE49-F238E27FC236}">
                <a16:creationId xmlns:a16="http://schemas.microsoft.com/office/drawing/2014/main" id="{48F9CF0A-228E-2A20-4A6D-95AD291D7BCC}"/>
              </a:ext>
            </a:extLst>
          </p:cNvPr>
          <p:cNvCxnSpPr>
            <a:cxnSpLocks/>
          </p:cNvCxnSpPr>
          <p:nvPr/>
        </p:nvCxnSpPr>
        <p:spPr>
          <a:xfrm flipH="1">
            <a:off x="5503077" y="3393840"/>
            <a:ext cx="18705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>
            <a:extLst>
              <a:ext uri="{FF2B5EF4-FFF2-40B4-BE49-F238E27FC236}">
                <a16:creationId xmlns:a16="http://schemas.microsoft.com/office/drawing/2014/main" id="{B3FEC796-537A-9EA9-C488-622D66EEA3B0}"/>
              </a:ext>
            </a:extLst>
          </p:cNvPr>
          <p:cNvCxnSpPr>
            <a:cxnSpLocks/>
            <a:endCxn id="51" idx="3"/>
          </p:cNvCxnSpPr>
          <p:nvPr/>
        </p:nvCxnSpPr>
        <p:spPr>
          <a:xfrm flipH="1">
            <a:off x="6985152" y="3392370"/>
            <a:ext cx="117375" cy="1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群組 49">
            <a:extLst>
              <a:ext uri="{FF2B5EF4-FFF2-40B4-BE49-F238E27FC236}">
                <a16:creationId xmlns:a16="http://schemas.microsoft.com/office/drawing/2014/main" id="{323CBC6F-BB12-7428-C1F1-81251787C6F5}"/>
              </a:ext>
            </a:extLst>
          </p:cNvPr>
          <p:cNvGrpSpPr/>
          <p:nvPr/>
        </p:nvGrpSpPr>
        <p:grpSpPr>
          <a:xfrm>
            <a:off x="5690136" y="2730801"/>
            <a:ext cx="1295016" cy="1323140"/>
            <a:chOff x="1045750" y="1028700"/>
            <a:chExt cx="3166300" cy="888681"/>
          </a:xfrm>
        </p:grpSpPr>
        <p:sp>
          <p:nvSpPr>
            <p:cNvPr id="51" name="矩形: 圓角 50">
              <a:extLst>
                <a:ext uri="{FF2B5EF4-FFF2-40B4-BE49-F238E27FC236}">
                  <a16:creationId xmlns:a16="http://schemas.microsoft.com/office/drawing/2014/main" id="{49FD40D2-A7EC-0202-23F2-B91D82E2866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內容版面配置區 2">
              <a:extLst>
                <a:ext uri="{FF2B5EF4-FFF2-40B4-BE49-F238E27FC236}">
                  <a16:creationId xmlns:a16="http://schemas.microsoft.com/office/drawing/2014/main" id="{B9938E3C-CABD-9927-28D1-36D6EE9D36E5}"/>
                </a:ext>
              </a:extLst>
            </p:cNvPr>
            <p:cNvSpPr txBox="1">
              <a:spLocks/>
            </p:cNvSpPr>
            <p:nvPr/>
          </p:nvSpPr>
          <p:spPr>
            <a:xfrm>
              <a:off x="1305073" y="1117603"/>
              <a:ext cx="2647652" cy="715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馬克思主義傳入中國</a:t>
              </a:r>
            </a:p>
          </p:txBody>
        </p:sp>
      </p:grpSp>
      <p:cxnSp>
        <p:nvCxnSpPr>
          <p:cNvPr id="91" name="直線接點 90">
            <a:extLst>
              <a:ext uri="{FF2B5EF4-FFF2-40B4-BE49-F238E27FC236}">
                <a16:creationId xmlns:a16="http://schemas.microsoft.com/office/drawing/2014/main" id="{6D1E9579-7680-90CF-1CAB-6DA2AC196DD5}"/>
              </a:ext>
            </a:extLst>
          </p:cNvPr>
          <p:cNvCxnSpPr>
            <a:cxnSpLocks/>
          </p:cNvCxnSpPr>
          <p:nvPr/>
        </p:nvCxnSpPr>
        <p:spPr>
          <a:xfrm flipH="1">
            <a:off x="8660252" y="3393840"/>
            <a:ext cx="18705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群組 35">
            <a:extLst>
              <a:ext uri="{FF2B5EF4-FFF2-40B4-BE49-F238E27FC236}">
                <a16:creationId xmlns:a16="http://schemas.microsoft.com/office/drawing/2014/main" id="{5FB98889-A330-4B31-F793-E67C052E2288}"/>
              </a:ext>
            </a:extLst>
          </p:cNvPr>
          <p:cNvGrpSpPr/>
          <p:nvPr/>
        </p:nvGrpSpPr>
        <p:grpSpPr>
          <a:xfrm>
            <a:off x="7091215" y="2593638"/>
            <a:ext cx="1604657" cy="1597465"/>
            <a:chOff x="1045750" y="1028700"/>
            <a:chExt cx="3166300" cy="888681"/>
          </a:xfrm>
        </p:grpSpPr>
        <p:sp>
          <p:nvSpPr>
            <p:cNvPr id="37" name="矩形: 圓角 36">
              <a:extLst>
                <a:ext uri="{FF2B5EF4-FFF2-40B4-BE49-F238E27FC236}">
                  <a16:creationId xmlns:a16="http://schemas.microsoft.com/office/drawing/2014/main" id="{412BDB2F-C348-AADC-130C-481389354DA8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內容版面配置區 2">
              <a:extLst>
                <a:ext uri="{FF2B5EF4-FFF2-40B4-BE49-F238E27FC236}">
                  <a16:creationId xmlns:a16="http://schemas.microsoft.com/office/drawing/2014/main" id="{5A68C2C7-A68F-2BAC-CC2C-3F09A20A4AA6}"/>
                </a:ext>
              </a:extLst>
            </p:cNvPr>
            <p:cNvSpPr txBox="1">
              <a:spLocks/>
            </p:cNvSpPr>
            <p:nvPr/>
          </p:nvSpPr>
          <p:spPr>
            <a:xfrm>
              <a:off x="1045752" y="1054529"/>
              <a:ext cx="3166296" cy="8339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中國共產黨早期組織與刊物的創辦</a:t>
              </a:r>
            </a:p>
          </p:txBody>
        </p:sp>
      </p:grp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9262AE01-65C6-28C4-8356-4E1F85595CD3}"/>
              </a:ext>
            </a:extLst>
          </p:cNvPr>
          <p:cNvCxnSpPr/>
          <p:nvPr/>
        </p:nvCxnSpPr>
        <p:spPr>
          <a:xfrm>
            <a:off x="10410690" y="3394959"/>
            <a:ext cx="224098" cy="0"/>
          </a:xfrm>
          <a:prstGeom prst="straightConnector1">
            <a:avLst/>
          </a:prstGeom>
          <a:ln w="28575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群組 38">
            <a:extLst>
              <a:ext uri="{FF2B5EF4-FFF2-40B4-BE49-F238E27FC236}">
                <a16:creationId xmlns:a16="http://schemas.microsoft.com/office/drawing/2014/main" id="{9D6F71F5-6410-C5E3-43DA-4734D2CA92B9}"/>
              </a:ext>
            </a:extLst>
          </p:cNvPr>
          <p:cNvGrpSpPr/>
          <p:nvPr/>
        </p:nvGrpSpPr>
        <p:grpSpPr>
          <a:xfrm>
            <a:off x="8806613" y="2593638"/>
            <a:ext cx="1616202" cy="1880095"/>
            <a:chOff x="1045750" y="1028700"/>
            <a:chExt cx="3166300" cy="1045910"/>
          </a:xfrm>
        </p:grpSpPr>
        <p:sp>
          <p:nvSpPr>
            <p:cNvPr id="40" name="矩形: 圓角 39">
              <a:extLst>
                <a:ext uri="{FF2B5EF4-FFF2-40B4-BE49-F238E27FC236}">
                  <a16:creationId xmlns:a16="http://schemas.microsoft.com/office/drawing/2014/main" id="{B41835BD-4D29-8FE2-7DCF-B4D41D4DF7ED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內容版面配置區 2">
              <a:extLst>
                <a:ext uri="{FF2B5EF4-FFF2-40B4-BE49-F238E27FC236}">
                  <a16:creationId xmlns:a16="http://schemas.microsoft.com/office/drawing/2014/main" id="{EDB2389F-8692-0830-FDCA-D77147EA701D}"/>
                </a:ext>
              </a:extLst>
            </p:cNvPr>
            <p:cNvSpPr txBox="1">
              <a:spLocks/>
            </p:cNvSpPr>
            <p:nvPr/>
          </p:nvSpPr>
          <p:spPr>
            <a:xfrm>
              <a:off x="1069500" y="1054528"/>
              <a:ext cx="3118796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中國共產黨第一次全國代表大會</a:t>
              </a:r>
            </a:p>
          </p:txBody>
        </p:sp>
      </p:grp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8748B19-132D-F9A2-6C9A-3216B56E6691}"/>
              </a:ext>
            </a:extLst>
          </p:cNvPr>
          <p:cNvSpPr txBox="1">
            <a:spLocks/>
          </p:cNvSpPr>
          <p:nvPr/>
        </p:nvSpPr>
        <p:spPr>
          <a:xfrm>
            <a:off x="8353087" y="1995481"/>
            <a:ext cx="2417104" cy="5850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1800" b="1" dirty="0">
                <a:latin typeface="Noto Sans SC"/>
              </a:rPr>
              <a:t>（初在上海召開）</a:t>
            </a:r>
            <a:endParaRPr lang="zh-TW" altLang="en-US" sz="1800" dirty="0"/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D1BFCE4A-9483-DA19-D61B-62766CE7E6C8}"/>
              </a:ext>
            </a:extLst>
          </p:cNvPr>
          <p:cNvSpPr txBox="1">
            <a:spLocks/>
          </p:cNvSpPr>
          <p:nvPr/>
        </p:nvSpPr>
        <p:spPr>
          <a:xfrm>
            <a:off x="8229602" y="4229075"/>
            <a:ext cx="2664074" cy="5850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TW" altLang="en-US" sz="1800" b="1" dirty="0">
                <a:latin typeface="Noto Sans SC"/>
              </a:rPr>
              <a:t>（在南湖紅船終結）</a:t>
            </a:r>
            <a:endParaRPr lang="zh-TW" altLang="en-US" sz="1800" dirty="0"/>
          </a:p>
        </p:txBody>
      </p:sp>
      <p:sp>
        <p:nvSpPr>
          <p:cNvPr id="14" name="標題 13">
            <a:extLst>
              <a:ext uri="{FF2B5EF4-FFF2-40B4-BE49-F238E27FC236}">
                <a16:creationId xmlns:a16="http://schemas.microsoft.com/office/drawing/2014/main" id="{E4D1EB70-66FF-AF90-ED30-8DC2CD41D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118" y="1022909"/>
            <a:ext cx="1274751" cy="296480"/>
          </a:xfrm>
        </p:spPr>
        <p:txBody>
          <a:bodyPr>
            <a:normAutofit/>
          </a:bodyPr>
          <a:lstStyle/>
          <a:p>
            <a:pPr algn="ctr"/>
            <a:r>
              <a:rPr lang="zh-TW" altLang="en-US" sz="1600" b="1" u="sng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知識結構圖</a:t>
            </a:r>
            <a:endParaRPr lang="en-HK" sz="1600" dirty="0"/>
          </a:p>
        </p:txBody>
      </p:sp>
    </p:spTree>
    <p:extLst>
      <p:ext uri="{BB962C8B-B14F-4D97-AF65-F5344CB8AC3E}">
        <p14:creationId xmlns:p14="http://schemas.microsoft.com/office/powerpoint/2010/main" val="882688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93055-824D-09EF-B74E-89B13D147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06F03057-F64C-12FC-87BF-D1085F40B4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6B3AD95-3E1C-3949-CAAB-37B92EE2A108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7A5DBE-DCE1-502C-5BAA-A2BBDB66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996618"/>
            <a:ext cx="9985828" cy="2496457"/>
          </a:xfrm>
        </p:spPr>
        <p:txBody>
          <a:bodyPr anchor="t">
            <a:normAutofit/>
          </a:bodyPr>
          <a:lstStyle/>
          <a:p>
            <a:pPr algn="ctr">
              <a:lnSpc>
                <a:spcPts val="5280"/>
              </a:lnSpc>
              <a:defRPr/>
            </a:pPr>
            <a:r>
              <a:rPr lang="zh-TW" altLang="en-US" sz="5400" b="1" dirty="0">
                <a:solidFill>
                  <a:srgbClr val="333333"/>
                </a:solidFill>
                <a:latin typeface="Noto Sans SC"/>
              </a:rPr>
              <a:t>一、中國共產黨的成立</a:t>
            </a: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br>
              <a:rPr lang="en-US" altLang="zh-TW" sz="4400" b="1" dirty="0">
                <a:solidFill>
                  <a:srgbClr val="333333"/>
                </a:solidFill>
                <a:latin typeface="Noto Sans SC"/>
              </a:rPr>
            </a:br>
            <a:endParaRPr lang="zh-TW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4267BD0-2ED8-8F12-294F-EE9AF7345205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9336B6B-8353-C3B0-1A00-D4F7B2235477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07FD0F-9D31-F30C-3A2C-16E56853A219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C579E896-89F3-2250-C3CD-1C8832B9E07C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A630696-D2A9-8241-3CD1-A0197B072C13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4E4B2B1-F4AC-ACF8-812D-FD9AE9CB46DF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FCF4D17-6EB8-765C-3F66-8803DD424928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0553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112ED-C5D5-2464-A03B-3FACEE6EC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84CE8370-68B3-617D-9BC4-646F7CA52F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C1DCD58-43A1-5684-ED46-A85C20DBA321}"/>
              </a:ext>
            </a:extLst>
          </p:cNvPr>
          <p:cNvSpPr/>
          <p:nvPr/>
        </p:nvSpPr>
        <p:spPr>
          <a:xfrm>
            <a:off x="0" y="3047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E3B2CAA-CAE0-71B7-59AE-E7DF1D4E2DA1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6A21E1B-2933-0614-FEBF-FB8F1605A86E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04BB78B6-1619-ED60-48B4-C6CBF49BBD49}"/>
              </a:ext>
            </a:extLst>
          </p:cNvPr>
          <p:cNvGrpSpPr/>
          <p:nvPr/>
        </p:nvGrpSpPr>
        <p:grpSpPr>
          <a:xfrm rot="10800000">
            <a:off x="0" y="-13907"/>
            <a:ext cx="12192000" cy="664968"/>
            <a:chOff x="152400" y="6345432"/>
            <a:chExt cx="12192000" cy="66496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3F23011-E21B-0E3C-5991-2C93C4D5C75B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6ABD5F9-35FB-F4CE-1C71-D13965A3AFE9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DEEFC3FE-EE1E-2F3A-2F57-D1B5F842017B}"/>
              </a:ext>
            </a:extLst>
          </p:cNvPr>
          <p:cNvGrpSpPr/>
          <p:nvPr/>
        </p:nvGrpSpPr>
        <p:grpSpPr>
          <a:xfrm>
            <a:off x="779678" y="1505345"/>
            <a:ext cx="703106" cy="3887804"/>
            <a:chOff x="11013911" y="1945184"/>
            <a:chExt cx="703106" cy="3124457"/>
          </a:xfrm>
        </p:grpSpPr>
        <p:sp>
          <p:nvSpPr>
            <p:cNvPr id="55" name="矩形: 圓角 54">
              <a:extLst>
                <a:ext uri="{FF2B5EF4-FFF2-40B4-BE49-F238E27FC236}">
                  <a16:creationId xmlns:a16="http://schemas.microsoft.com/office/drawing/2014/main" id="{642F1D8E-367C-8FC9-F628-92D4E24A6C8B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>
              <a:extLst>
                <a:ext uri="{FF2B5EF4-FFF2-40B4-BE49-F238E27FC236}">
                  <a16:creationId xmlns:a16="http://schemas.microsoft.com/office/drawing/2014/main" id="{5F6AAC2E-B378-16DB-6BAF-FFC800C99C9F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5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從國共合作到國共對峙</a:t>
              </a:r>
            </a:p>
          </p:txBody>
        </p:sp>
      </p:grp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2E224B10-51A4-A4D4-C941-8C4F85783042}"/>
              </a:ext>
            </a:extLst>
          </p:cNvPr>
          <p:cNvCxnSpPr>
            <a:cxnSpLocks/>
          </p:cNvCxnSpPr>
          <p:nvPr/>
        </p:nvCxnSpPr>
        <p:spPr>
          <a:xfrm flipH="1">
            <a:off x="1491855" y="3447977"/>
            <a:ext cx="176561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31E960FC-CE30-6583-47E1-806DDC678E2C}"/>
              </a:ext>
            </a:extLst>
          </p:cNvPr>
          <p:cNvGrpSpPr/>
          <p:nvPr/>
        </p:nvGrpSpPr>
        <p:grpSpPr>
          <a:xfrm>
            <a:off x="2676251" y="932800"/>
            <a:ext cx="582438" cy="2187873"/>
            <a:chOff x="1824706" y="1028700"/>
            <a:chExt cx="1608389" cy="904884"/>
          </a:xfrm>
        </p:grpSpPr>
        <p:sp>
          <p:nvSpPr>
            <p:cNvPr id="34" name="矩形: 圓角 33">
              <a:extLst>
                <a:ext uri="{FF2B5EF4-FFF2-40B4-BE49-F238E27FC236}">
                  <a16:creationId xmlns:a16="http://schemas.microsoft.com/office/drawing/2014/main" id="{983E4F48-3251-8C0A-8155-0CC2B06BC370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內容版面配置區 2">
              <a:extLst>
                <a:ext uri="{FF2B5EF4-FFF2-40B4-BE49-F238E27FC236}">
                  <a16:creationId xmlns:a16="http://schemas.microsoft.com/office/drawing/2014/main" id="{C8CA81BA-7694-5587-3033-3F5FD2B38A59}"/>
                </a:ext>
              </a:extLst>
            </p:cNvPr>
            <p:cNvSpPr txBox="1">
              <a:spLocks/>
            </p:cNvSpPr>
            <p:nvPr/>
          </p:nvSpPr>
          <p:spPr>
            <a:xfrm>
              <a:off x="1994910" y="1075759"/>
              <a:ext cx="1408268" cy="85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77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spcBef>
                  <a:spcPts val="1000"/>
                </a:spcBef>
                <a:buClr>
                  <a:srgbClr val="000000"/>
                </a:buClr>
              </a:pPr>
              <a:r>
                <a:rPr lang="zh-TW" altLang="en-US" sz="28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前四次「圍剿」</a:t>
              </a:r>
            </a:p>
          </p:txBody>
        </p:sp>
      </p:grp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F5660AF6-9F47-3248-5EBA-26620A62E38D}"/>
              </a:ext>
            </a:extLst>
          </p:cNvPr>
          <p:cNvCxnSpPr>
            <a:cxnSpLocks/>
            <a:endCxn id="100" idx="1"/>
          </p:cNvCxnSpPr>
          <p:nvPr/>
        </p:nvCxnSpPr>
        <p:spPr>
          <a:xfrm flipV="1">
            <a:off x="4187954" y="3458090"/>
            <a:ext cx="369495" cy="1391193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>
            <a:extLst>
              <a:ext uri="{FF2B5EF4-FFF2-40B4-BE49-F238E27FC236}">
                <a16:creationId xmlns:a16="http://schemas.microsoft.com/office/drawing/2014/main" id="{138995E3-A516-F00E-43C8-709E5EBAC8AB}"/>
              </a:ext>
            </a:extLst>
          </p:cNvPr>
          <p:cNvCxnSpPr>
            <a:cxnSpLocks/>
          </p:cNvCxnSpPr>
          <p:nvPr/>
        </p:nvCxnSpPr>
        <p:spPr>
          <a:xfrm>
            <a:off x="2532731" y="1995481"/>
            <a:ext cx="0" cy="2903544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>
            <a:extLst>
              <a:ext uri="{FF2B5EF4-FFF2-40B4-BE49-F238E27FC236}">
                <a16:creationId xmlns:a16="http://schemas.microsoft.com/office/drawing/2014/main" id="{8E09641E-D618-1202-AD73-5D34440DB619}"/>
              </a:ext>
            </a:extLst>
          </p:cNvPr>
          <p:cNvCxnSpPr>
            <a:cxnSpLocks/>
          </p:cNvCxnSpPr>
          <p:nvPr/>
        </p:nvCxnSpPr>
        <p:spPr>
          <a:xfrm flipH="1">
            <a:off x="2532731" y="2008954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>
            <a:extLst>
              <a:ext uri="{FF2B5EF4-FFF2-40B4-BE49-F238E27FC236}">
                <a16:creationId xmlns:a16="http://schemas.microsoft.com/office/drawing/2014/main" id="{6E8E6965-E68F-9DE1-A036-F4311F8454A2}"/>
              </a:ext>
            </a:extLst>
          </p:cNvPr>
          <p:cNvCxnSpPr>
            <a:cxnSpLocks/>
            <a:endCxn id="100" idx="3"/>
          </p:cNvCxnSpPr>
          <p:nvPr/>
        </p:nvCxnSpPr>
        <p:spPr>
          <a:xfrm flipH="1" flipV="1">
            <a:off x="5260555" y="3458090"/>
            <a:ext cx="232793" cy="515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群組 49">
            <a:extLst>
              <a:ext uri="{FF2B5EF4-FFF2-40B4-BE49-F238E27FC236}">
                <a16:creationId xmlns:a16="http://schemas.microsoft.com/office/drawing/2014/main" id="{0D83FD7E-40E5-4417-91CD-60723E27019A}"/>
              </a:ext>
            </a:extLst>
          </p:cNvPr>
          <p:cNvGrpSpPr/>
          <p:nvPr/>
        </p:nvGrpSpPr>
        <p:grpSpPr>
          <a:xfrm>
            <a:off x="5486714" y="2796520"/>
            <a:ext cx="1672064" cy="1323140"/>
            <a:chOff x="1045750" y="1028700"/>
            <a:chExt cx="3166300" cy="888681"/>
          </a:xfrm>
        </p:grpSpPr>
        <p:sp>
          <p:nvSpPr>
            <p:cNvPr id="51" name="矩形: 圓角 50">
              <a:extLst>
                <a:ext uri="{FF2B5EF4-FFF2-40B4-BE49-F238E27FC236}">
                  <a16:creationId xmlns:a16="http://schemas.microsoft.com/office/drawing/2014/main" id="{969D730B-DFB8-CE26-1646-E13C94D995F6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內容版面配置區 2">
              <a:extLst>
                <a:ext uri="{FF2B5EF4-FFF2-40B4-BE49-F238E27FC236}">
                  <a16:creationId xmlns:a16="http://schemas.microsoft.com/office/drawing/2014/main" id="{AFAB6A30-3B32-FDAB-B97C-1EF0F6208A49}"/>
                </a:ext>
              </a:extLst>
            </p:cNvPr>
            <p:cNvSpPr txBox="1">
              <a:spLocks/>
            </p:cNvSpPr>
            <p:nvPr/>
          </p:nvSpPr>
          <p:spPr>
            <a:xfrm>
              <a:off x="1305073" y="1117603"/>
              <a:ext cx="2647652" cy="715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轉折：</a:t>
              </a:r>
              <a:endParaRPr lang="en-US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遵義會議</a:t>
              </a:r>
            </a:p>
          </p:txBody>
        </p:sp>
      </p:grpSp>
      <p:grpSp>
        <p:nvGrpSpPr>
          <p:cNvPr id="42" name="群組 41">
            <a:extLst>
              <a:ext uri="{FF2B5EF4-FFF2-40B4-BE49-F238E27FC236}">
                <a16:creationId xmlns:a16="http://schemas.microsoft.com/office/drawing/2014/main" id="{9986D471-D2AF-A9B6-63B1-16FA70624181}"/>
              </a:ext>
            </a:extLst>
          </p:cNvPr>
          <p:cNvGrpSpPr/>
          <p:nvPr/>
        </p:nvGrpSpPr>
        <p:grpSpPr>
          <a:xfrm>
            <a:off x="1650868" y="1859013"/>
            <a:ext cx="703106" cy="3256666"/>
            <a:chOff x="11013911" y="1945184"/>
            <a:chExt cx="703106" cy="3199315"/>
          </a:xfrm>
        </p:grpSpPr>
        <p:sp>
          <p:nvSpPr>
            <p:cNvPr id="43" name="矩形: 圓角 42">
              <a:extLst>
                <a:ext uri="{FF2B5EF4-FFF2-40B4-BE49-F238E27FC236}">
                  <a16:creationId xmlns:a16="http://schemas.microsoft.com/office/drawing/2014/main" id="{E328BC7C-5AB7-8D82-7D17-DA7234298825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內容版面配置區 2">
              <a:extLst>
                <a:ext uri="{FF2B5EF4-FFF2-40B4-BE49-F238E27FC236}">
                  <a16:creationId xmlns:a16="http://schemas.microsoft.com/office/drawing/2014/main" id="{572BD41B-93B6-F386-4DE4-159E4EF60251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2022083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遭國民黨「圍剿」</a:t>
              </a:r>
            </a:p>
          </p:txBody>
        </p:sp>
      </p:grpSp>
      <p:cxnSp>
        <p:nvCxnSpPr>
          <p:cNvPr id="45" name="直線接點 44">
            <a:extLst>
              <a:ext uri="{FF2B5EF4-FFF2-40B4-BE49-F238E27FC236}">
                <a16:creationId xmlns:a16="http://schemas.microsoft.com/office/drawing/2014/main" id="{DB04B4B7-7202-1035-FFE4-C7852B55ACDB}"/>
              </a:ext>
            </a:extLst>
          </p:cNvPr>
          <p:cNvCxnSpPr>
            <a:cxnSpLocks/>
          </p:cNvCxnSpPr>
          <p:nvPr/>
        </p:nvCxnSpPr>
        <p:spPr>
          <a:xfrm flipH="1">
            <a:off x="2363045" y="3447977"/>
            <a:ext cx="176561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接點 67">
            <a:extLst>
              <a:ext uri="{FF2B5EF4-FFF2-40B4-BE49-F238E27FC236}">
                <a16:creationId xmlns:a16="http://schemas.microsoft.com/office/drawing/2014/main" id="{618E9084-0B93-5D1E-9FC6-9B230092079D}"/>
              </a:ext>
            </a:extLst>
          </p:cNvPr>
          <p:cNvCxnSpPr>
            <a:cxnSpLocks/>
          </p:cNvCxnSpPr>
          <p:nvPr/>
        </p:nvCxnSpPr>
        <p:spPr>
          <a:xfrm flipH="1">
            <a:off x="2532731" y="4880760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群組 80">
            <a:extLst>
              <a:ext uri="{FF2B5EF4-FFF2-40B4-BE49-F238E27FC236}">
                <a16:creationId xmlns:a16="http://schemas.microsoft.com/office/drawing/2014/main" id="{625CD15A-B514-C386-F981-164D7BC58540}"/>
              </a:ext>
            </a:extLst>
          </p:cNvPr>
          <p:cNvGrpSpPr/>
          <p:nvPr/>
        </p:nvGrpSpPr>
        <p:grpSpPr>
          <a:xfrm>
            <a:off x="2676251" y="3786823"/>
            <a:ext cx="582438" cy="2187873"/>
            <a:chOff x="1824706" y="1028700"/>
            <a:chExt cx="1608389" cy="904884"/>
          </a:xfrm>
        </p:grpSpPr>
        <p:sp>
          <p:nvSpPr>
            <p:cNvPr id="82" name="矩形: 圓角 81">
              <a:extLst>
                <a:ext uri="{FF2B5EF4-FFF2-40B4-BE49-F238E27FC236}">
                  <a16:creationId xmlns:a16="http://schemas.microsoft.com/office/drawing/2014/main" id="{921F7A11-CB11-8FCC-8538-FA281AC6196C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內容版面配置區 2">
              <a:extLst>
                <a:ext uri="{FF2B5EF4-FFF2-40B4-BE49-F238E27FC236}">
                  <a16:creationId xmlns:a16="http://schemas.microsoft.com/office/drawing/2014/main" id="{FF4C652E-2A12-917D-11D2-FE8108F220B5}"/>
                </a:ext>
              </a:extLst>
            </p:cNvPr>
            <p:cNvSpPr txBox="1">
              <a:spLocks/>
            </p:cNvSpPr>
            <p:nvPr/>
          </p:nvSpPr>
          <p:spPr>
            <a:xfrm>
              <a:off x="1994910" y="1075759"/>
              <a:ext cx="1408268" cy="85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77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spcBef>
                  <a:spcPts val="1000"/>
                </a:spcBef>
                <a:buClr>
                  <a:srgbClr val="000000"/>
                </a:buClr>
              </a:pPr>
              <a:r>
                <a:rPr lang="zh-TW" altLang="en-US" sz="28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第五次「圍剿」</a:t>
              </a:r>
            </a:p>
          </p:txBody>
        </p:sp>
      </p:grpSp>
      <p:grpSp>
        <p:nvGrpSpPr>
          <p:cNvPr id="84" name="群組 83">
            <a:extLst>
              <a:ext uri="{FF2B5EF4-FFF2-40B4-BE49-F238E27FC236}">
                <a16:creationId xmlns:a16="http://schemas.microsoft.com/office/drawing/2014/main" id="{CA58DC36-30EA-6A33-7558-EE7C4822AD94}"/>
              </a:ext>
            </a:extLst>
          </p:cNvPr>
          <p:cNvGrpSpPr/>
          <p:nvPr/>
        </p:nvGrpSpPr>
        <p:grpSpPr>
          <a:xfrm>
            <a:off x="3412853" y="932800"/>
            <a:ext cx="582438" cy="2148697"/>
            <a:chOff x="1824706" y="1028700"/>
            <a:chExt cx="1608389" cy="888681"/>
          </a:xfrm>
        </p:grpSpPr>
        <p:sp>
          <p:nvSpPr>
            <p:cNvPr id="85" name="矩形: 圓角 84">
              <a:extLst>
                <a:ext uri="{FF2B5EF4-FFF2-40B4-BE49-F238E27FC236}">
                  <a16:creationId xmlns:a16="http://schemas.microsoft.com/office/drawing/2014/main" id="{0EEC02A3-743E-0969-93C1-2D0400EECF34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內容版面配置區 2">
              <a:extLst>
                <a:ext uri="{FF2B5EF4-FFF2-40B4-BE49-F238E27FC236}">
                  <a16:creationId xmlns:a16="http://schemas.microsoft.com/office/drawing/2014/main" id="{5679A28A-DF5E-5BC7-78DD-46D951770668}"/>
                </a:ext>
              </a:extLst>
            </p:cNvPr>
            <p:cNvSpPr txBox="1">
              <a:spLocks/>
            </p:cNvSpPr>
            <p:nvPr/>
          </p:nvSpPr>
          <p:spPr>
            <a:xfrm>
              <a:off x="1994910" y="1039741"/>
              <a:ext cx="1408268" cy="877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77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spcBef>
                  <a:spcPts val="1000"/>
                </a:spcBef>
                <a:buClr>
                  <a:srgbClr val="000000"/>
                </a:buClr>
              </a:pPr>
              <a:r>
                <a:rPr lang="zh-TW" altLang="en-US" sz="28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成功挫敗敵人</a:t>
              </a:r>
            </a:p>
          </p:txBody>
        </p:sp>
      </p:grpSp>
      <p:cxnSp>
        <p:nvCxnSpPr>
          <p:cNvPr id="89" name="直線接點 88">
            <a:extLst>
              <a:ext uri="{FF2B5EF4-FFF2-40B4-BE49-F238E27FC236}">
                <a16:creationId xmlns:a16="http://schemas.microsoft.com/office/drawing/2014/main" id="{58D8D133-54E3-2C49-1687-2325DA387D9C}"/>
              </a:ext>
            </a:extLst>
          </p:cNvPr>
          <p:cNvCxnSpPr>
            <a:cxnSpLocks/>
          </p:cNvCxnSpPr>
          <p:nvPr/>
        </p:nvCxnSpPr>
        <p:spPr>
          <a:xfrm flipH="1">
            <a:off x="3269333" y="2008954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群組 91">
            <a:extLst>
              <a:ext uri="{FF2B5EF4-FFF2-40B4-BE49-F238E27FC236}">
                <a16:creationId xmlns:a16="http://schemas.microsoft.com/office/drawing/2014/main" id="{A3516A74-DD43-51D4-4321-CF41A2EFEAD8}"/>
              </a:ext>
            </a:extLst>
          </p:cNvPr>
          <p:cNvGrpSpPr/>
          <p:nvPr/>
        </p:nvGrpSpPr>
        <p:grpSpPr>
          <a:xfrm>
            <a:off x="3412854" y="3786823"/>
            <a:ext cx="862696" cy="2148697"/>
            <a:chOff x="1824706" y="1028700"/>
            <a:chExt cx="1790156" cy="888681"/>
          </a:xfrm>
        </p:grpSpPr>
        <p:sp>
          <p:nvSpPr>
            <p:cNvPr id="93" name="矩形: 圓角 92">
              <a:extLst>
                <a:ext uri="{FF2B5EF4-FFF2-40B4-BE49-F238E27FC236}">
                  <a16:creationId xmlns:a16="http://schemas.microsoft.com/office/drawing/2014/main" id="{76D3B2A8-E724-1EFF-9BDB-DC4F2454CA48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內容版面配置區 2">
              <a:extLst>
                <a:ext uri="{FF2B5EF4-FFF2-40B4-BE49-F238E27FC236}">
                  <a16:creationId xmlns:a16="http://schemas.microsoft.com/office/drawing/2014/main" id="{C607B75F-FA31-C922-BF23-158B925B3B08}"/>
                </a:ext>
              </a:extLst>
            </p:cNvPr>
            <p:cNvSpPr txBox="1">
              <a:spLocks/>
            </p:cNvSpPr>
            <p:nvPr/>
          </p:nvSpPr>
          <p:spPr>
            <a:xfrm>
              <a:off x="2206596" y="1039741"/>
              <a:ext cx="1408266" cy="877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lnSpc>
                  <a:spcPts val="2300"/>
                </a:lnSpc>
                <a:spcBef>
                  <a:spcPts val="1000"/>
                </a:spcBef>
                <a:buClr>
                  <a:srgbClr val="000000"/>
                </a:buClr>
              </a:pPr>
              <a:r>
                <a:rPr lang="zh-TW" altLang="en-US" sz="22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錯用戰略，造成</a:t>
              </a:r>
              <a:br>
                <a:rPr lang="en-US" altLang="zh-TW" sz="22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</a:br>
              <a:r>
                <a:rPr lang="zh-TW" altLang="en-US" sz="2200" b="1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紅軍重大損失</a:t>
              </a:r>
            </a:p>
          </p:txBody>
        </p:sp>
      </p:grpSp>
      <p:cxnSp>
        <p:nvCxnSpPr>
          <p:cNvPr id="95" name="直線接點 94">
            <a:extLst>
              <a:ext uri="{FF2B5EF4-FFF2-40B4-BE49-F238E27FC236}">
                <a16:creationId xmlns:a16="http://schemas.microsoft.com/office/drawing/2014/main" id="{C43EC24B-EF48-BF2A-1D0C-3C6D3A183707}"/>
              </a:ext>
            </a:extLst>
          </p:cNvPr>
          <p:cNvCxnSpPr>
            <a:cxnSpLocks/>
          </p:cNvCxnSpPr>
          <p:nvPr/>
        </p:nvCxnSpPr>
        <p:spPr>
          <a:xfrm flipH="1">
            <a:off x="3269333" y="4862977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群組 98">
            <a:extLst>
              <a:ext uri="{FF2B5EF4-FFF2-40B4-BE49-F238E27FC236}">
                <a16:creationId xmlns:a16="http://schemas.microsoft.com/office/drawing/2014/main" id="{4175E9DE-389C-15F8-13FA-40E0839A2AF7}"/>
              </a:ext>
            </a:extLst>
          </p:cNvPr>
          <p:cNvGrpSpPr/>
          <p:nvPr/>
        </p:nvGrpSpPr>
        <p:grpSpPr>
          <a:xfrm>
            <a:off x="4557449" y="2270179"/>
            <a:ext cx="703106" cy="2434334"/>
            <a:chOff x="11013911" y="1945184"/>
            <a:chExt cx="703106" cy="3199315"/>
          </a:xfrm>
        </p:grpSpPr>
        <p:sp>
          <p:nvSpPr>
            <p:cNvPr id="100" name="矩形: 圓角 99">
              <a:extLst>
                <a:ext uri="{FF2B5EF4-FFF2-40B4-BE49-F238E27FC236}">
                  <a16:creationId xmlns:a16="http://schemas.microsoft.com/office/drawing/2014/main" id="{7BDEFA75-0245-E4D0-7655-80E29A41D51F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1" name="內容版面配置區 2">
              <a:extLst>
                <a:ext uri="{FF2B5EF4-FFF2-40B4-BE49-F238E27FC236}">
                  <a16:creationId xmlns:a16="http://schemas.microsoft.com/office/drawing/2014/main" id="{9C0DE8D9-6AB0-CB88-4CE9-6CF3D023DAC0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2022083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長征</a:t>
              </a:r>
            </a:p>
          </p:txBody>
        </p:sp>
      </p:grpSp>
      <p:grpSp>
        <p:nvGrpSpPr>
          <p:cNvPr id="105" name="群組 104">
            <a:extLst>
              <a:ext uri="{FF2B5EF4-FFF2-40B4-BE49-F238E27FC236}">
                <a16:creationId xmlns:a16="http://schemas.microsoft.com/office/drawing/2014/main" id="{4317715B-C57D-2D10-3547-46F3B210E36A}"/>
              </a:ext>
            </a:extLst>
          </p:cNvPr>
          <p:cNvGrpSpPr/>
          <p:nvPr/>
        </p:nvGrpSpPr>
        <p:grpSpPr>
          <a:xfrm>
            <a:off x="7465945" y="1770877"/>
            <a:ext cx="1672064" cy="1483986"/>
            <a:chOff x="1045750" y="1028700"/>
            <a:chExt cx="3166300" cy="996712"/>
          </a:xfrm>
        </p:grpSpPr>
        <p:sp>
          <p:nvSpPr>
            <p:cNvPr id="106" name="矩形: 圓角 105">
              <a:extLst>
                <a:ext uri="{FF2B5EF4-FFF2-40B4-BE49-F238E27FC236}">
                  <a16:creationId xmlns:a16="http://schemas.microsoft.com/office/drawing/2014/main" id="{8701811E-E2C9-8C48-8179-6E34402315E7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7" name="內容版面配置區 2">
              <a:extLst>
                <a:ext uri="{FF2B5EF4-FFF2-40B4-BE49-F238E27FC236}">
                  <a16:creationId xmlns:a16="http://schemas.microsoft.com/office/drawing/2014/main" id="{8985E0B5-3150-B661-530F-81226735FBF0}"/>
                </a:ext>
              </a:extLst>
            </p:cNvPr>
            <p:cNvSpPr txBox="1">
              <a:spLocks/>
            </p:cNvSpPr>
            <p:nvPr/>
          </p:nvSpPr>
          <p:spPr>
            <a:xfrm>
              <a:off x="1057233" y="1105590"/>
              <a:ext cx="3143334" cy="919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糾正了軍事上和組織上的錯誤</a:t>
              </a:r>
            </a:p>
          </p:txBody>
        </p:sp>
      </p:grpSp>
      <p:grpSp>
        <p:nvGrpSpPr>
          <p:cNvPr id="108" name="群組 107">
            <a:extLst>
              <a:ext uri="{FF2B5EF4-FFF2-40B4-BE49-F238E27FC236}">
                <a16:creationId xmlns:a16="http://schemas.microsoft.com/office/drawing/2014/main" id="{90DF8752-9EC8-823B-D8E1-95EDBC75D2F8}"/>
              </a:ext>
            </a:extLst>
          </p:cNvPr>
          <p:cNvGrpSpPr/>
          <p:nvPr/>
        </p:nvGrpSpPr>
        <p:grpSpPr>
          <a:xfrm>
            <a:off x="7465945" y="3744719"/>
            <a:ext cx="1672064" cy="1323140"/>
            <a:chOff x="1045750" y="1028700"/>
            <a:chExt cx="3166300" cy="888681"/>
          </a:xfrm>
        </p:grpSpPr>
        <p:sp>
          <p:nvSpPr>
            <p:cNvPr id="109" name="矩形: 圓角 108">
              <a:extLst>
                <a:ext uri="{FF2B5EF4-FFF2-40B4-BE49-F238E27FC236}">
                  <a16:creationId xmlns:a16="http://schemas.microsoft.com/office/drawing/2014/main" id="{7E7A1F09-32CF-1E73-05FB-A1930397B177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" name="內容版面配置區 2">
              <a:extLst>
                <a:ext uri="{FF2B5EF4-FFF2-40B4-BE49-F238E27FC236}">
                  <a16:creationId xmlns:a16="http://schemas.microsoft.com/office/drawing/2014/main" id="{09032316-6313-EB4C-1289-3A330818AF18}"/>
                </a:ext>
              </a:extLst>
            </p:cNvPr>
            <p:cNvSpPr txBox="1">
              <a:spLocks/>
            </p:cNvSpPr>
            <p:nvPr/>
          </p:nvSpPr>
          <p:spPr>
            <a:xfrm>
              <a:off x="1305074" y="1144305"/>
              <a:ext cx="2647653" cy="715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fontScale="92500"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</a:rPr>
                <a:t>確立了毛澤東的領導地位</a:t>
              </a:r>
            </a:p>
          </p:txBody>
        </p:sp>
      </p:grpSp>
      <p:grpSp>
        <p:nvGrpSpPr>
          <p:cNvPr id="111" name="群組 110">
            <a:extLst>
              <a:ext uri="{FF2B5EF4-FFF2-40B4-BE49-F238E27FC236}">
                <a16:creationId xmlns:a16="http://schemas.microsoft.com/office/drawing/2014/main" id="{E8F6E0DB-B4C0-8DB5-EAA4-5A2D95534B65}"/>
              </a:ext>
            </a:extLst>
          </p:cNvPr>
          <p:cNvGrpSpPr/>
          <p:nvPr/>
        </p:nvGrpSpPr>
        <p:grpSpPr>
          <a:xfrm>
            <a:off x="10580617" y="1858058"/>
            <a:ext cx="703106" cy="3179343"/>
            <a:chOff x="11013911" y="1944246"/>
            <a:chExt cx="703106" cy="3123354"/>
          </a:xfrm>
        </p:grpSpPr>
        <p:sp>
          <p:nvSpPr>
            <p:cNvPr id="112" name="矩形: 圓角 111">
              <a:extLst>
                <a:ext uri="{FF2B5EF4-FFF2-40B4-BE49-F238E27FC236}">
                  <a16:creationId xmlns:a16="http://schemas.microsoft.com/office/drawing/2014/main" id="{645C3D83-FCB7-4583-7CE9-69D28EE3B498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" name="內容版面配置區 2">
              <a:extLst>
                <a:ext uri="{FF2B5EF4-FFF2-40B4-BE49-F238E27FC236}">
                  <a16:creationId xmlns:a16="http://schemas.microsoft.com/office/drawing/2014/main" id="{9D870E81-6AF2-4C7B-6C95-0290DA73BDD2}"/>
                </a:ext>
              </a:extLst>
            </p:cNvPr>
            <p:cNvSpPr txBox="1">
              <a:spLocks/>
            </p:cNvSpPr>
            <p:nvPr/>
          </p:nvSpPr>
          <p:spPr>
            <a:xfrm>
              <a:off x="11026036" y="1944246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中國革命轉危為安</a:t>
              </a:r>
            </a:p>
          </p:txBody>
        </p:sp>
      </p:grpSp>
      <p:sp>
        <p:nvSpPr>
          <p:cNvPr id="114" name="右中括弧 113">
            <a:extLst>
              <a:ext uri="{FF2B5EF4-FFF2-40B4-BE49-F238E27FC236}">
                <a16:creationId xmlns:a16="http://schemas.microsoft.com/office/drawing/2014/main" id="{501D035C-E1E2-2E47-D2FA-3F899E1C58E8}"/>
              </a:ext>
            </a:extLst>
          </p:cNvPr>
          <p:cNvSpPr/>
          <p:nvPr/>
        </p:nvSpPr>
        <p:spPr>
          <a:xfrm rot="10800000">
            <a:off x="7305691" y="2510572"/>
            <a:ext cx="147044" cy="1889978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5" name="直線接點 114">
            <a:extLst>
              <a:ext uri="{FF2B5EF4-FFF2-40B4-BE49-F238E27FC236}">
                <a16:creationId xmlns:a16="http://schemas.microsoft.com/office/drawing/2014/main" id="{96039179-F202-F169-DF8D-95FB7962DE0F}"/>
              </a:ext>
            </a:extLst>
          </p:cNvPr>
          <p:cNvCxnSpPr>
            <a:cxnSpLocks/>
          </p:cNvCxnSpPr>
          <p:nvPr/>
        </p:nvCxnSpPr>
        <p:spPr>
          <a:xfrm flipH="1">
            <a:off x="7158778" y="3458090"/>
            <a:ext cx="154170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>
            <a:extLst>
              <a:ext uri="{FF2B5EF4-FFF2-40B4-BE49-F238E27FC236}">
                <a16:creationId xmlns:a16="http://schemas.microsoft.com/office/drawing/2014/main" id="{9AE4BE2F-284C-46F4-19A7-BDEC29D9FD48}"/>
              </a:ext>
            </a:extLst>
          </p:cNvPr>
          <p:cNvGrpSpPr/>
          <p:nvPr/>
        </p:nvGrpSpPr>
        <p:grpSpPr>
          <a:xfrm rot="10800000">
            <a:off x="9157282" y="2510572"/>
            <a:ext cx="335748" cy="1889978"/>
            <a:chOff x="9292436" y="2510572"/>
            <a:chExt cx="293957" cy="1889978"/>
          </a:xfrm>
        </p:grpSpPr>
        <p:sp>
          <p:nvSpPr>
            <p:cNvPr id="118" name="右中括弧 117">
              <a:extLst>
                <a:ext uri="{FF2B5EF4-FFF2-40B4-BE49-F238E27FC236}">
                  <a16:creationId xmlns:a16="http://schemas.microsoft.com/office/drawing/2014/main" id="{AEDEA892-595F-9EC8-EF97-B8934D5E1F3C}"/>
                </a:ext>
              </a:extLst>
            </p:cNvPr>
            <p:cNvSpPr/>
            <p:nvPr/>
          </p:nvSpPr>
          <p:spPr>
            <a:xfrm rot="10800000">
              <a:off x="9439349" y="2510572"/>
              <a:ext cx="147044" cy="1889978"/>
            </a:xfrm>
            <a:prstGeom prst="rightBracket">
              <a:avLst/>
            </a:prstGeom>
            <a:noFill/>
            <a:ln w="28575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19" name="直線接點 118">
              <a:extLst>
                <a:ext uri="{FF2B5EF4-FFF2-40B4-BE49-F238E27FC236}">
                  <a16:creationId xmlns:a16="http://schemas.microsoft.com/office/drawing/2014/main" id="{45B77FA3-9898-AF79-53EC-288C17490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2436" y="3458090"/>
              <a:ext cx="154170" cy="0"/>
            </a:xfrm>
            <a:prstGeom prst="line">
              <a:avLst/>
            </a:prstGeom>
            <a:ln w="28575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群組 120">
            <a:extLst>
              <a:ext uri="{FF2B5EF4-FFF2-40B4-BE49-F238E27FC236}">
                <a16:creationId xmlns:a16="http://schemas.microsoft.com/office/drawing/2014/main" id="{341A3EB6-25CC-847E-A046-B08F4EDDE489}"/>
              </a:ext>
            </a:extLst>
          </p:cNvPr>
          <p:cNvGrpSpPr/>
          <p:nvPr/>
        </p:nvGrpSpPr>
        <p:grpSpPr>
          <a:xfrm>
            <a:off x="9483960" y="1859013"/>
            <a:ext cx="703106" cy="3180463"/>
            <a:chOff x="11013911" y="1945184"/>
            <a:chExt cx="703106" cy="3124456"/>
          </a:xfrm>
        </p:grpSpPr>
        <p:sp>
          <p:nvSpPr>
            <p:cNvPr id="122" name="矩形: 圓角 121">
              <a:extLst>
                <a:ext uri="{FF2B5EF4-FFF2-40B4-BE49-F238E27FC236}">
                  <a16:creationId xmlns:a16="http://schemas.microsoft.com/office/drawing/2014/main" id="{9147A5E4-B9AC-5902-DA64-C33D099428A8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3" name="內容版面配置區 2">
              <a:extLst>
                <a:ext uri="{FF2B5EF4-FFF2-40B4-BE49-F238E27FC236}">
                  <a16:creationId xmlns:a16="http://schemas.microsoft.com/office/drawing/2014/main" id="{761FE62E-2141-10FC-BE47-267D0A653CA9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4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繁黑體 Std B" panose="020B0700000000000000" pitchFamily="34" charset="-120"/>
                  <a:ea typeface="Adobe 繁黑體 Std B" panose="020B0700000000000000" pitchFamily="34" charset="-120"/>
                  <a:cs typeface="Arial" panose="020B0604020202090204"/>
                </a:rPr>
                <a:t>紅軍完成勝利會師</a:t>
              </a:r>
            </a:p>
          </p:txBody>
        </p:sp>
      </p:grpSp>
      <p:cxnSp>
        <p:nvCxnSpPr>
          <p:cNvPr id="124" name="直線單箭頭接點 123">
            <a:extLst>
              <a:ext uri="{FF2B5EF4-FFF2-40B4-BE49-F238E27FC236}">
                <a16:creationId xmlns:a16="http://schemas.microsoft.com/office/drawing/2014/main" id="{87FB994C-42DD-89BC-0FF6-5AD945B4D58F}"/>
              </a:ext>
            </a:extLst>
          </p:cNvPr>
          <p:cNvCxnSpPr>
            <a:cxnSpLocks/>
          </p:cNvCxnSpPr>
          <p:nvPr/>
        </p:nvCxnSpPr>
        <p:spPr>
          <a:xfrm>
            <a:off x="10187066" y="3458090"/>
            <a:ext cx="393551" cy="0"/>
          </a:xfrm>
          <a:prstGeom prst="straightConnector1">
            <a:avLst/>
          </a:prstGeom>
          <a:ln w="28575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標題 13">
            <a:extLst>
              <a:ext uri="{FF2B5EF4-FFF2-40B4-BE49-F238E27FC236}">
                <a16:creationId xmlns:a16="http://schemas.microsoft.com/office/drawing/2014/main" id="{42FCFE15-7D5F-8204-5EDF-BF31F570D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118" y="1014817"/>
            <a:ext cx="1274751" cy="296480"/>
          </a:xfrm>
        </p:spPr>
        <p:txBody>
          <a:bodyPr>
            <a:normAutofit/>
          </a:bodyPr>
          <a:lstStyle/>
          <a:p>
            <a:pPr algn="ctr"/>
            <a:r>
              <a:rPr lang="zh-TW" altLang="en-US" sz="1600" b="1" u="sng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知識結構圖</a:t>
            </a:r>
            <a:endParaRPr lang="en-HK" sz="1600" dirty="0"/>
          </a:p>
        </p:txBody>
      </p:sp>
    </p:spTree>
    <p:extLst>
      <p:ext uri="{BB962C8B-B14F-4D97-AF65-F5344CB8AC3E}">
        <p14:creationId xmlns:p14="http://schemas.microsoft.com/office/powerpoint/2010/main" val="137467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1E25D-068C-2B4F-E67A-FFA152A61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B357B106-BD4F-7319-9B5A-787C200FD3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AE3A7FF-D3A3-B6CD-BDFE-C62FB8359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小組研討</a:t>
            </a: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8C8086EC-466C-CC6C-791D-78492C8EB58F}"/>
              </a:ext>
            </a:extLst>
          </p:cNvPr>
          <p:cNvGrpSpPr/>
          <p:nvPr/>
        </p:nvGrpSpPr>
        <p:grpSpPr>
          <a:xfrm>
            <a:off x="1300670" y="2153825"/>
            <a:ext cx="9590660" cy="3690444"/>
            <a:chOff x="1237125" y="2088056"/>
            <a:chExt cx="9590660" cy="3690444"/>
          </a:xfrm>
        </p:grpSpPr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93D3C495-F6F8-B799-B36D-721AB54D00DE}"/>
                </a:ext>
              </a:extLst>
            </p:cNvPr>
            <p:cNvSpPr/>
            <p:nvPr/>
          </p:nvSpPr>
          <p:spPr>
            <a:xfrm>
              <a:off x="1237125" y="2336641"/>
              <a:ext cx="9590660" cy="3441859"/>
            </a:xfrm>
            <a:prstGeom prst="roundRect">
              <a:avLst>
                <a:gd name="adj" fmla="val 4380"/>
              </a:avLst>
            </a:prstGeom>
            <a:solidFill>
              <a:schemeClr val="bg1"/>
            </a:solidFill>
            <a:ln w="38100">
              <a:solidFill>
                <a:srgbClr val="A5002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EB64E45D-44FD-B72A-1554-32BC0A418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242" y="2756724"/>
              <a:ext cx="9116426" cy="2677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TW" altLang="en-US" sz="2400" b="0" dirty="0">
                  <a:latin typeface="Arial" panose="020B0604020202020204" pitchFamily="34" charset="0"/>
                </a:rPr>
                <a:t>各種事實證明，加給中國人民（無論是資產階級工人或農人）最大的痛苦的是資本帝國主義和軍閥官僚的封建勢力，</a:t>
              </a:r>
              <a:r>
                <a:rPr lang="en-HK" altLang="zh-TW" sz="2400" b="0" dirty="0">
                  <a:latin typeface="Arial" panose="020B0604020202020204" pitchFamily="34" charset="0"/>
                </a:rPr>
                <a:t>…..</a:t>
              </a:r>
              <a:r>
                <a:rPr lang="zh-TW" altLang="en-US" sz="2400" b="0" dirty="0">
                  <a:latin typeface="Arial" panose="020B0604020202020204" pitchFamily="34" charset="0"/>
                </a:rPr>
                <a:t>中國共產黨為工人和貧農的利益在這個聯合戰線裡奮鬥的目標是：</a:t>
              </a:r>
              <a:br>
                <a:rPr lang="zh-TW" altLang="en-US" sz="2400" b="0" dirty="0">
                  <a:latin typeface="Arial" panose="020B0604020202020204" pitchFamily="34" charset="0"/>
                </a:rPr>
              </a:br>
              <a:r>
                <a:rPr lang="zh-TW" altLang="en-US" sz="2400" b="0" dirty="0">
                  <a:latin typeface="Arial" panose="020B0604020202020204" pitchFamily="34" charset="0"/>
                </a:rPr>
                <a:t>（一）消除內亂，打倒軍閥，建設國內和平；</a:t>
              </a:r>
              <a:br>
                <a:rPr lang="zh-TW" altLang="en-US" sz="2400" b="0" dirty="0">
                  <a:latin typeface="Arial" panose="020B0604020202020204" pitchFamily="34" charset="0"/>
                </a:rPr>
              </a:br>
              <a:r>
                <a:rPr lang="zh-TW" altLang="en-US" sz="2400" b="0" dirty="0">
                  <a:latin typeface="Arial" panose="020B0604020202020204" pitchFamily="34" charset="0"/>
                </a:rPr>
                <a:t>（二）推翻國際帝國主義的壓迫，達到中華民族完全獨立；</a:t>
              </a:r>
              <a:r>
                <a:rPr lang="en-US" altLang="zh-TW" sz="2400" b="0" dirty="0">
                  <a:latin typeface="Arial" panose="020B0604020202020204" pitchFamily="34" charset="0"/>
                </a:rPr>
                <a:t>……</a:t>
              </a:r>
              <a:endParaRPr lang="zh-TW" altLang="en-US" sz="2400" b="0" dirty="0">
                <a:latin typeface="Arial" panose="020B0604020202020204" pitchFamily="34" charset="0"/>
              </a:endParaRPr>
            </a:p>
            <a:p>
              <a:pPr eaLnBrk="1" hangingPunct="1">
                <a:buFontTx/>
                <a:buNone/>
              </a:pPr>
              <a:endParaRPr lang="zh-TW" altLang="zh-TW" sz="2400" b="0" dirty="0">
                <a:latin typeface="Arial" panose="020B0604020202020204" pitchFamily="34" charset="0"/>
              </a:endParaRPr>
            </a:p>
            <a:p>
              <a:pPr eaLnBrk="1" hangingPunct="1">
                <a:buFontTx/>
                <a:buNone/>
              </a:pPr>
              <a:r>
                <a:rPr lang="zh-TW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資料來源︰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節錄自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《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中國共產黨第二次全國大會宣言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》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(1922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年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7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月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)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矩形: 圓角 11">
              <a:extLst>
                <a:ext uri="{FF2B5EF4-FFF2-40B4-BE49-F238E27FC236}">
                  <a16:creationId xmlns:a16="http://schemas.microsoft.com/office/drawing/2014/main" id="{E4BC8BCC-626F-2C2E-A3EB-B54D3415C017}"/>
                </a:ext>
              </a:extLst>
            </p:cNvPr>
            <p:cNvSpPr/>
            <p:nvPr/>
          </p:nvSpPr>
          <p:spPr>
            <a:xfrm rot="10800000" flipV="1">
              <a:off x="5341435" y="2088056"/>
              <a:ext cx="1382040" cy="497169"/>
            </a:xfrm>
            <a:prstGeom prst="roundRect">
              <a:avLst>
                <a:gd name="adj" fmla="val 19707"/>
              </a:avLst>
            </a:prstGeom>
            <a:solidFill>
              <a:schemeClr val="bg1"/>
            </a:solidFill>
            <a:ln w="38100">
              <a:solidFill>
                <a:srgbClr val="A5002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chemeClr val="tx1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資料一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71239DC1-FD7A-221C-1F18-DDCC80B9006D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21F73732-E851-A078-64BE-AFD9024A494D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57065F17-65FF-2D4D-B202-1417425795FC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B0F06ABB-3957-6673-F496-FDCB9EFB7621}"/>
              </a:ext>
            </a:extLst>
          </p:cNvPr>
          <p:cNvSpPr txBox="1"/>
          <p:nvPr/>
        </p:nvSpPr>
        <p:spPr>
          <a:xfrm>
            <a:off x="628649" y="1516430"/>
            <a:ext cx="6096000" cy="394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zh-TW" altLang="en-US" sz="1800" b="1" dirty="0">
                <a:solidFill>
                  <a:srgbClr val="333333"/>
                </a:solidFill>
                <a:latin typeface="Noto Sans SC"/>
              </a:rPr>
              <a:t>細閱以下資料，然後回答有關問題。</a:t>
            </a:r>
          </a:p>
        </p:txBody>
      </p:sp>
    </p:spTree>
    <p:extLst>
      <p:ext uri="{BB962C8B-B14F-4D97-AF65-F5344CB8AC3E}">
        <p14:creationId xmlns:p14="http://schemas.microsoft.com/office/powerpoint/2010/main" val="288120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698DA-6EFC-E394-5287-21A1905AD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3D9C499A-DA99-573E-7B50-466B36E496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185AD91-814E-781A-760C-B20B52733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小組研討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AD5BEEC3-9FDA-4D28-5DAC-E280D1F3082F}"/>
              </a:ext>
            </a:extLst>
          </p:cNvPr>
          <p:cNvSpPr/>
          <p:nvPr/>
        </p:nvSpPr>
        <p:spPr>
          <a:xfrm>
            <a:off x="1300670" y="2402410"/>
            <a:ext cx="9590660" cy="3972990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A24B013-282D-CED5-45CC-056B27031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7787" y="2822493"/>
            <a:ext cx="9116426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0" dirty="0">
                <a:latin typeface="Arial" panose="020B0604020202020204" pitchFamily="34" charset="0"/>
              </a:rPr>
              <a:t>中國共產黨人的初心和使命，就是為中國人民謀幸福，為中華民族謀復興。這個初心和使命是激勵中國共產黨人不斷前進的根本動力。全黨同志一定要永遠與人民同呼吸、共命運、心連心，永遠把人民對美好生活的嚮往作為奮鬥目標，以永不懈怠的精神狀態和一往無前的奮鬥姿態，繼續朝著實現中華民族偉大復興的宏偉目標奮勇前進。</a:t>
            </a:r>
            <a:r>
              <a:rPr lang="en-US" altLang="zh-TW" sz="2400" b="0" dirty="0">
                <a:latin typeface="Arial" panose="020B0604020202020204" pitchFamily="34" charset="0"/>
              </a:rPr>
              <a:t>……</a:t>
            </a:r>
            <a:endParaRPr lang="zh-TW" altLang="en-US" sz="2400" b="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TW" altLang="zh-TW" sz="2400" b="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TW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資料來源︰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節錄自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決勝全面建成小康社會 奪取新時代中國特色社會主義偉大勝利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在中國共產黨第十九次全國代表大會上的報告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(2017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年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月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18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日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en-US" altLang="zh-TW" sz="2000" b="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4FE7D570-8AB4-244F-5D6D-7A2B36BE2250}"/>
              </a:ext>
            </a:extLst>
          </p:cNvPr>
          <p:cNvSpPr/>
          <p:nvPr/>
        </p:nvSpPr>
        <p:spPr>
          <a:xfrm rot="10800000" flipV="1">
            <a:off x="5404980" y="2153825"/>
            <a:ext cx="1382040" cy="497169"/>
          </a:xfrm>
          <a:prstGeom prst="roundRect">
            <a:avLst>
              <a:gd name="adj" fmla="val 19707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資料二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EC35B15-60C0-5D70-1AEE-98C017931EBB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137D00C3-69AD-36D0-AAF0-744C0F382422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B91F729-2C69-949D-D984-C1F3D627CE8B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3FA81C68-5AEE-2B80-0E15-367E7878271B}"/>
              </a:ext>
            </a:extLst>
          </p:cNvPr>
          <p:cNvSpPr txBox="1"/>
          <p:nvPr/>
        </p:nvSpPr>
        <p:spPr>
          <a:xfrm>
            <a:off x="628649" y="1516430"/>
            <a:ext cx="6096000" cy="394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zh-TW" altLang="en-US" sz="1800" b="1" dirty="0">
                <a:solidFill>
                  <a:srgbClr val="333333"/>
                </a:solidFill>
                <a:latin typeface="Noto Sans SC"/>
              </a:rPr>
              <a:t>細閱以下資料，然後回答有關問題。</a:t>
            </a:r>
          </a:p>
        </p:txBody>
      </p:sp>
    </p:spTree>
    <p:extLst>
      <p:ext uri="{BB962C8B-B14F-4D97-AF65-F5344CB8AC3E}">
        <p14:creationId xmlns:p14="http://schemas.microsoft.com/office/powerpoint/2010/main" val="113466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D3794-8968-2AFA-4DB9-396D43299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AF9F4BEA-CF42-ACE3-89C6-4973575A2A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A9AE06D-08CC-4AA6-C40E-164166A937C1}"/>
              </a:ext>
            </a:extLst>
          </p:cNvPr>
          <p:cNvSpPr txBox="1"/>
          <p:nvPr/>
        </p:nvSpPr>
        <p:spPr>
          <a:xfrm>
            <a:off x="1123165" y="566135"/>
            <a:ext cx="11002159" cy="55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1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：根據資料一，哪些是中國共產黨成立的背景？</a:t>
            </a:r>
            <a:r>
              <a:rPr lang="en-US" altLang="zh-TW" sz="1600" b="1" dirty="0">
                <a:solidFill>
                  <a:srgbClr val="333333"/>
                </a:solidFill>
                <a:latin typeface="Noto Sans SC"/>
              </a:rPr>
              <a:t>(</a:t>
            </a:r>
            <a:r>
              <a:rPr lang="zh-TW" altLang="en-US" sz="1600" b="1" dirty="0">
                <a:solidFill>
                  <a:srgbClr val="333333"/>
                </a:solidFill>
                <a:latin typeface="Noto Sans SC"/>
              </a:rPr>
              <a:t>提示：可選多於一項。</a:t>
            </a:r>
            <a:r>
              <a:rPr lang="en-US" altLang="zh-TW" sz="1600" b="1" dirty="0">
                <a:solidFill>
                  <a:srgbClr val="333333"/>
                </a:solidFill>
                <a:latin typeface="Noto Sans SC"/>
              </a:rPr>
              <a:t>)</a:t>
            </a:r>
            <a:endParaRPr lang="zh-TW" altLang="en-US" sz="28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8F460146-9D90-CB40-848A-4931F8F6E7EA}"/>
              </a:ext>
            </a:extLst>
          </p:cNvPr>
          <p:cNvSpPr/>
          <p:nvPr/>
        </p:nvSpPr>
        <p:spPr>
          <a:xfrm>
            <a:off x="1123167" y="2736848"/>
            <a:ext cx="9945666" cy="968377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CD99B987-0F4D-0E34-70D7-65AF06739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2928572"/>
            <a:ext cx="9945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答：為中國人民謀幸福，為中華民族謀復興。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0ED52766-DD5E-47CD-B648-28FCEF0882F8}"/>
              </a:ext>
            </a:extLst>
          </p:cNvPr>
          <p:cNvSpPr txBox="1"/>
          <p:nvPr/>
        </p:nvSpPr>
        <p:spPr>
          <a:xfrm>
            <a:off x="1123166" y="2040586"/>
            <a:ext cx="9945666" cy="56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2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：根據資料二，中國共產黨成立的初心是甚麼？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BE65361-E2BE-A10D-0880-2C1A71DD220B}"/>
              </a:ext>
            </a:extLst>
          </p:cNvPr>
          <p:cNvSpPr txBox="1"/>
          <p:nvPr/>
        </p:nvSpPr>
        <p:spPr>
          <a:xfrm>
            <a:off x="1123166" y="3994982"/>
            <a:ext cx="9945666" cy="56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3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：比較資料一和二，兩者有哪些共同點？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C5BA5B7-2B08-9081-B1D7-FE9BA57EC165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42F1006C-A81B-B04D-5744-F039D15C76CD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BA0CA201-BB99-0D8A-3981-56967506DBEF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44">
            <a:extLst>
              <a:ext uri="{FF2B5EF4-FFF2-40B4-BE49-F238E27FC236}">
                <a16:creationId xmlns:a16="http://schemas.microsoft.com/office/drawing/2014/main" id="{6B4CC9B7-B585-4992-8DD4-0FF1BE176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305" y="1305594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400" b="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✓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79ADEC0-C406-00E5-23CC-E5BFAC0E258B}"/>
              </a:ext>
            </a:extLst>
          </p:cNvPr>
          <p:cNvSpPr txBox="1"/>
          <p:nvPr/>
        </p:nvSpPr>
        <p:spPr>
          <a:xfrm>
            <a:off x="1123166" y="1230782"/>
            <a:ext cx="10713234" cy="522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列強入侵中國         </a:t>
            </a: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當時政局紛亂        </a:t>
            </a: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軍閥籌組中國共產黨</a:t>
            </a:r>
          </a:p>
        </p:txBody>
      </p:sp>
      <p:sp>
        <p:nvSpPr>
          <p:cNvPr id="11" name="Rectangle 44">
            <a:extLst>
              <a:ext uri="{FF2B5EF4-FFF2-40B4-BE49-F238E27FC236}">
                <a16:creationId xmlns:a16="http://schemas.microsoft.com/office/drawing/2014/main" id="{8D188E48-9587-8B79-564C-92D767D58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3044" y="1305594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400" b="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✓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CFDF8FD3-42BF-49C3-54B0-3DD873D5674C}"/>
              </a:ext>
            </a:extLst>
          </p:cNvPr>
          <p:cNvSpPr/>
          <p:nvPr/>
        </p:nvSpPr>
        <p:spPr>
          <a:xfrm>
            <a:off x="1123167" y="4684841"/>
            <a:ext cx="9945666" cy="968377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BAC3022A-A468-EA22-E4F1-C2CB61662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4876565"/>
            <a:ext cx="9945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答：關心中國人民、關心中華民族、奮鬥向前 </a:t>
            </a:r>
            <a:r>
              <a:rPr lang="en-HK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參考答案</a:t>
            </a:r>
            <a:r>
              <a:rPr lang="en-HK" altLang="zh-TW" dirty="0">
                <a:solidFill>
                  <a:srgbClr val="FF0000"/>
                </a:solidFill>
              </a:rPr>
              <a:t>)</a:t>
            </a:r>
            <a:r>
              <a:rPr lang="zh-TW" altLang="en-US" dirty="0">
                <a:solidFill>
                  <a:srgbClr val="FF0000"/>
                </a:solidFill>
              </a:rPr>
              <a:t> 。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1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8D5F7-ACB3-4800-E07B-F067373B6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72E5457-D1AF-8CC2-6D03-A055885D6F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77F7E79-437B-BCEB-DF47-6417AD123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3800" b="1" dirty="0">
                <a:solidFill>
                  <a:schemeClr val="tx1"/>
                </a:solidFill>
                <a:latin typeface="Noto Sans SC"/>
              </a:rPr>
              <a:t>百年屈辱</a:t>
            </a:r>
            <a:r>
              <a:rPr lang="en-US" altLang="zh-TW" sz="38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3800" b="1" dirty="0">
                <a:solidFill>
                  <a:schemeClr val="tx1"/>
                </a:solidFill>
                <a:latin typeface="Noto Sans SC"/>
              </a:rPr>
              <a:t>列強入侵與主權喪失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A5BC346-ABA3-0C1A-C2BA-B4A7BE374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1929009"/>
            <a:ext cx="6962776" cy="2926162"/>
          </a:xfrm>
        </p:spPr>
        <p:txBody>
          <a:bodyPr>
            <a:normAutofit/>
          </a:bodyPr>
          <a:lstStyle/>
          <a:p>
            <a:pPr marL="139700" lvl="0" indent="0">
              <a:spcAft>
                <a:spcPts val="1200"/>
              </a:spcAft>
              <a:buNone/>
            </a:pPr>
            <a:r>
              <a:rPr lang="zh-TW" altLang="en-US" sz="2400" b="1" dirty="0"/>
              <a:t>民族危機空前深重</a:t>
            </a:r>
            <a:endParaRPr lang="en-HK" sz="2400" b="1" dirty="0"/>
          </a:p>
          <a:p>
            <a:pPr lvl="0">
              <a:spcAft>
                <a:spcPts val="1200"/>
              </a:spcAft>
            </a:pPr>
            <a:r>
              <a:rPr lang="en-HK" sz="2400" b="1" dirty="0" err="1"/>
              <a:t>主權淪喪</a:t>
            </a:r>
            <a:r>
              <a:rPr lang="en-HK" sz="2400" dirty="0" err="1"/>
              <a:t>：領土、經濟</a:t>
            </a:r>
            <a:r>
              <a:rPr lang="en-HK" sz="2400" dirty="0"/>
              <a:t> </a:t>
            </a:r>
            <a:r>
              <a:rPr lang="en-US" altLang="zh-TW" sz="2400" dirty="0"/>
              <a:t>(</a:t>
            </a:r>
            <a:r>
              <a:rPr lang="en-HK" sz="2400" dirty="0" err="1"/>
              <a:t>關稅</a:t>
            </a:r>
            <a:r>
              <a:rPr lang="en-US" altLang="zh-TW" sz="2400" dirty="0"/>
              <a:t>)</a:t>
            </a:r>
            <a:r>
              <a:rPr lang="en-HK" sz="2400" dirty="0"/>
              <a:t>、</a:t>
            </a:r>
            <a:r>
              <a:rPr lang="en-HK" sz="2400" dirty="0" err="1"/>
              <a:t>司法主權喪失</a:t>
            </a:r>
            <a:endParaRPr lang="en-HK" sz="2400" dirty="0"/>
          </a:p>
          <a:p>
            <a:pPr lvl="0">
              <a:spcAft>
                <a:spcPts val="1200"/>
              </a:spcAft>
            </a:pPr>
            <a:r>
              <a:rPr lang="zh-CN" altLang="en-US" sz="2400" b="1" dirty="0"/>
              <a:t>國力衰微</a:t>
            </a:r>
            <a:r>
              <a:rPr lang="en-HK" sz="2400" dirty="0"/>
              <a:t>：</a:t>
            </a:r>
            <a:r>
              <a:rPr lang="en-HK" sz="2400" dirty="0" err="1"/>
              <a:t>巨額賠款、珍寶遭劫</a:t>
            </a:r>
            <a:r>
              <a:rPr lang="en-HK" sz="2400" dirty="0"/>
              <a:t> </a:t>
            </a:r>
            <a:r>
              <a:rPr lang="en-US" altLang="zh-TW" sz="2400" dirty="0"/>
              <a:t>(</a:t>
            </a:r>
            <a:r>
              <a:rPr lang="zh-TW" altLang="en-US" sz="2400" dirty="0"/>
              <a:t>如</a:t>
            </a:r>
            <a:r>
              <a:rPr lang="en-HK" sz="2400" dirty="0" err="1"/>
              <a:t>圓明園被毀</a:t>
            </a:r>
            <a:r>
              <a:rPr lang="en-US" altLang="zh-TW" sz="2400" dirty="0"/>
              <a:t>)</a:t>
            </a:r>
            <a:endParaRPr lang="en-HK" sz="2400" dirty="0"/>
          </a:p>
          <a:p>
            <a:pPr lvl="0">
              <a:spcAft>
                <a:spcPts val="1200"/>
              </a:spcAft>
            </a:pPr>
            <a:r>
              <a:rPr lang="en-HK" sz="2400" b="1" dirty="0" err="1"/>
              <a:t>民生</a:t>
            </a:r>
            <a:r>
              <a:rPr lang="zh-TW" altLang="en-US" sz="2400" b="1" dirty="0"/>
              <a:t>困苦</a:t>
            </a:r>
            <a:r>
              <a:rPr lang="en-HK" sz="2400" dirty="0"/>
              <a:t>：</a:t>
            </a:r>
            <a:r>
              <a:rPr lang="en-HK" sz="2400" dirty="0" err="1"/>
              <a:t>生靈塗炭、百姓流離失所</a:t>
            </a:r>
            <a:endParaRPr lang="en-HK" sz="2400" dirty="0"/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F1DF1088-B54B-2BE6-058C-6811DB287D8C}"/>
              </a:ext>
            </a:extLst>
          </p:cNvPr>
          <p:cNvCxnSpPr>
            <a:cxnSpLocks/>
          </p:cNvCxnSpPr>
          <p:nvPr/>
        </p:nvCxnSpPr>
        <p:spPr>
          <a:xfrm>
            <a:off x="805774" y="5778500"/>
            <a:ext cx="654792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46760B00-294A-D1C3-9E6B-754837D7C201}"/>
              </a:ext>
            </a:extLst>
          </p:cNvPr>
          <p:cNvSpPr txBox="1"/>
          <p:nvPr/>
        </p:nvSpPr>
        <p:spPr>
          <a:xfrm>
            <a:off x="997583" y="5045985"/>
            <a:ext cx="1454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鴉片戰爭</a:t>
            </a:r>
            <a:endParaRPr lang="en-HK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AA389FD7-2F80-E7FC-4509-03B93A6126DE}"/>
              </a:ext>
            </a:extLst>
          </p:cNvPr>
          <p:cNvSpPr txBox="1"/>
          <p:nvPr/>
        </p:nvSpPr>
        <p:spPr>
          <a:xfrm>
            <a:off x="4069135" y="5045985"/>
            <a:ext cx="1454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甲午戰爭</a:t>
            </a:r>
            <a:endParaRPr lang="en-HK" dirty="0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47C69F67-9A83-9DC2-52CA-8ADEF4136EB6}"/>
              </a:ext>
            </a:extLst>
          </p:cNvPr>
          <p:cNvSpPr txBox="1"/>
          <p:nvPr/>
        </p:nvSpPr>
        <p:spPr>
          <a:xfrm>
            <a:off x="2569679" y="6066168"/>
            <a:ext cx="1454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英法聯軍</a:t>
            </a:r>
            <a:endParaRPr lang="en-HK" dirty="0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86F15078-C2D1-4B28-33F7-E287E78206C6}"/>
              </a:ext>
            </a:extLst>
          </p:cNvPr>
          <p:cNvSpPr txBox="1"/>
          <p:nvPr/>
        </p:nvSpPr>
        <p:spPr>
          <a:xfrm>
            <a:off x="5641231" y="6066168"/>
            <a:ext cx="1454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/>
              <a:t>八國聯軍</a:t>
            </a:r>
            <a:endParaRPr lang="en-HK" dirty="0"/>
          </a:p>
        </p:txBody>
      </p:sp>
      <p:pic>
        <p:nvPicPr>
          <p:cNvPr id="29" name="圖片 28">
            <a:extLst>
              <a:ext uri="{FF2B5EF4-FFF2-40B4-BE49-F238E27FC236}">
                <a16:creationId xmlns:a16="http://schemas.microsoft.com/office/drawing/2014/main" id="{4B5E2499-5616-AC75-3B6E-9A872BFABB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105" r="20105"/>
          <a:stretch>
            <a:fillRect/>
          </a:stretch>
        </p:blipFill>
        <p:spPr>
          <a:xfrm>
            <a:off x="8332467" y="523220"/>
            <a:ext cx="3859533" cy="2421202"/>
          </a:xfrm>
          <a:prstGeom prst="rect">
            <a:avLst/>
          </a:prstGeom>
        </p:spPr>
      </p:pic>
      <p:pic>
        <p:nvPicPr>
          <p:cNvPr id="31" name="Picture 15" descr="德國騎兵進入紫禁城">
            <a:extLst>
              <a:ext uri="{FF2B5EF4-FFF2-40B4-BE49-F238E27FC236}">
                <a16:creationId xmlns:a16="http://schemas.microsoft.com/office/drawing/2014/main" id="{CC2C00C0-CF65-9E97-9B62-A9AD78BBAE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85"/>
          <a:stretch>
            <a:fillRect/>
          </a:stretch>
        </p:blipFill>
        <p:spPr bwMode="auto">
          <a:xfrm>
            <a:off x="8332467" y="3038839"/>
            <a:ext cx="3859533" cy="377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字方塊 32">
            <a:extLst>
              <a:ext uri="{FF2B5EF4-FFF2-40B4-BE49-F238E27FC236}">
                <a16:creationId xmlns:a16="http://schemas.microsoft.com/office/drawing/2014/main" id="{AF0D208E-6E16-1CB3-FCC9-4A5422682368}"/>
              </a:ext>
            </a:extLst>
          </p:cNvPr>
          <p:cNvSpPr txBox="1"/>
          <p:nvPr/>
        </p:nvSpPr>
        <p:spPr>
          <a:xfrm>
            <a:off x="8332468" y="0"/>
            <a:ext cx="3859532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簽訂第一個不平等條約</a:t>
            </a:r>
            <a:r>
              <a:rPr lang="en-US" altLang="zh-TW" dirty="0"/>
              <a:t>--《</a:t>
            </a:r>
            <a:r>
              <a:rPr lang="zh-TW" altLang="en-US" dirty="0"/>
              <a:t>南京條約</a:t>
            </a:r>
            <a:r>
              <a:rPr lang="en-US" altLang="zh-TW" dirty="0"/>
              <a:t>》</a:t>
            </a:r>
            <a:r>
              <a:rPr lang="zh-TW" altLang="en-US" dirty="0"/>
              <a:t>的場景</a:t>
            </a:r>
            <a:endParaRPr lang="en-US" altLang="zh-TW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34ECBF6F-3942-3C7E-A82C-43274188CE8E}"/>
              </a:ext>
            </a:extLst>
          </p:cNvPr>
          <p:cNvSpPr txBox="1"/>
          <p:nvPr/>
        </p:nvSpPr>
        <p:spPr>
          <a:xfrm>
            <a:off x="8332468" y="6338127"/>
            <a:ext cx="3859532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八國聯軍侵入紫禁城</a:t>
            </a:r>
            <a:endParaRPr lang="en-US" altLang="zh-TW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 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DDE4C1A0-3F97-DD13-9A7E-7B185977719A}"/>
              </a:ext>
            </a:extLst>
          </p:cNvPr>
          <p:cNvGrpSpPr/>
          <p:nvPr/>
        </p:nvGrpSpPr>
        <p:grpSpPr>
          <a:xfrm>
            <a:off x="1559626" y="5613400"/>
            <a:ext cx="330200" cy="330200"/>
            <a:chOff x="1559626" y="5613400"/>
            <a:chExt cx="330200" cy="330200"/>
          </a:xfrm>
        </p:grpSpPr>
        <p:sp>
          <p:nvSpPr>
            <p:cNvPr id="16" name="橢圓 15">
              <a:extLst>
                <a:ext uri="{FF2B5EF4-FFF2-40B4-BE49-F238E27FC236}">
                  <a16:creationId xmlns:a16="http://schemas.microsoft.com/office/drawing/2014/main" id="{9D96FA32-E566-1300-5B43-9810A8985A5B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橢圓 5">
              <a:extLst>
                <a:ext uri="{FF2B5EF4-FFF2-40B4-BE49-F238E27FC236}">
                  <a16:creationId xmlns:a16="http://schemas.microsoft.com/office/drawing/2014/main" id="{AE74689A-0C24-3A66-98A1-E46929E893AB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4430DF84-1493-1E23-D53D-72817C35FCF9}"/>
              </a:ext>
            </a:extLst>
          </p:cNvPr>
          <p:cNvGrpSpPr/>
          <p:nvPr/>
        </p:nvGrpSpPr>
        <p:grpSpPr>
          <a:xfrm>
            <a:off x="3085769" y="5613400"/>
            <a:ext cx="330200" cy="330200"/>
            <a:chOff x="1559626" y="5613400"/>
            <a:chExt cx="330200" cy="330200"/>
          </a:xfrm>
        </p:grpSpPr>
        <p:sp>
          <p:nvSpPr>
            <p:cNvPr id="9" name="橢圓 8">
              <a:extLst>
                <a:ext uri="{FF2B5EF4-FFF2-40B4-BE49-F238E27FC236}">
                  <a16:creationId xmlns:a16="http://schemas.microsoft.com/office/drawing/2014/main" id="{C4CBD685-E397-95B1-729B-8F01F859891E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橢圓 9">
              <a:extLst>
                <a:ext uri="{FF2B5EF4-FFF2-40B4-BE49-F238E27FC236}">
                  <a16:creationId xmlns:a16="http://schemas.microsoft.com/office/drawing/2014/main" id="{DC4CB0EA-D2E0-C6AC-28A2-959171B835C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E83503C-1B53-2435-29D2-E7FA7EA508FA}"/>
              </a:ext>
            </a:extLst>
          </p:cNvPr>
          <p:cNvSpPr txBox="1"/>
          <p:nvPr/>
        </p:nvSpPr>
        <p:spPr>
          <a:xfrm>
            <a:off x="12512842" y="529389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HK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716DF167-D0B4-A626-A6ED-655A132E0BD1}"/>
              </a:ext>
            </a:extLst>
          </p:cNvPr>
          <p:cNvGrpSpPr/>
          <p:nvPr/>
        </p:nvGrpSpPr>
        <p:grpSpPr>
          <a:xfrm>
            <a:off x="4655391" y="5613400"/>
            <a:ext cx="330200" cy="330200"/>
            <a:chOff x="1559626" y="5613400"/>
            <a:chExt cx="330200" cy="330200"/>
          </a:xfrm>
        </p:grpSpPr>
        <p:sp>
          <p:nvSpPr>
            <p:cNvPr id="13" name="橢圓 12">
              <a:extLst>
                <a:ext uri="{FF2B5EF4-FFF2-40B4-BE49-F238E27FC236}">
                  <a16:creationId xmlns:a16="http://schemas.microsoft.com/office/drawing/2014/main" id="{6C0EC080-CD93-173D-A388-D248DA1FB10A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C73284F6-1E5D-7B86-F306-2268A04238A9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658D4244-30C8-26CB-B65A-6073D5C5CF09}"/>
              </a:ext>
            </a:extLst>
          </p:cNvPr>
          <p:cNvGrpSpPr/>
          <p:nvPr/>
        </p:nvGrpSpPr>
        <p:grpSpPr>
          <a:xfrm>
            <a:off x="6198329" y="5613400"/>
            <a:ext cx="330200" cy="330200"/>
            <a:chOff x="1559626" y="5613400"/>
            <a:chExt cx="330200" cy="330200"/>
          </a:xfrm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B84FB9FA-24EA-B270-4E95-6596460307C2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509B58C2-D2ED-2552-54C6-0CCC0023F41A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</p:spTree>
    <p:extLst>
      <p:ext uri="{BB962C8B-B14F-4D97-AF65-F5344CB8AC3E}">
        <p14:creationId xmlns:p14="http://schemas.microsoft.com/office/powerpoint/2010/main" val="1127790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6DC81-7631-6B65-0414-276313A6A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5FC2353-8755-4FEE-532E-81A1FAD353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C87314C-5F34-F974-4F7C-E52C6913C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救亡圖存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晩清至民國時期歷次探索與困境</a:t>
            </a:r>
          </a:p>
        </p:txBody>
      </p:sp>
      <p:sp>
        <p:nvSpPr>
          <p:cNvPr id="20" name="矩形: 圓角 19">
            <a:extLst>
              <a:ext uri="{FF2B5EF4-FFF2-40B4-BE49-F238E27FC236}">
                <a16:creationId xmlns:a16="http://schemas.microsoft.com/office/drawing/2014/main" id="{D649221E-D8F5-7EAC-4D2A-20F949848892}"/>
              </a:ext>
            </a:extLst>
          </p:cNvPr>
          <p:cNvSpPr/>
          <p:nvPr/>
        </p:nvSpPr>
        <p:spPr>
          <a:xfrm>
            <a:off x="628649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9A317CE-ADA4-03F4-F713-68549ACD2812}"/>
              </a:ext>
            </a:extLst>
          </p:cNvPr>
          <p:cNvSpPr txBox="1"/>
          <p:nvPr/>
        </p:nvSpPr>
        <p:spPr>
          <a:xfrm>
            <a:off x="827302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HK" sz="2800" b="1" dirty="0" err="1"/>
              <a:t>民間起義</a:t>
            </a:r>
            <a:br>
              <a:rPr lang="en-HK" sz="2400" b="1" dirty="0"/>
            </a:br>
            <a:endParaRPr lang="en-HK" sz="2400" dirty="0"/>
          </a:p>
          <a:p>
            <a:r>
              <a:rPr lang="en-HK" sz="2000" dirty="0" err="1"/>
              <a:t>傳統</a:t>
            </a:r>
            <a:r>
              <a:rPr lang="zh-TW" altLang="en-US" sz="2000" dirty="0"/>
              <a:t>社會底層運動 </a:t>
            </a:r>
            <a:r>
              <a:rPr lang="en-US" altLang="zh-TW" sz="2000" dirty="0"/>
              <a:t>(</a:t>
            </a:r>
            <a:r>
              <a:rPr lang="zh-TW" altLang="en-US" sz="2000" dirty="0"/>
              <a:t>如</a:t>
            </a:r>
            <a:r>
              <a:rPr lang="en-HK" sz="2000" dirty="0" err="1"/>
              <a:t>太平天國</a:t>
            </a:r>
            <a:r>
              <a:rPr lang="zh-TW" altLang="en-US" sz="2000" dirty="0"/>
              <a:t>、</a:t>
            </a:r>
            <a:r>
              <a:rPr lang="en-HK" sz="2000" dirty="0" err="1"/>
              <a:t>義和團</a:t>
            </a:r>
            <a:r>
              <a:rPr lang="en-US" altLang="zh-TW" sz="2000" dirty="0"/>
              <a:t>)</a:t>
            </a:r>
            <a:r>
              <a:rPr lang="zh-TW" altLang="en-US" sz="2000" dirty="0"/>
              <a:t>，無法提出切實可行的救國綱領</a:t>
            </a:r>
            <a:r>
              <a:rPr lang="en-HK" sz="2000" dirty="0"/>
              <a:t>。</a:t>
            </a: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0D51DE5F-13DF-631F-0D35-303F5C9EB621}"/>
              </a:ext>
            </a:extLst>
          </p:cNvPr>
          <p:cNvSpPr/>
          <p:nvPr/>
        </p:nvSpPr>
        <p:spPr>
          <a:xfrm>
            <a:off x="3339496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B66A34E1-C8E7-71FF-5FC5-7FCB787DDCB2}"/>
              </a:ext>
            </a:extLst>
          </p:cNvPr>
          <p:cNvSpPr txBox="1"/>
          <p:nvPr/>
        </p:nvSpPr>
        <p:spPr>
          <a:xfrm>
            <a:off x="3538149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/>
              <a:t>清朝改革</a:t>
            </a:r>
            <a:endParaRPr lang="en-HK" sz="2800" b="1" dirty="0"/>
          </a:p>
          <a:p>
            <a:pPr lvl="0"/>
            <a:endParaRPr lang="en-HK" sz="2400" dirty="0"/>
          </a:p>
          <a:p>
            <a:pPr lvl="0"/>
            <a:r>
              <a:rPr lang="zh-TW" altLang="en-US" sz="2000" dirty="0"/>
              <a:t>洋務運動、百日維新至晚清新政，</a:t>
            </a:r>
            <a:r>
              <a:rPr lang="en-HK" sz="2000" dirty="0" err="1"/>
              <a:t>改革</a:t>
            </a:r>
            <a:r>
              <a:rPr lang="zh-TW" altLang="en-US" sz="2000" dirty="0"/>
              <a:t>均是</a:t>
            </a:r>
            <a:r>
              <a:rPr lang="en-HK" sz="2000" dirty="0" err="1"/>
              <a:t>治標不治本</a:t>
            </a:r>
            <a:r>
              <a:rPr lang="zh-TW" altLang="en-US" sz="2000" dirty="0"/>
              <a:t>，只求維持清朝統治</a:t>
            </a:r>
            <a:r>
              <a:rPr lang="en-HK" sz="2000" dirty="0"/>
              <a:t>。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04D9558B-7F6D-D31A-AAA7-2441D73BC2B3}"/>
              </a:ext>
            </a:extLst>
          </p:cNvPr>
          <p:cNvSpPr/>
          <p:nvPr/>
        </p:nvSpPr>
        <p:spPr>
          <a:xfrm>
            <a:off x="6046115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89E28E28-F245-AC47-4657-6496F7498DDE}"/>
              </a:ext>
            </a:extLst>
          </p:cNvPr>
          <p:cNvSpPr txBox="1"/>
          <p:nvPr/>
        </p:nvSpPr>
        <p:spPr>
          <a:xfrm>
            <a:off x="6244768" y="2875683"/>
            <a:ext cx="21306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辛亥</a:t>
            </a:r>
            <a:r>
              <a:rPr lang="en-HK" sz="2800" b="1" dirty="0" err="1"/>
              <a:t>革命</a:t>
            </a:r>
            <a:endParaRPr lang="en-HK" sz="2800" b="1" dirty="0"/>
          </a:p>
          <a:p>
            <a:pPr lvl="0"/>
            <a:endParaRPr lang="en-HK" altLang="zh-TW" sz="2400" dirty="0"/>
          </a:p>
          <a:p>
            <a:r>
              <a:rPr lang="zh-TW" altLang="en-US" sz="2000" dirty="0"/>
              <a:t>雖成功</a:t>
            </a:r>
            <a:r>
              <a:rPr lang="en-HK" sz="2000" dirty="0" err="1"/>
              <a:t>推翻帝制，建立共和，但成果被竊取</a:t>
            </a:r>
            <a:r>
              <a:rPr lang="en-HK" sz="2000" dirty="0"/>
              <a:t>。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FD19F4F2-F5C9-B66C-9BE5-0624A28CD3E9}"/>
              </a:ext>
            </a:extLst>
          </p:cNvPr>
          <p:cNvSpPr/>
          <p:nvPr/>
        </p:nvSpPr>
        <p:spPr>
          <a:xfrm>
            <a:off x="8752734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F34697E4-D124-210C-419E-0C69DE838E9E}"/>
              </a:ext>
            </a:extLst>
          </p:cNvPr>
          <p:cNvSpPr txBox="1"/>
          <p:nvPr/>
        </p:nvSpPr>
        <p:spPr>
          <a:xfrm>
            <a:off x="8951387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/>
              <a:t>共和危機</a:t>
            </a:r>
            <a:endParaRPr lang="en-HK" sz="2800" b="1" dirty="0"/>
          </a:p>
          <a:p>
            <a:pPr lvl="0"/>
            <a:endParaRPr lang="en-HK" altLang="zh-TW" sz="2400" dirty="0"/>
          </a:p>
          <a:p>
            <a:pPr lvl="0"/>
            <a:r>
              <a:rPr lang="zh-TW" altLang="en-US" sz="2000" dirty="0"/>
              <a:t>民國時，袁世凱專權與軍閥混戰，共和幾乎名存實亡，百姓民不聊生。</a:t>
            </a:r>
            <a:endParaRPr lang="en-HK" altLang="zh-TW" sz="2000" dirty="0"/>
          </a:p>
        </p:txBody>
      </p:sp>
      <p:sp>
        <p:nvSpPr>
          <p:cNvPr id="35" name="文字版面配置區 2">
            <a:extLst>
              <a:ext uri="{FF2B5EF4-FFF2-40B4-BE49-F238E27FC236}">
                <a16:creationId xmlns:a16="http://schemas.microsoft.com/office/drawing/2014/main" id="{979D044D-4350-7D6E-005D-D46E208AD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8" y="1851880"/>
            <a:ext cx="11353443" cy="615553"/>
          </a:xfrm>
        </p:spPr>
        <p:txBody>
          <a:bodyPr>
            <a:normAutofit/>
          </a:bodyPr>
          <a:lstStyle/>
          <a:p>
            <a:pPr marL="139700" indent="0">
              <a:buNone/>
            </a:pPr>
            <a:r>
              <a:rPr lang="en-HK" sz="2400" dirty="0"/>
              <a:t>從</a:t>
            </a:r>
            <a:r>
              <a:rPr lang="zh-TW" altLang="en-US" sz="2400" dirty="0"/>
              <a:t>晚清至民國時代，經歷多次改革和反抗，</a:t>
            </a:r>
            <a:r>
              <a:rPr lang="en-HK" sz="2400" dirty="0" err="1"/>
              <a:t>政局</a:t>
            </a:r>
            <a:r>
              <a:rPr lang="zh-TW" altLang="en-US" sz="2400" dirty="0"/>
              <a:t>依舊</a:t>
            </a:r>
            <a:r>
              <a:rPr lang="en-HK" sz="2400" dirty="0" err="1"/>
              <a:t>混亂</a:t>
            </a:r>
            <a:r>
              <a:rPr lang="zh-TW" altLang="en-US" sz="2400" dirty="0"/>
              <a:t>，百姓仍舊水深火熱</a:t>
            </a:r>
            <a:r>
              <a:rPr lang="en-HK" sz="2400" dirty="0"/>
              <a:t>。</a:t>
            </a:r>
            <a:endParaRPr lang="en-HK" sz="2800" dirty="0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4ECB8C4E-F5D8-02A2-79CF-6740CEB9D3C0}"/>
              </a:ext>
            </a:extLst>
          </p:cNvPr>
          <p:cNvSpPr txBox="1"/>
          <p:nvPr/>
        </p:nvSpPr>
        <p:spPr>
          <a:xfrm>
            <a:off x="628646" y="6040531"/>
            <a:ext cx="11056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/>
            <a:r>
              <a:rPr lang="zh-TW" altLang="en-US" sz="2800" b="1" dirty="0">
                <a:solidFill>
                  <a:srgbClr val="C00000"/>
                </a:solidFill>
              </a:rPr>
              <a:t>結論：歷次改革和反抗，均未能改變中國落後挨打的命運</a:t>
            </a:r>
            <a:endParaRPr lang="en-HK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346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32BB7-802F-5E5D-EF50-E31237700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D2D1D65-D699-7C31-1D75-C075FA08AF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309B918-DFFF-8D36-1DED-1C771C5A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 fontScale="90000"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思想轉折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從效法歐美到轉向馬克思主義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B489EF8-6B66-DA86-460F-87B074184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4174231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400" b="1" dirty="0"/>
              <a:t>巴黎和會外交失敗：</a:t>
            </a:r>
            <a:r>
              <a:rPr lang="zh-TW" altLang="en-US" sz="2400" dirty="0"/>
              <a:t>提出取消列強特權、廢除“二十一條” 、歸還山東權益三項要求，但列強完全拒絕並將山東權益轉讓日本</a:t>
            </a:r>
            <a:r>
              <a:rPr lang="en-US" altLang="zh-TW" sz="2400" dirty="0">
                <a:sym typeface="Wingdings" panose="05000000000000000000" pitchFamily="2" charset="2"/>
              </a:rPr>
              <a:t></a:t>
            </a:r>
            <a:r>
              <a:rPr lang="zh-TW" altLang="en-US" sz="2400" dirty="0"/>
              <a:t>對歐美資本主義徹底失望。</a:t>
            </a:r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五四運動爆發：</a:t>
            </a:r>
            <a:r>
              <a:rPr lang="zh-TW" altLang="en-US" sz="2400" dirty="0"/>
              <a:t>外交失敗引發五四運動，青年學生與工人展現出巨大的愛國力量。</a:t>
            </a:r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十月革命的曙光：</a:t>
            </a:r>
            <a:r>
              <a:rPr lang="zh-TW" altLang="en-US" sz="2400" dirty="0"/>
              <a:t>受十月革命啟發，先進知識分子（李大釗、陳獨秀等）推動馬克思主義與共產主義在中國的傳播。</a:t>
            </a:r>
          </a:p>
        </p:txBody>
      </p:sp>
      <p:pic>
        <p:nvPicPr>
          <p:cNvPr id="10" name="圖片 9" descr="https://dw-media.tkww.hk/dams/dwproduct/image/202106/27/60d7dbd0e4b0c39fcb227ee71.jpg">
            <a:extLst>
              <a:ext uri="{FF2B5EF4-FFF2-40B4-BE49-F238E27FC236}">
                <a16:creationId xmlns:a16="http://schemas.microsoft.com/office/drawing/2014/main" id="{2E1D3017-55FB-B520-D554-8D7C7DEFE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1764" y="3383411"/>
            <a:ext cx="4600236" cy="3116646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7002FAB-03B6-C122-D9CE-4E911E363205}"/>
              </a:ext>
            </a:extLst>
          </p:cNvPr>
          <p:cNvSpPr txBox="1"/>
          <p:nvPr/>
        </p:nvSpPr>
        <p:spPr>
          <a:xfrm>
            <a:off x="7591764" y="6092635"/>
            <a:ext cx="4600236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李大釗在</a:t>
            </a:r>
            <a:r>
              <a:rPr lang="en-US" altLang="zh-TW" dirty="0"/>
              <a:t>《</a:t>
            </a:r>
            <a:r>
              <a:rPr lang="zh-TW" altLang="en-US" dirty="0"/>
              <a:t>新青年</a:t>
            </a:r>
            <a:r>
              <a:rPr lang="en-US" altLang="zh-TW" dirty="0"/>
              <a:t>》</a:t>
            </a:r>
            <a:r>
              <a:rPr lang="zh-TW" altLang="en-US" dirty="0"/>
              <a:t>發表的</a:t>
            </a:r>
            <a:r>
              <a:rPr lang="en-US" altLang="zh-TW" dirty="0"/>
              <a:t>《</a:t>
            </a:r>
            <a:r>
              <a:rPr lang="zh-TW" altLang="en-US" dirty="0"/>
              <a:t>我的馬克思主義觀</a:t>
            </a:r>
            <a:r>
              <a:rPr lang="en-US" altLang="zh-TW" dirty="0"/>
              <a:t>》</a:t>
            </a:r>
          </a:p>
          <a:p>
            <a:r>
              <a:rPr lang="zh-TW" altLang="en-US" dirty="0"/>
              <a:t>圖片來源：中國時政新聞網</a:t>
            </a:r>
            <a:endParaRPr lang="en-US" altLang="zh-TW" dirty="0"/>
          </a:p>
        </p:txBody>
      </p:sp>
      <p:pic>
        <p:nvPicPr>
          <p:cNvPr id="6" name="圖片 5" descr="https://pub-images.revisiondojo.com/content-studio/sanity/images/image-a1495906f3ef08e91456b6babeb88249ef018530-1920x1080-jpg.jpg">
            <a:extLst>
              <a:ext uri="{FF2B5EF4-FFF2-40B4-BE49-F238E27FC236}">
                <a16:creationId xmlns:a16="http://schemas.microsoft.com/office/drawing/2014/main" id="{A867670B-66BB-FE8B-4068-25AA2F9BC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0051" y="411324"/>
            <a:ext cx="4600236" cy="2587633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19538246-DB56-400A-6F81-04DB3CD8D534}"/>
              </a:ext>
            </a:extLst>
          </p:cNvPr>
          <p:cNvSpPr txBox="1"/>
          <p:nvPr/>
        </p:nvSpPr>
        <p:spPr>
          <a:xfrm>
            <a:off x="7591765" y="2555450"/>
            <a:ext cx="4600236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五四時上海商人罷市遊行</a:t>
            </a:r>
            <a:endParaRPr lang="en-US" altLang="zh-TW" dirty="0"/>
          </a:p>
          <a:p>
            <a:r>
              <a:rPr lang="zh-TW" altLang="en-US" dirty="0"/>
              <a:t>圖片來源：</a:t>
            </a:r>
            <a:r>
              <a:rPr lang="en-US" altLang="zh-TW" dirty="0"/>
              <a:t> 《</a:t>
            </a:r>
            <a:r>
              <a:rPr lang="zh-TW" altLang="en-US" dirty="0"/>
              <a:t>澳門歷史教材</a:t>
            </a:r>
            <a:r>
              <a:rPr lang="en-US" altLang="zh-TW" dirty="0"/>
              <a:t>》</a:t>
            </a:r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745AE9F7-187B-C248-88A2-A4AB07B8F988}"/>
              </a:ext>
            </a:extLst>
          </p:cNvPr>
          <p:cNvGrpSpPr/>
          <p:nvPr/>
        </p:nvGrpSpPr>
        <p:grpSpPr>
          <a:xfrm>
            <a:off x="7426645" y="1086336"/>
            <a:ext cx="1091279" cy="1877731"/>
            <a:chOff x="7329200" y="528954"/>
            <a:chExt cx="1091279" cy="187773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935DF1B0-CF9E-E56F-A726-F029D0E8B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329200" y="528954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圖片 8">
              <a:hlinkClick r:id="rId7"/>
              <a:extLst>
                <a:ext uri="{FF2B5EF4-FFF2-40B4-BE49-F238E27FC236}">
                  <a16:creationId xmlns:a16="http://schemas.microsoft.com/office/drawing/2014/main" id="{D9C1B11C-3692-9EB1-669B-C83AE266F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492443" y="1688297"/>
              <a:ext cx="834495" cy="542422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ABE26D4-8DFA-BBC0-53F6-DF08037A1E88}"/>
                </a:ext>
              </a:extLst>
            </p:cNvPr>
            <p:cNvSpPr/>
            <p:nvPr/>
          </p:nvSpPr>
          <p:spPr>
            <a:xfrm rot="21351296">
              <a:off x="7368920" y="678594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TW" altLang="en-US" b="1" dirty="0"/>
                <a:t>齊來認識“五四運動”</a:t>
              </a:r>
              <a:endParaRPr lang="en-US" altLang="zh-TW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0153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</TotalTime>
  <Words>6590</Words>
  <Application>Microsoft Office PowerPoint</Application>
  <PresentationFormat>宽屏</PresentationFormat>
  <Paragraphs>477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Adobe 繁黑體 Std B</vt:lpstr>
      <vt:lpstr>Noto Sans SC</vt:lpstr>
      <vt:lpstr>Noto Sans TC</vt:lpstr>
      <vt:lpstr>宋体</vt:lpstr>
      <vt:lpstr>標楷體</vt:lpstr>
      <vt:lpstr>微軟正黑體</vt:lpstr>
      <vt:lpstr>新細明體</vt:lpstr>
      <vt:lpstr>Arial</vt:lpstr>
      <vt:lpstr>Calibri</vt:lpstr>
      <vt:lpstr>Times New Roman</vt:lpstr>
      <vt:lpstr>Wingdings</vt:lpstr>
      <vt:lpstr>Office 主题​​</vt:lpstr>
      <vt:lpstr>默认主题</vt:lpstr>
      <vt:lpstr>PowerPoint 演示文稿</vt:lpstr>
      <vt:lpstr>PowerPoint 演示文稿</vt:lpstr>
      <vt:lpstr>一、中國共產黨的成立  </vt:lpstr>
      <vt:lpstr>小組研討</vt:lpstr>
      <vt:lpstr>小組研討</vt:lpstr>
      <vt:lpstr>PowerPoint 演示文稿</vt:lpstr>
      <vt:lpstr>百年屈辱——列強入侵與主權喪失</vt:lpstr>
      <vt:lpstr>救亡圖存——晩清至民國時期歷次探索與困境</vt:lpstr>
      <vt:lpstr>思想轉折——從效法歐美到轉向馬克思主義</vt:lpstr>
      <vt:lpstr>籌備建黨——共產主義早期組織與刊物</vt:lpstr>
      <vt:lpstr>PowerPoint 演示文稿</vt:lpstr>
      <vt:lpstr>開天闢地的大事變—— 中國共產黨的成立</vt:lpstr>
      <vt:lpstr>知識延伸</vt:lpstr>
      <vt:lpstr>二、紅軍長征勝利  </vt:lpstr>
      <vt:lpstr>背景：與國民黨關係的重要時間線</vt:lpstr>
      <vt:lpstr>反“圍剿”失利</vt:lpstr>
      <vt:lpstr>提問：紅軍在第五次反“圍剿”中遭到重大損失， 如果你是領導層，應如何處理？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三、延伸部份  </vt:lpstr>
      <vt:lpstr>中國共產黨的誕生與 紅軍長征勝利是否只是歷史事件？與現代的我們沒有關係？</vt:lpstr>
      <vt:lpstr>PowerPoint 演示文稿</vt:lpstr>
      <vt:lpstr>小組討論</vt:lpstr>
      <vt:lpstr>PowerPoint 演示文稿</vt:lpstr>
      <vt:lpstr>PowerPoint 演示文稿</vt:lpstr>
      <vt:lpstr>知識結構圖</vt:lpstr>
      <vt:lpstr>知識結構圖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/>
  <cp:lastModifiedBy>user-</cp:lastModifiedBy>
  <cp:revision>305</cp:revision>
  <cp:lastPrinted>2026-08-06T07:16:54Z</cp:lastPrinted>
  <dcterms:created xsi:type="dcterms:W3CDTF">2026-07-24T07:50:05Z</dcterms:created>
  <dcterms:modified xsi:type="dcterms:W3CDTF">2026-08-31T08:20:42Z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{"Label":"1","ContentProducer":"001191110102MACQD9K64010000","ProduceID":"7665990588260814106","ReservedCode1":"","ContentPropagator":"","PropagateID":"","ReservedCode2":""}</vt:lpwstr>
  </property>
  <property fmtid="{D5CDD505-2E9C-101B-9397-08002B2CF9AE}" pid="3" name="KSOProductBuildVer">
    <vt:lpwstr>2052-12.1.25849.25849</vt:lpwstr>
  </property>
  <property fmtid="{D5CDD505-2E9C-101B-9397-08002B2CF9AE}" pid="4" name="ICV">
    <vt:lpwstr>4A0DBA7601BF7D4A0518636A608CE463_43</vt:lpwstr>
  </property>
</Properties>
</file>