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04025"/>
  <p:notesSz cx="68580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8" d="100"/>
          <a:sy n="108" d="100"/>
        </p:scale>
        <p:origin x="67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t>General suggestion: Adjust the lesson focus to suit the teachers and students. Teachers who are not history specialists may spend less time on historical detail and allow more time for teacher–student discussion and sharing.</a:t>
            </a:r>
          </a:p>
          <a:p>
            <a:endParaRPr sz="1400" b="0" i="0" u="none" kern="1200">
              <a:solidFill>
                <a:schemeClr val="tx1"/>
              </a:solidFill>
              <a:latin typeface="+mn-lt"/>
              <a:ea typeface="+mn-lt"/>
              <a:cs typeface="+mn-lt"/>
            </a:endParaRPr>
          </a:p>
          <a:p>
            <a:r>
              <a:t>“Good morning, everyone! This year, 2026, marks a very special milestone: the 105th anniversary of the founding of the Communist Party of China (CPC) and the 90th anniversary of the victory of the Long March.”</a:t>
            </a:r>
            <a:endParaRPr sz="1400" b="0" i="0" u="none" kern="1200">
              <a:solidFill>
                <a:schemeClr val="tx1"/>
              </a:solidFill>
              <a:latin typeface="+mn-lt"/>
              <a:ea typeface="+mn-lt"/>
              <a:cs typeface="+mn-lt"/>
            </a:endParaRPr>
          </a:p>
          <a:p>
            <a:endParaRPr sz="1400" b="0" i="0" u="none"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0" i="0" u="none">
                <a:solidFill>
                  <a:schemeClr val="tx1"/>
                </a:solidFill>
                <a:latin typeface="+mn-lt"/>
                <a:ea typeface="+mn-lt"/>
                <a:cs typeface="+mn-lt"/>
              </a:rPr>
              <a:t>Image: Replica of the Red Boat on South Lake, Jiaxing, commemorating the birth of the CPC</a:t>
            </a:r>
            <a:endParaRPr sz="1400" b="0" i="0" u="none">
              <a:solidFill>
                <a:srgbClr val="000000"/>
              </a:solidFill>
            </a:endParaRPr>
          </a:p>
          <a:p>
            <a:pPr marL="0" marR="0" lvl="0" indent="0" algn="l" defTabSz="914400">
              <a:lnSpc>
                <a:spcPct val="100000"/>
              </a:lnSpc>
              <a:spcBef>
                <a:spcPts val="0"/>
              </a:spcBef>
              <a:spcAft>
                <a:spcPts val="0"/>
              </a:spcAft>
              <a:buClrTx/>
              <a:buSzTx/>
              <a:buFontTx/>
              <a:buNone/>
            </a:pPr>
            <a:endParaRPr sz="1400" b="0" i="0" u="none">
              <a:solidFill>
                <a:srgbClr val="000000"/>
              </a:solidFill>
            </a:endParaRPr>
          </a:p>
          <a:p>
            <a:pPr marL="0" marR="0" lvl="0" indent="0" algn="l" defTabSz="914400">
              <a:lnSpc>
                <a:spcPct val="100000"/>
              </a:lnSpc>
              <a:spcBef>
                <a:spcPts val="0"/>
              </a:spcBef>
              <a:spcAft>
                <a:spcPts val="0"/>
              </a:spcAft>
              <a:buClrTx/>
              <a:buSzTx/>
              <a:buFontTx/>
              <a:buNone/>
            </a:pPr>
            <a:r>
              <a:rPr sz="1400" b="0" i="0" u="none">
                <a:solidFill>
                  <a:schemeClr val="tx1"/>
                </a:solidFill>
                <a:latin typeface="+mn-lt"/>
                <a:ea typeface="+mn-lt"/>
                <a:cs typeface="+mn-lt"/>
              </a:rPr>
              <a:t>Brief: “Halfway through the congress, French Concession police suddenly raided the meeting, forcing it to stop. The delegates left at once and made their way to South Lake in Jiaxing, Zhejiang. Aboard a small pleasure boat, they completed the congress’s final agenda. This ‘Red Boat’ became a source of the CPC’s founding spirit.”</a:t>
            </a: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0" i="0" u="none">
                <a:solidFill>
                  <a:schemeClr val="tx1"/>
                </a:solidFill>
                <a:latin typeface="+mn-lt"/>
                <a:ea typeface="+mn-lt"/>
                <a:cs typeface="+mn-lt"/>
              </a:rPr>
              <a:t>Image: Replica of the Red Boat on South Lake, Jiaxing, commemorating the birth of the CPC</a:t>
            </a:r>
          </a:p>
          <a:p>
            <a:pPr marL="0" indent="0" algn="l">
              <a:lnSpc>
                <a:spcPct val="100000"/>
              </a:lnSpc>
              <a:buNone/>
            </a:pPr>
            <a:endParaRPr sz="1400" b="0" i="0" u="none">
              <a:solidFill>
                <a:srgbClr val="000000"/>
              </a:solidFill>
            </a:endParaRPr>
          </a:p>
          <a:p>
            <a:pPr marL="0" indent="0" algn="l">
              <a:lnSpc>
                <a:spcPct val="100000"/>
              </a:lnSpc>
              <a:buNone/>
            </a:pPr>
            <a:r>
              <a:t>Brief: “Halfway through the congress, French Concession police suddenly raided the meeting, forcing it to stop. The delegates left at once and made their way to South Lake in Jiaxing, Zhejiang. Aboard a small pleasure boat, they completed the congress’s final agenda. This ‘Red Boat’ became a source of the CPC’s founding spirit.”</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a:latin typeface="標楷體"/>
                <a:ea typeface="標楷體"/>
                <a:cs typeface="標楷體"/>
              </a:rPr>
              <a:t>“Look closely at these figures: the delegates to the First CPC National Congress were only 28 years old on average! At the time, the CPC had just over 50 members nationwide. They had to evade the police even to hold a meeting, and their lives were constantly at risk. This is not a dry fact for a history test. It is the story of a group of young people who, with extremely limited resources, created something extraordinary ‘from 0 to 1.’”</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Image: Members of the Chinese Socialist Youth League, 1922.</a:t>
            </a:r>
          </a:p>
          <a:p>
            <a:endParaRPr/>
          </a:p>
          <a:p>
            <a:r>
              <a:t>“Zhou Enlai and Deng Xiaoping, shown in this photograph, were only in their early twenties. They already held firm convictions about the future of their country and nation.”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a:latin typeface="標楷體"/>
                <a:ea typeface="標楷體"/>
                <a:cs typeface="標楷體"/>
              </a:rPr>
              <a:t>“Now turn to Topic A on your worksheet. In 1921, young people drew on their convictions to create a new beginning. Discuss this question with your group for three minutes: When you face a new challenge in senior secondary school that seems impossible, what conviction gives you the strength to keep going?”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200">
                <a:solidFill>
                  <a:schemeClr val="tx1"/>
                </a:solidFill>
                <a:latin typeface="+mn-lt"/>
                <a:ea typeface="+mn-lt"/>
                <a:cs typeface="+mn-lt"/>
              </a:rPr>
              <a:t>Start a three-minute countdown and circulate around the classroom. Then invite one or two groups to share their ideas and affirm their contributions.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400" b="0" i="0" u="none">
                <a:solidFill>
                  <a:srgbClr val="000000"/>
                </a:solidFill>
              </a:rPr>
              <a:t>Brief: “This was a vast test of survival. From Ruijin, Jiangxi, the Red Army broke through layer after layer of encirclement, crossed the Chishui River four times, and captured Luding Bridge. Its three main forces finally joined forces at Huining, Gansu, preserving the seeds of revolution.”</a:t>
            </a: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We now begin Part Two and examine the Long March, a great achievement in history. First, we must answer the central question: Why did the Red Army embark on the Long March?</a:t>
            </a:r>
          </a:p>
          <a:p>
            <a:pPr marL="0" indent="0" algn="l">
              <a:lnSpc>
                <a:spcPct val="100000"/>
              </a:lnSpc>
              <a:buNone/>
            </a:pPr>
            <a:r>
              <a:t>It began with the complete failure of the fifth counter-encirclement campaign. Externally, the KMT concentrated large forces in an encirclement campaign against the Central Soviet Area. Internally, the “Left” erroneous line within the CPC caused serious failures in military command. Caught in this dual crisis, the Red Army had to undertake a strategic maneuver to preserve its main forces. This was the beginning of the Long March.</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Brief: ‘Look at this magnificent route map. The red lines cross half of China. Behind every line is a miracle measured out by countless Red Army soldiers with their footsteps and blood.’</a:t>
            </a:r>
            <a:endParaRPr>
              <a:latin typeface="標楷體"/>
              <a:ea typeface="標楷體"/>
              <a:cs typeface="標楷體"/>
            </a:endParaRP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From October 1934 to October 1936, the Red Army covered the arduous journey of 25,000 li (12,500 km) on foot over two full years.</a:t>
            </a:r>
          </a:p>
          <a:p>
            <a:pPr marL="0" indent="0" algn="l">
              <a:lnSpc>
                <a:spcPct val="100000"/>
              </a:lnSpc>
              <a:buNone/>
            </a:pPr>
            <a:r>
              <a:rPr sz="1400" b="0" i="0" u="none">
                <a:solidFill>
                  <a:srgbClr val="000000"/>
                </a:solidFill>
              </a:rPr>
              <a:t>Along the way, the Central Red Army set out from Ruijin, Jiangxi, crossed more than ten provinces, climbed snowy mountains, passed through grasslands, and broke through one blockade after another. Operations such as crossing the Chishui River four times and capturing Luding Bridge demonstrated the Red Army's wisdom and courage.</a:t>
            </a:r>
          </a:p>
          <a:p>
            <a:pPr marL="0" indent="0" algn="l">
              <a:lnSpc>
                <a:spcPct val="100000"/>
              </a:lnSpc>
              <a:buNone/>
            </a:pPr>
            <a:r>
              <a:rPr sz="1400" b="0" i="0" u="none">
                <a:solidFill>
                  <a:srgbClr val="000000"/>
                </a:solidFill>
              </a:rPr>
              <a:t>In October 1936, the three main forces of the Red Army successfully joined forces at Huining, Gansu, formally completing this military miracle in human history. The Long March not only preserved the seeds of China's communist revolution but also forged the Long March spirit, which continues to inspire later generations.</a:t>
            </a: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You will probably remember seeing a map of the Long March routes in junior secondary history. Let us review it together.</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“The pivotal moment of the Long March came at Zunyi in 1935. Facing disaster, the CPC convened the Zunyi Conference, correctly assessed the situation, corrected its errors, and reaffirmed Mao Zedong’s strategic approach. This demonstrated the CPC’s capacity for self-correction.”</a:t>
            </a:r>
            <a:endParaRPr sz="1400" b="0" i="0" u="none" kern="1200">
              <a:solidFill>
                <a:schemeClr val="tx1"/>
              </a:solidFill>
              <a:latin typeface="+mn-lt"/>
              <a:ea typeface="+mn-lt"/>
              <a:cs typeface="+mn-lt"/>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rgbClr val="000000"/>
                </a:solidFill>
              </a:rPr>
              <a:t>Detailed: At a critical moment in the Long March, the CPC convened an enlarged meeting of the Political Bureau in Zunyi, Guizhou. This meeting would determine the fate of the Chinese revolution.</a:t>
            </a:r>
          </a:p>
          <a:p>
            <a:pPr marL="0" indent="0" algn="l">
              <a:lnSpc>
                <a:spcPct val="100000"/>
              </a:lnSpc>
              <a:buNone/>
            </a:pPr>
            <a:r>
              <a:rPr sz="1400" b="0" i="0" u="none">
                <a:solidFill>
                  <a:srgbClr val="000000"/>
                </a:solidFill>
              </a:rPr>
              <a:t>Its importance lay in two points. First, it ended the leadership of the erroneous line and, in practice, established Mao Zedong’s leadership position in the CPC Central Committee and the Red Army. Second, it saved the CPC and the Red Army from a crisis, becoming a crucial turning point in the CPC’s history.</a:t>
            </a:r>
          </a:p>
          <a:p>
            <a:pPr marL="0" indent="0" algn="l">
              <a:lnSpc>
                <a:spcPct val="100000"/>
              </a:lnSpc>
              <a:buNone/>
            </a:pPr>
            <a:r>
              <a:t>From then on, the Communist Party of China truly began to address major issues of the Chinese revolution independently.</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200">
                <a:solidFill>
                  <a:schemeClr val="tx1"/>
                </a:solidFill>
                <a:latin typeface="+mn-lt"/>
                <a:ea typeface="+mn-lt"/>
                <a:cs typeface="+mn-lt"/>
              </a:rPr>
              <a:t>You learned about both events in junior secondary history. Today, instead of memorizing test points, we will explore what these events can teach us today. Please open the worksheet on your desk and spend one minute completing page 1 to refresh your junior secondary history. If you cannot remember some of the content, look for the answers in the teacher’s slides and complete the worksheet.</a:t>
            </a:r>
          </a:p>
          <a:p>
            <a:endParaRPr sz="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“The pivotal moment of the Long March came at Zunyi in 1935. Facing disaster, the CPC convened the Zunyi Conference, correctly assessed the situation, corrected its errors, and reaffirmed Mao Zedong’s strategic approach. This demonstrated the CPC’s capacity for self-correction.”</a:t>
            </a:r>
            <a:endParaRPr sz="1400" b="0" i="0" u="none" kern="1200">
              <a:solidFill>
                <a:schemeClr val="tx1"/>
              </a:solidFill>
              <a:latin typeface="+mn-lt"/>
              <a:ea typeface="+mn-lt"/>
              <a:cs typeface="+mn-lt"/>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rgbClr val="000000"/>
                </a:solidFill>
              </a:rPr>
              <a:t>Detailed: At a critical moment in the Long March, the CPC convened an enlarged meeting of the Political Bureau in Zunyi, Guizhou. This meeting would determine the fate of the Chinese revolution.</a:t>
            </a:r>
          </a:p>
          <a:p>
            <a:pPr marL="0" indent="0" algn="l">
              <a:lnSpc>
                <a:spcPct val="100000"/>
              </a:lnSpc>
              <a:buNone/>
            </a:pPr>
            <a:r>
              <a:rPr sz="1400" b="0" i="0" u="none">
                <a:solidFill>
                  <a:srgbClr val="000000"/>
                </a:solidFill>
              </a:rPr>
              <a:t>Its importance lay in two points. First, it ended the leadership of the erroneous line and, in practice, established Mao Zedong’s leadership position in the CPC Central Committee and the Red Army. Second, it saved the CPC and the Red Army from a crisis, becoming a crucial turning point in the CPC’s history.</a:t>
            </a:r>
          </a:p>
          <a:p>
            <a:pPr marL="0" indent="0" algn="l">
              <a:lnSpc>
                <a:spcPct val="100000"/>
              </a:lnSpc>
              <a:buNone/>
            </a:pPr>
            <a:r>
              <a:t>From then on, the Communist Party of China truly began to address major issues of the Chinese revolution independently.</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Brief: “The Red Army crossed the Jiajin Mountains at an elevation of 4,000 meters, traversed uninhabited grasslands, ate grass roots, and boiled leather belts for food. ‘The Red Army fears no hardship on the Long March; thousands of rivers and mountains are but trifles.’ The Long March shows that true resilience is forged by confronting and solving one life-or-death challenge after another.”</a:t>
            </a:r>
            <a:endParaRPr sz="1400" b="0" i="0" u="none" kern="1200">
              <a:solidFill>
                <a:schemeClr val="tx1"/>
              </a:solidFill>
              <a:latin typeface="+mn-lt"/>
              <a:ea typeface="+mn-lt"/>
              <a:cs typeface="+mn-lt"/>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chemeClr val="tx1"/>
                </a:solidFill>
                <a:latin typeface="+mn-lt"/>
                <a:ea typeface="+mn-lt"/>
                <a:cs typeface="+mn-lt"/>
              </a:rPr>
              <a:t>Detailed: During the Long March, the Red Army endured conditions at the limits of human survival. In the snowy mountains, the soldiers faced bitter cold, thin air at elevations of several thousand meters, and no supplies. In the marsh-filled, uninhabited grasslands, they ate grass roots and boiled leather belts. These scenes remain astonishing even today.</a:t>
            </a:r>
          </a:p>
          <a:p>
            <a:pPr marL="0" indent="0" algn="l">
              <a:lnSpc>
                <a:spcPct val="100000"/>
              </a:lnSpc>
              <a:buNone/>
            </a:pPr>
            <a:r>
              <a:rPr sz="1400" b="0" i="0" u="none">
                <a:solidFill>
                  <a:srgbClr val="000000"/>
                </a:solidFill>
              </a:rPr>
              <a:t>Yet it was precisely under such extreme conditions that they forged an iron resolve. This history teaches us a profound lesson: true ability is seldom developed in a comfort zone; it is built by overcoming one seemingly impossible problem after another. To succeed in anything today, we must be ready for hard work.</a:t>
            </a: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Brief: “The Red Army crossed the Jiajin Mountains at an elevation of 4,000 meters, traversed uninhabited grasslands, ate grass roots, and boiled leather belts for food. ‘The Red Army fears no hardship on the Long March; thousands of rivers and mountains are but trifles.’ The Long March shows that true resilience is forged by confronting and solving one life-or-death challenge after another.”</a:t>
            </a:r>
            <a:endParaRPr sz="1400" b="0" i="0" u="none" kern="1200">
              <a:solidFill>
                <a:schemeClr val="tx1"/>
              </a:solidFill>
              <a:latin typeface="+mn-lt"/>
              <a:ea typeface="+mn-lt"/>
              <a:cs typeface="+mn-lt"/>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chemeClr val="tx1"/>
                </a:solidFill>
                <a:latin typeface="+mn-lt"/>
                <a:ea typeface="+mn-lt"/>
                <a:cs typeface="+mn-lt"/>
              </a:rPr>
              <a:t>Detailed: During the Long March, the Red Army endured conditions at the limits of human survival. In the snowy mountains, the soldiers faced bitter cold, thin air at elevations of several thousand meters, and no supplies. In the marsh-filled, uninhabited grasslands, they ate grass roots and boiled leather belts. These scenes remain astonishing even today.</a:t>
            </a:r>
          </a:p>
          <a:p>
            <a:pPr marL="0" indent="0" algn="l">
              <a:lnSpc>
                <a:spcPct val="100000"/>
              </a:lnSpc>
              <a:buNone/>
            </a:pPr>
            <a:r>
              <a:rPr sz="1400" b="0" i="0" u="none">
                <a:solidFill>
                  <a:srgbClr val="000000"/>
                </a:solidFill>
              </a:rPr>
              <a:t>Yet it was precisely under such extreme conditions that they forged an iron resolve. This history teaches us a profound lesson: true ability is seldom developed in a comfort zone; it is built by overcoming one seemingly impossible problem after another. To succeed in anything today, we must be ready for hard work.</a:t>
            </a: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“What is the Long March spirit? It is the spirit of sacrifice in the face of death, the fighting spirit that overcomes countless hardships, the spirit of cooperation that unites everyone as one, and the optimistic spirit that believes in victory even in desperate circumstances.”</a:t>
            </a:r>
            <a:endParaRPr>
              <a:latin typeface="標楷體"/>
              <a:ea typeface="標楷體"/>
              <a:cs typeface="標楷體"/>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chemeClr val="tx1"/>
                </a:solidFill>
                <a:latin typeface="+mn-lt"/>
                <a:ea typeface="+mn-lt"/>
                <a:cs typeface="+mn-lt"/>
              </a:rPr>
              <a:t>Detailed: The Long March was more than an arduous journey of 25,000 li (12,500 km); it also left us a precious spiritual legacy.</a:t>
            </a:r>
          </a:p>
          <a:p>
            <a:pPr marL="0" indent="0" algn="l">
              <a:lnSpc>
                <a:spcPct val="100000"/>
              </a:lnSpc>
              <a:buNone/>
            </a:pPr>
            <a:r>
              <a:rPr sz="1400" b="0" i="0" u="none">
                <a:solidFill>
                  <a:srgbClr val="000000"/>
                </a:solidFill>
              </a:rPr>
              <a:t>At its core, the Long March spirit may be summarized as perseverance, tireless self-improvement, and courage to press forward. These qualities embody the resolve of CPC members who sought survival in desperate conditions and advanced through adversity.</a:t>
            </a:r>
          </a:p>
          <a:p>
            <a:pPr marL="0" indent="0" algn="l">
              <a:lnSpc>
                <a:spcPct val="100000"/>
              </a:lnSpc>
              <a:buNone/>
            </a:pPr>
            <a:r>
              <a:rPr sz="1400" b="0" i="0" u="none">
                <a:solidFill>
                  <a:srgbClr val="000000"/>
                </a:solidFill>
              </a:rPr>
              <a:t>This spirit has four dimensions. First is the spirit of sacrifice: the Red Army's life-or-death choices reveal the weight of conviction. Second is the fighting spirit of perseverance: soldiers climbed snowy mountains and crossed grasslands, walking a path toward hope. Third is the cooperative spirit of mutual support, which enabled the Red Army to escape disaster time and again. Finally, there is the optimistic spirit of overcoming difficulties and sustaining conviction, however severe the circumstances.</a:t>
            </a: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Reflecting on historical events can always offer us insight. Senior secondary study brings many difficulties, but we should trust that meeting those difficulties can help us grow.</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To overcome life’s difficulties, we must reflect, correct our course, make changes, and keep moving forward. This is also a key to success.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a:latin typeface="標楷體"/>
                <a:ea typeface="標楷體"/>
                <a:cs typeface="標楷體"/>
              </a:rPr>
              <a:t>“Now turn to Topic B on your worksheet. The Zunyi Conference demonstrated the wisdom of ‘self-correction.’ Discuss this question with your group for five minutes: When you face falling grades, learning difficulties, or disagreements within a team in senior secondary school, what course-correction strategy would you use?”</a:t>
            </a:r>
            <a:endParaRPr sz="1200" kern="1200">
              <a:solidFill>
                <a:schemeClr val="tx1"/>
              </a:solidFill>
              <a:latin typeface="+mn-lt"/>
              <a:ea typeface="+mn-lt"/>
              <a:cs typeface="+mn-lt"/>
            </a:endParaRPr>
          </a:p>
          <a:p>
            <a:endParaRPr sz="1200" kern="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sz="1200">
                <a:solidFill>
                  <a:schemeClr val="tx1"/>
                </a:solidFill>
                <a:latin typeface="+mn-lt"/>
                <a:ea typeface="+mn-lt"/>
                <a:cs typeface="+mn-lt"/>
              </a:rPr>
              <a:t>Invite several students to share. Then draw out ideas such as facing mistakes honestly, changing methods, and planning a new direction.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Brief: “This spirit of ‘having the courage to adjust’ is close to home. Macao once had a narrow industrial structure and relied excessively on the gaming and tourism sector, creating risks for the city’s long-term development. Grounded in reality, the SAR Government and all sectors of society advanced the ‘1+4’ strategy for appropriate economic diversification and used the Hengqin cooperation zone to develop traditional Chinese medicine, modern finance, and high technology. This is Macao’s ‘new Long March’ in the face of difficulty.”</a:t>
            </a:r>
            <a:endParaRPr sz="1400" b="0" i="0" u="none" kern="1200">
              <a:solidFill>
                <a:schemeClr val="tx1"/>
              </a:solidFill>
              <a:latin typeface="+mn-lt"/>
              <a:ea typeface="+mn-lt"/>
              <a:cs typeface="+mn-lt"/>
            </a:endParaRPr>
          </a:p>
          <a:p>
            <a:pPr marL="0" indent="0" algn="l">
              <a:lnSpc>
                <a:spcPct val="100000"/>
              </a:lnSpc>
              <a:buNone/>
            </a:pPr>
            <a:endParaRPr sz="1400" b="0" i="0" u="none" kern="1200">
              <a:solidFill>
                <a:schemeClr val="tx1"/>
              </a:solidFill>
              <a:latin typeface="+mn-lt"/>
              <a:ea typeface="+mn-lt"/>
              <a:cs typeface="+mn-lt"/>
            </a:endParaRPr>
          </a:p>
          <a:p>
            <a:pPr marL="0" indent="0" algn="l">
              <a:lnSpc>
                <a:spcPct val="100000"/>
              </a:lnSpc>
              <a:buNone/>
            </a:pPr>
            <a:r>
              <a:rPr sz="1400" b="0" i="0" u="none">
                <a:solidFill>
                  <a:srgbClr val="000000"/>
                </a:solidFill>
              </a:rPr>
              <a:t>Detailed: Macao offers a familiar example of the spirit of “reflection and adjustment.” Since its return to the motherland, Macao has developed rapidly in many respects. Yet the government and all sectors of society did not become complacent. Faced with an overly concentrated economic structure, they reflected on the situation and adjusted the development strategy in time.</a:t>
            </a:r>
          </a:p>
          <a:p>
            <a:pPr marL="0" indent="0" algn="l">
              <a:lnSpc>
                <a:spcPct val="100000"/>
              </a:lnSpc>
              <a:buNone/>
            </a:pPr>
            <a:r>
              <a:rPr sz="1400" b="0" i="0" u="none">
                <a:solidFill>
                  <a:srgbClr val="000000"/>
                </a:solidFill>
              </a:rPr>
              <a:t>By pursuing appropriate economic diversification and deepening cooperation with the mainland, particularly Hengqin, Macao has reduced its reliance on a single industry and gained fresh vitality.</a:t>
            </a:r>
          </a:p>
          <a:p>
            <a:pPr marL="0" indent="0" algn="l">
              <a:lnSpc>
                <a:spcPct val="100000"/>
              </a:lnSpc>
              <a:buNone/>
            </a:pPr>
            <a:r>
              <a:rPr sz="1400" b="0" i="0" u="none">
                <a:solidFill>
                  <a:srgbClr val="000000"/>
                </a:solidFill>
              </a:rPr>
              <a:t>This journey—seeking truth from facts to identify problems and having the courage to adjust in pursuit of breakthroughs—reflects the spirit of the Zunyi Conference and guides our efforts to advance society today.</a:t>
            </a: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Reference A: “The smoke of the Long March cleared 90 years ago. We no longer need to cross snowy mountains, but technological change, competition for further study, and future workplace challenges form the ‘new Long March’ that our generation must complete. Times change, but tests of conviction and resolve never disappear.”</a:t>
            </a:r>
          </a:p>
          <a:p>
            <a:pPr marL="0" indent="0" algn="l">
              <a:lnSpc>
                <a:spcPct val="100000"/>
              </a:lnSpc>
              <a:buNone/>
            </a:pPr>
            <a:endParaRPr sz="1400" b="0" i="0" u="none">
              <a:solidFill>
                <a:schemeClr val="tx1"/>
              </a:solidFill>
              <a:latin typeface="+mn-lt"/>
              <a:ea typeface="+mn-lt"/>
              <a:cs typeface="+mn-lt"/>
            </a:endParaRPr>
          </a:p>
          <a:p>
            <a:pPr marL="0" indent="0" algn="l">
              <a:lnSpc>
                <a:spcPct val="100000"/>
              </a:lnSpc>
              <a:buNone/>
            </a:pPr>
            <a:r>
              <a:rPr sz="1400" b="0" i="0" u="none">
                <a:solidFill>
                  <a:schemeClr val="tx1"/>
                </a:solidFill>
                <a:latin typeface="+mn-lt"/>
                <a:ea typeface="+mn-lt"/>
                <a:cs typeface="+mn-lt"/>
              </a:rPr>
              <a:t>Reference B: The Long March took place 90 years ago. Does the Long March spirit still offer us lessons today? Of course it does. Every generation has its own “Long March.” The challenges and difficulties we face today are our “Long March.” We should learn from the Long March spirit and overcome them.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t>Brief: “Let us turn the clock back more than a century. China was then fragmented, impoverished, and weak. From the opening of the country’s doors in the Opium War to the fall of the Qing dynasty and the ensuing warlord conflicts, ordinary people struggled amid war and poverty, and the nation faced an existential crisis.”</a:t>
            </a:r>
          </a:p>
          <a:p>
            <a:pPr marL="0" indent="0" algn="l">
              <a:lnSpc>
                <a:spcPct val="100000"/>
              </a:lnSpc>
              <a:buNone/>
            </a:pPr>
            <a:endParaRPr/>
          </a:p>
          <a:p>
            <a:pPr marL="0" indent="0" algn="l">
              <a:lnSpc>
                <a:spcPct val="100000"/>
              </a:lnSpc>
              <a:buNone/>
            </a:pPr>
            <a:r>
              <a:rPr sz="1400" b="0" i="0" u="none">
                <a:solidFill>
                  <a:srgbClr val="000000"/>
                </a:solidFill>
              </a:rPr>
              <a:t>Detailed: Before we can understand the birth of the Communist Party of China, we must first understand the era in which it was founded. It was neither peaceful nor prosperous.</a:t>
            </a:r>
          </a:p>
          <a:p>
            <a:pPr marL="0" indent="0" algn="l">
              <a:lnSpc>
                <a:spcPct val="100000"/>
              </a:lnSpc>
              <a:buNone/>
            </a:pPr>
            <a:r>
              <a:t>Modern China had fallen into profound social turmoil. From abroad came the Opium War, the First Sino-Japanese War, and the invasion by the Eight-Nation Alliance. Repeated foreign invasions, territorial concessions, and indemnities gravely damaged China’s sovereignty and territorial integrity.</a:t>
            </a:r>
            <a:endParaRPr sz="1400" b="0" i="0" u="none">
              <a:solidFill>
                <a:srgbClr val="000000"/>
              </a:solidFill>
            </a:endParaRPr>
          </a:p>
          <a:p>
            <a:pPr marL="0" indent="0" algn="l">
              <a:lnSpc>
                <a:spcPct val="100000"/>
              </a:lnSpc>
              <a:buNone/>
            </a:pPr>
            <a:r>
              <a:t>At home, the corruption of the Qing government and the warlord conflicts that followed its collapse brought social order down with it. At this historical juncture of domestic unrest, foreign aggression, and widespread hardship, where should China go? How could its people escape their suffering? These urgent questions were the call of the times and set the historical stage for the birth of a new political party.</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chemeClr val="tx1"/>
                </a:solidFill>
                <a:latin typeface="+mn-lt"/>
                <a:ea typeface="+mn-lt"/>
                <a:cs typeface="+mn-lt"/>
              </a:rPr>
              <a:t>Reference A: “The smoke of the Long March cleared 90 years ago. We no longer need to cross snowy mountains, but technological change, competition for further study, and future workplace challenges form the ‘new Long March’ that our generation must complete. Times change, but tests of conviction and resolve never disappear.”</a:t>
            </a:r>
          </a:p>
          <a:p>
            <a:pPr marL="0" indent="0" algn="l">
              <a:lnSpc>
                <a:spcPct val="100000"/>
              </a:lnSpc>
              <a:buNone/>
            </a:pPr>
            <a:endParaRPr sz="1400" b="0" i="0" u="none">
              <a:solidFill>
                <a:schemeClr val="tx1"/>
              </a:solidFill>
              <a:latin typeface="+mn-lt"/>
              <a:ea typeface="+mn-lt"/>
              <a:cs typeface="+mn-lt"/>
            </a:endParaRPr>
          </a:p>
          <a:p>
            <a:pPr marL="0" indent="0" algn="l">
              <a:lnSpc>
                <a:spcPct val="100000"/>
              </a:lnSpc>
              <a:buNone/>
            </a:pPr>
            <a:r>
              <a:rPr sz="1400" b="0" i="0" u="none">
                <a:solidFill>
                  <a:schemeClr val="tx1"/>
                </a:solidFill>
                <a:latin typeface="+mn-lt"/>
                <a:ea typeface="+mn-lt"/>
                <a:cs typeface="+mn-lt"/>
              </a:rPr>
              <a:t>Reference B: The Long March took place 90 years ago. Does the Long March spirit still offer us lessons today? Of course it does. Every generation has its own “Long March.” The challenges and difficulties we face today are our “Long March.” We should learn from the Long March spirit and overcome them.</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a:latin typeface="標楷體"/>
                <a:ea typeface="標楷體"/>
                <a:cs typeface="標楷體"/>
              </a:rPr>
              <a:t>“To sum up today’s lesson: 1921 gave us ‘the courage to create.’ Without courage, we cannot even begin. 1936 gave us ‘the resilience to self-correct in adversity.’ Without resilience, we cannot reach the finish. Only when courage and resilience come together can we find our own path through the challenges of 2026!”</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When difficulties arise, think back on this history and this lesson. Let courage and perseverance carry you forward as you chart your own path through the new school year and through life.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sz="1200" b="1">
                <a:solidFill>
                  <a:srgbClr val="40403C"/>
                </a:solidFill>
                <a:latin typeface="Noto Sans TC"/>
                <a:ea typeface="Noto Sans TC"/>
                <a:cs typeface="Noto Sans TC"/>
              </a:rPr>
              <a:t>The paths of life, growth, and learning are always full of challenges. I hope today’s lesson has offered each of you some insight. Every difficulty is both a challenge and a stepping-stone in your growth. Trust that each experience will make you stronger and that tomorrow will be better.</a:t>
            </a:r>
            <a:endParaRPr sz="1200"/>
          </a:p>
          <a:p>
            <a:endParaRPr sz="120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a:latin typeface="標楷體"/>
                <a:ea typeface="標楷體"/>
                <a:cs typeface="標楷體"/>
              </a:rPr>
              <a:t>“For the final few minutes, please remain quiet. On the ‘Time Capsule Reflection Card’ at the bottom of your worksheet, write down your biggest takeaway from today and one concrete change you have decided to make. Earlier generations wrote the history that brought us here. Now it is your turn to write what comes next through your actions.”</a:t>
            </a:r>
            <a:endParaRPr sz="1200" kern="1200">
              <a:solidFill>
                <a:schemeClr val="tx1"/>
              </a:solidFill>
              <a:latin typeface="+mn-lt"/>
              <a:ea typeface="+mn-lt"/>
              <a:cs typeface="+mn-lt"/>
            </a:endParaRPr>
          </a:p>
          <a:p>
            <a:pPr marL="0" marR="0" lvl="0" indent="0" algn="l" defTabSz="914400">
              <a:lnSpc>
                <a:spcPct val="100000"/>
              </a:lnSpc>
              <a:spcBef>
                <a:spcPts val="0"/>
              </a:spcBef>
              <a:spcAft>
                <a:spcPts val="0"/>
              </a:spcAft>
              <a:buClrTx/>
              <a:buSzTx/>
              <a:buFontTx/>
              <a:buNone/>
            </a:pPr>
            <a:endParaRPr sz="1200" kern="1200">
              <a:solidFill>
                <a:schemeClr val="tx1"/>
              </a:solidFill>
              <a:latin typeface="+mn-lt"/>
              <a:ea typeface="+mn-lt"/>
              <a:cs typeface="+mn-lt"/>
            </a:endParaRPr>
          </a:p>
          <a:p>
            <a:pPr marL="0" marR="0" lvl="0" indent="0" algn="l" defTabSz="914400">
              <a:lnSpc>
                <a:spcPct val="100000"/>
              </a:lnSpc>
              <a:spcBef>
                <a:spcPts val="0"/>
              </a:spcBef>
              <a:spcAft>
                <a:spcPts val="0"/>
              </a:spcAft>
              <a:buClrTx/>
              <a:buSzTx/>
              <a:buFontTx/>
              <a:buNone/>
            </a:pPr>
            <a:r>
              <a:rPr sz="1200">
                <a:solidFill>
                  <a:schemeClr val="tx1"/>
                </a:solidFill>
                <a:latin typeface="+mn-lt"/>
                <a:ea typeface="+mn-lt"/>
                <a:cs typeface="+mn-lt"/>
              </a:rPr>
              <a:t>You may invite several students to share.</a:t>
            </a:r>
          </a:p>
          <a:p>
            <a:pPr marL="0" marR="0" lvl="0" indent="0" algn="l" defTabSz="914400">
              <a:lnSpc>
                <a:spcPct val="100000"/>
              </a:lnSpc>
              <a:spcBef>
                <a:spcPts val="0"/>
              </a:spcBef>
              <a:spcAft>
                <a:spcPts val="0"/>
              </a:spcAft>
              <a:buClrTx/>
              <a:buSzTx/>
              <a:buFontTx/>
              <a:buNone/>
            </a:pPr>
            <a:endParaRPr sz="1200">
              <a:solidFill>
                <a:schemeClr val="tx1"/>
              </a:solidFill>
              <a:latin typeface="+mn-lt"/>
              <a:ea typeface="+mn-lt"/>
              <a:cs typeface="+mn-lt"/>
            </a:endParaRPr>
          </a:p>
          <a:p>
            <a:endParaRPr sz="1200">
              <a:solidFill>
                <a:schemeClr val="tx1"/>
              </a:solidFill>
              <a:latin typeface="+mn-lt"/>
              <a:ea typeface="+mn-lt"/>
              <a:cs typeface="+mn-lt"/>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a:latin typeface="標楷體"/>
                <a:ea typeface="標楷體"/>
                <a:cs typeface="標楷體"/>
              </a:rPr>
              <a:t>“Your discussion just now was excellent. Whether you spoke about adapting to change, trusting your team, embracing failure, or practicing self-awareness, these are the best answers you can write for your own youth.”</a:t>
            </a:r>
          </a:p>
          <a:p>
            <a:endParaRPr>
              <a:latin typeface="標楷體"/>
              <a:ea typeface="標楷體"/>
              <a:cs typeface="標楷體"/>
            </a:endParaRPr>
          </a:p>
          <a:p>
            <a:r>
              <a:t>Glossary (standard forms)</a:t>
            </a:r>
          </a:p>
          <a:p>
            <a:r>
              <a:t>- the Communist Party of China (CPC)</a:t>
            </a:r>
          </a:p>
          <a:p>
            <a:r>
              <a:t>- the Chinese Workers' and Peasants' Red Army (the Red Army)</a:t>
            </a:r>
          </a:p>
          <a:p>
            <a:r>
              <a:t>- the Long March</a:t>
            </a:r>
          </a:p>
          <a:p>
            <a:r>
              <a:t>- the victory of the Long March</a:t>
            </a:r>
          </a:p>
          <a:p>
            <a:r>
              <a:t>- the Long March spirit</a:t>
            </a:r>
          </a:p>
          <a:p>
            <a:r>
              <a:t>- strategic maneuver</a:t>
            </a:r>
          </a:p>
          <a:p>
            <a:r>
              <a:t>- the Zunyi Conference</a:t>
            </a:r>
          </a:p>
          <a:p>
            <a:r>
              <a:t>- the three main forces of the Red Army</a:t>
            </a:r>
          </a:p>
          <a:p>
            <a:r>
              <a:t>- move north to resist Japanese aggression</a:t>
            </a:r>
          </a:p>
          <a:p>
            <a:r>
              <a:t>- serve the people</a:t>
            </a:r>
          </a:p>
          <a:p>
            <a:r>
              <a:t>- Macao</a:t>
            </a:r>
          </a:p>
          <a:p>
            <a:endParaRPr/>
          </a:p>
          <a:p>
            <a:r>
              <a:t>[Sources]</a:t>
            </a:r>
          </a:p>
          <a:p>
            <a:r>
              <a:t>- Project reference: Comprehensive Principles and Translation Requirements.</a:t>
            </a:r>
          </a:p>
          <a:p>
            <a:r>
              <a:t>- Terminology reference: Macao edition history textbooks supplied with the project.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t>Brief: “Let us turn the clock back more than a century. China was then fragmented, impoverished, and weak. From the opening of the country’s doors in the Opium War to the fall of the Qing dynasty and the ensuing warlord conflicts, ordinary people struggled amid war and poverty, and the nation faced an existential crisis.”</a:t>
            </a:r>
          </a:p>
          <a:p>
            <a:pPr marL="0" indent="0" algn="l">
              <a:lnSpc>
                <a:spcPct val="100000"/>
              </a:lnSpc>
              <a:buNone/>
            </a:pPr>
            <a:endParaRPr/>
          </a:p>
          <a:p>
            <a:pPr marL="0" indent="0" algn="l">
              <a:lnSpc>
                <a:spcPct val="100000"/>
              </a:lnSpc>
              <a:buNone/>
            </a:pPr>
            <a:r>
              <a:rPr sz="1400" b="0" i="0" u="none">
                <a:solidFill>
                  <a:srgbClr val="000000"/>
                </a:solidFill>
              </a:rPr>
              <a:t>Detailed: Before we can understand the birth of the Communist Party of China, we must first understand the era in which it was founded. It was neither peaceful nor prosperous.</a:t>
            </a:r>
          </a:p>
          <a:p>
            <a:pPr marL="0" indent="0" algn="l">
              <a:lnSpc>
                <a:spcPct val="100000"/>
              </a:lnSpc>
              <a:buNone/>
            </a:pPr>
            <a:r>
              <a:t>Modern China had fallen into profound social turmoil. From abroad came the Opium War, the First Sino-Japanese War, and the invasion by the Eight-Nation Alliance. Repeated foreign invasions, territorial concessions, and indemnities gravely damaged China’s sovereignty and territorial integrity.</a:t>
            </a:r>
            <a:endParaRPr sz="1400" b="0" i="0" u="none">
              <a:solidFill>
                <a:srgbClr val="000000"/>
              </a:solidFill>
            </a:endParaRPr>
          </a:p>
          <a:p>
            <a:pPr marL="0" indent="0" algn="l">
              <a:lnSpc>
                <a:spcPct val="100000"/>
              </a:lnSpc>
              <a:buNone/>
            </a:pPr>
            <a:r>
              <a:t>At home, the corruption of the Qing government and the warlord conflicts that followed its collapse brought social order down with it. At this historical juncture of domestic unrest, foreign aggression, and widespread hardship, where should China go? How could its people escape their suffering? These urgent questions were the call of the times and set the historical stage for the birth of a new political party.</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“Countless predecessors tried to save the country. The Self-Strengthening Movement imported technology but foundered in the First Sino-Japanese War. The Hundred Days’ Reform sought a constitutional monarchy but ended after one hundred days. The Xinhai Revolution overthrew the monarchy but failed to relieve the people’s hardship. The evidence was clear: none of the old paths worked. China had to find an entirely new path.”</a:t>
            </a: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Faced with a grave national crisis, countless people of vision made arduous efforts. The Self-Strengthening Movement, the Hundred Days’ Reform, and the Xinhai Revolution brought attempt after attempt—and failure after failure.</a:t>
            </a:r>
          </a:p>
          <a:p>
            <a:pPr marL="0" indent="0" algn="l">
              <a:lnSpc>
                <a:spcPct val="100000"/>
              </a:lnSpc>
              <a:buNone/>
            </a:pPr>
            <a:r>
              <a:t>These explorations did not fundamentally resolve China’s predicament. They showed that the old paths of reform and revolution could no longer carry the country forward.</a:t>
            </a:r>
            <a:endParaRPr sz="1400" b="0" i="0" u="none">
              <a:solidFill>
                <a:srgbClr val="000000"/>
              </a:solidFill>
            </a:endParaRPr>
          </a:p>
          <a:p>
            <a:pPr marL="0" indent="0" algn="l">
              <a:lnSpc>
                <a:spcPct val="100000"/>
              </a:lnSpc>
              <a:buNone/>
            </a:pPr>
            <a:r>
              <a:t>China needed to explore a new path. This was the historical setting in which the Communist Party of China was founded.</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“Countless predecessors tried to save the country. The Self-Strengthening Movement imported technology but foundered in the First Sino-Japanese War. The Hundred Days’ Reform sought a constitutional monarchy but ended after one hundred days. The Xinhai Revolution overthrew the monarchy but failed to relieve the people’s hardship. The evidence was clear: none of the old paths worked. China had to find an entirely new path.”</a:t>
            </a: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Faced with a grave national crisis, countless people of vision made arduous efforts. The Self-Strengthening Movement, the Hundred Days’ Reform, and the Xinhai Revolution brought attempt after attempt—and failure after failure.</a:t>
            </a:r>
          </a:p>
          <a:p>
            <a:pPr marL="0" indent="0" algn="l">
              <a:lnSpc>
                <a:spcPct val="100000"/>
              </a:lnSpc>
              <a:buNone/>
            </a:pPr>
            <a:r>
              <a:t>These explorations did not fundamentally resolve China’s predicament. They showed that the old paths of reform and revolution could no longer carry the country forward.</a:t>
            </a:r>
            <a:endParaRPr sz="1400" b="0" i="0" u="none">
              <a:solidFill>
                <a:srgbClr val="000000"/>
              </a:solidFill>
            </a:endParaRPr>
          </a:p>
          <a:p>
            <a:pPr marL="0" indent="0" algn="l">
              <a:lnSpc>
                <a:spcPct val="100000"/>
              </a:lnSpc>
              <a:buNone/>
            </a:pPr>
            <a:r>
              <a:t>China needed to explore a new path. This was the historical setting in which the Communist Party of China was founded.</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“On July 23, 1921, delegates from different regions gathered secretly in this red-and-gray-brick shikumen building at No. 106 Wangzhi Road in the Shanghai French Concession. The Communist Party of China was formally born here—an epoch-making event in Chinese history.”</a:t>
            </a: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The Communist Party of China was founded in an era when the people faced immense hardship. Several key conditions made this momentous event possible.</a:t>
            </a:r>
          </a:p>
          <a:p>
            <a:pPr marL="0" indent="0" algn="l">
              <a:lnSpc>
                <a:spcPct val="100000"/>
              </a:lnSpc>
              <a:buNone/>
            </a:pPr>
            <a:r>
              <a:t>First, the spread of Marxism in China provided an ideological foundation. Second, communist groups established in different places brought together the core members needed to form the Party.</a:t>
            </a:r>
            <a:endParaRPr sz="1400" b="0" i="0" u="none">
              <a:solidFill>
                <a:srgbClr val="000000"/>
              </a:solidFill>
            </a:endParaRPr>
          </a:p>
          <a:p>
            <a:pPr marL="0" indent="0" algn="l">
              <a:lnSpc>
                <a:spcPct val="100000"/>
              </a:lnSpc>
              <a:buNone/>
            </a:pPr>
            <a:r>
              <a:t>On July 23, 1921, the First CPC National Congress met in Shanghai, in the shikumen building shown on the right. This congress marked the formal founding of the Communist Party of China. This epoch-making event profoundly changed the direction and course of the Chinese nation’s development in modern times.</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ct val="100000"/>
              </a:lnSpc>
              <a:buNone/>
            </a:pPr>
            <a:r>
              <a:rPr sz="1400" b="0" i="0" u="none">
                <a:solidFill>
                  <a:srgbClr val="000000"/>
                </a:solidFill>
              </a:rPr>
              <a:t>Brief: “On July 23, 1921, delegates from different regions gathered secretly in this red-and-gray-brick shikumen building at No. 106 Wangzhi Road in the Shanghai French Concession. The Communist Party of China was formally born here—an epoch-making event in Chinese history.”</a:t>
            </a:r>
          </a:p>
          <a:p>
            <a:pPr marL="0" indent="0" algn="l">
              <a:lnSpc>
                <a:spcPct val="100000"/>
              </a:lnSpc>
              <a:buNone/>
            </a:pPr>
            <a:endParaRPr sz="1400" b="0" i="0" u="none">
              <a:solidFill>
                <a:srgbClr val="000000"/>
              </a:solidFill>
            </a:endParaRPr>
          </a:p>
          <a:p>
            <a:pPr marL="0" indent="0" algn="l">
              <a:lnSpc>
                <a:spcPct val="100000"/>
              </a:lnSpc>
              <a:buNone/>
            </a:pPr>
            <a:r>
              <a:rPr sz="1400" b="0" i="0" u="none">
                <a:solidFill>
                  <a:srgbClr val="000000"/>
                </a:solidFill>
              </a:rPr>
              <a:t>Detailed: The Communist Party of China was founded in an era when the people faced immense hardship. Several key conditions made this momentous event possible.</a:t>
            </a:r>
          </a:p>
          <a:p>
            <a:pPr marL="0" indent="0" algn="l">
              <a:lnSpc>
                <a:spcPct val="100000"/>
              </a:lnSpc>
              <a:buNone/>
            </a:pPr>
            <a:r>
              <a:t>First, the spread of Marxism in China provided an ideological foundation. Second, communist groups established in different places brought together the core members needed to form the Party.</a:t>
            </a:r>
            <a:endParaRPr sz="1400" b="0" i="0" u="none">
              <a:solidFill>
                <a:srgbClr val="000000"/>
              </a:solidFill>
            </a:endParaRPr>
          </a:p>
          <a:p>
            <a:pPr marL="0" indent="0" algn="l">
              <a:lnSpc>
                <a:spcPct val="100000"/>
              </a:lnSpc>
              <a:buNone/>
            </a:pPr>
            <a:r>
              <a:t>On July 23, 1921, the First CPC National Congress met in Shanghai, in the shikumen building shown on the right. This congress marked the formal founding of the Communist Party of China. This epoch-making event profoundly changed the direction and course of the Chinese nation’s development in modern times.</a:t>
            </a:r>
            <a:endParaRPr sz="1400" b="0" i="0" u="none">
              <a:solidFill>
                <a:srgbClr val="000000"/>
              </a:solidFill>
            </a:endParaRPr>
          </a:p>
          <a:p>
            <a:pPr marL="0" indent="0" algn="l">
              <a:lnSpc>
                <a:spcPct val="100000"/>
              </a:lnSpc>
              <a:buNone/>
            </a:pPr>
            <a:endParaRPr sz="1400" b="0" i="0" u="none">
              <a:solidFill>
                <a:srgbClr val="000000"/>
              </a:solidFill>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pPr>
            <a:r>
              <a:rPr>
                <a:latin typeface="標楷體"/>
                <a:ea typeface="標楷體"/>
                <a:cs typeface="標楷體"/>
              </a:rPr>
              <a:t>“Look at this map. Early organizations were formed not only in Beijing, Shanghai, and Guangzhou, but also by Chinese students in Tokyo and Paris. These progressive young people, united by the ideal of saving their country, kindled sparks of change across China and abroad.”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p:cNvSpPr>
          <p:nvPr>
            <p:ph type="dt" idx="10"/>
          </p:nvPr>
        </p:nvSpPr>
        <p:spPr/>
        <p:txBody>
          <a:bodyPr/>
          <a:lstStyle>
            <a:lvl1pPr>
              <a:buNone/>
              <a:defRPr/>
            </a:lvl1pPr>
          </a:lstStyle>
          <a:p>
            <a:pPr>
              <a:buNone/>
            </a:pPr>
            <a:endParaRPr/>
          </a:p>
        </p:txBody>
      </p:sp>
      <p:sp>
        <p:nvSpPr>
          <p:cNvPr id="3" name="Rectangle 5"/>
          <p:cNvSpPr>
            <a:spLocks noGrp="1"/>
          </p:cNvSpPr>
          <p:nvPr>
            <p:ph type="ftr" idx="11"/>
          </p:nvPr>
        </p:nvSpPr>
        <p:spPr/>
        <p:txBody>
          <a:bodyPr/>
          <a:lstStyle>
            <a:lvl1pPr>
              <a:buNone/>
              <a:defRPr/>
            </a:lvl1pPr>
          </a:lstStyle>
          <a:p>
            <a:pPr>
              <a:buNone/>
            </a:pPr>
            <a:endParaRPr/>
          </a:p>
        </p:txBody>
      </p:sp>
      <p:sp>
        <p:nvSpPr>
          <p:cNvPr id="4" name="Rectangle 6"/>
          <p:cNvSpPr>
            <a:spLocks noGrp="1"/>
          </p:cNvSpPr>
          <p:nvPr>
            <p:ph type="sldNum" idx="12"/>
          </p:nvPr>
        </p:nvSpPr>
        <p:spPr/>
        <p:txBody>
          <a:bodyPr/>
          <a:lstStyle>
            <a:lvl1pPr>
              <a:buNone/>
              <a:defRPr/>
            </a:lvl1pPr>
          </a:lstStyle>
          <a:p>
            <a:fld id="{176BBFD2-89CB-48A5-8000-5DD66B57192A}" type="slidenum">
              <a:r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alphaModFix amt="50000"/>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ctr" defTabSz="914400">
        <a:spcBef>
          <a:spcPct val="0"/>
        </a:spcBef>
        <a:buNone/>
        <a:defRPr sz="4400" kern="1200">
          <a:solidFill>
            <a:schemeClr val="tx1"/>
          </a:solidFill>
          <a:latin typeface="+mj-lt"/>
          <a:ea typeface="+mj-lt"/>
          <a:cs typeface="+mj-lt"/>
        </a:defRPr>
      </a:lvl1pPr>
    </p:titleStyle>
    <p:bodyStyle>
      <a:lvl1pPr marL="342900" indent="-342900" algn="l" defTabSz="914400">
        <a:spcBef>
          <a:spcPct val="20000"/>
        </a:spcBef>
        <a:buFont typeface="Arial" panose="020B0604020202090204"/>
        <a:buChar char="•"/>
        <a:defRPr sz="3200" kern="1200">
          <a:solidFill>
            <a:schemeClr val="tx1"/>
          </a:solidFill>
          <a:latin typeface="+mn-lt"/>
          <a:ea typeface="+mn-lt"/>
          <a:cs typeface="+mn-lt"/>
        </a:defRPr>
      </a:lvl1pPr>
      <a:lvl2pPr marL="742950" indent="-285750" algn="l" defTabSz="914400">
        <a:spcBef>
          <a:spcPct val="20000"/>
        </a:spcBef>
        <a:buFont typeface="Arial" panose="020B0604020202090204"/>
        <a:buChar char="–"/>
        <a:defRPr sz="2800" kern="1200">
          <a:solidFill>
            <a:schemeClr val="tx1"/>
          </a:solidFill>
          <a:latin typeface="+mn-lt"/>
          <a:ea typeface="+mn-lt"/>
          <a:cs typeface="+mn-lt"/>
        </a:defRPr>
      </a:lvl2pPr>
      <a:lvl3pPr marL="1143000" indent="-228600" algn="l" defTabSz="914400">
        <a:spcBef>
          <a:spcPct val="20000"/>
        </a:spcBef>
        <a:buFont typeface="Arial" panose="020B0604020202090204"/>
        <a:buChar char="•"/>
        <a:defRPr sz="2400" kern="1200">
          <a:solidFill>
            <a:schemeClr val="tx1"/>
          </a:solidFill>
          <a:latin typeface="+mn-lt"/>
          <a:ea typeface="+mn-lt"/>
          <a:cs typeface="+mn-lt"/>
        </a:defRPr>
      </a:lvl3pPr>
      <a:lvl4pPr marL="1600200" indent="-228600" algn="l" defTabSz="914400">
        <a:spcBef>
          <a:spcPct val="20000"/>
        </a:spcBef>
        <a:buFont typeface="Arial" panose="020B0604020202090204"/>
        <a:buChar char="–"/>
        <a:defRPr sz="2000" kern="1200">
          <a:solidFill>
            <a:schemeClr val="tx1"/>
          </a:solidFill>
          <a:latin typeface="+mn-lt"/>
          <a:ea typeface="+mn-lt"/>
          <a:cs typeface="+mn-lt"/>
        </a:defRPr>
      </a:lvl4pPr>
      <a:lvl5pPr marL="2057400" indent="-228600" algn="l" defTabSz="914400">
        <a:spcBef>
          <a:spcPct val="20000"/>
        </a:spcBef>
        <a:buFont typeface="Arial" panose="020B0604020202090204"/>
        <a:buChar char="»"/>
        <a:defRPr sz="2000" kern="1200">
          <a:solidFill>
            <a:schemeClr val="tx1"/>
          </a:solidFill>
          <a:latin typeface="+mn-lt"/>
          <a:ea typeface="+mn-lt"/>
          <a:cs typeface="+mn-lt"/>
        </a:defRPr>
      </a:lvl5pPr>
      <a:lvl6pPr marL="2514600" indent="-228600" algn="l" defTabSz="914400">
        <a:spcBef>
          <a:spcPct val="20000"/>
        </a:spcBef>
        <a:buFont typeface="Arial" panose="020B0604020202090204"/>
        <a:buChar char="•"/>
        <a:defRPr sz="2000" kern="1200">
          <a:solidFill>
            <a:schemeClr val="tx1"/>
          </a:solidFill>
          <a:latin typeface="+mn-lt"/>
          <a:ea typeface="+mn-lt"/>
          <a:cs typeface="+mn-lt"/>
        </a:defRPr>
      </a:lvl6pPr>
      <a:lvl7pPr marL="2971800" indent="-228600" algn="l" defTabSz="914400">
        <a:spcBef>
          <a:spcPct val="20000"/>
        </a:spcBef>
        <a:buFont typeface="Arial" panose="020B0604020202090204"/>
        <a:buChar char="•"/>
        <a:defRPr sz="2000" kern="1200">
          <a:solidFill>
            <a:schemeClr val="tx1"/>
          </a:solidFill>
          <a:latin typeface="+mn-lt"/>
          <a:ea typeface="+mn-lt"/>
          <a:cs typeface="+mn-lt"/>
        </a:defRPr>
      </a:lvl7pPr>
      <a:lvl8pPr marL="3429000" indent="-228600" algn="l" defTabSz="914400">
        <a:spcBef>
          <a:spcPct val="20000"/>
        </a:spcBef>
        <a:buFont typeface="Arial" panose="020B0604020202090204"/>
        <a:buChar char="•"/>
        <a:defRPr sz="2000" kern="1200">
          <a:solidFill>
            <a:schemeClr val="tx1"/>
          </a:solidFill>
          <a:latin typeface="+mn-lt"/>
          <a:ea typeface="+mn-lt"/>
          <a:cs typeface="+mn-lt"/>
        </a:defRPr>
      </a:lvl8pPr>
      <a:lvl9pPr marL="3886200" indent="-228600" algn="l" defTabSz="914400">
        <a:spcBef>
          <a:spcPct val="20000"/>
        </a:spcBef>
        <a:buFont typeface="Arial" panose="020B0604020202090204"/>
        <a:buChar char="•"/>
        <a:defRPr sz="2000" kern="1200">
          <a:solidFill>
            <a:schemeClr val="tx1"/>
          </a:solidFill>
          <a:latin typeface="+mn-lt"/>
          <a:ea typeface="+mn-lt"/>
          <a:cs typeface="+mn-lt"/>
        </a:defRPr>
      </a:lvl9pPr>
    </p:bodyStyle>
    <p:otherStyle>
      <a:lvl1pPr marL="0" algn="l" defTabSz="914400">
        <a:buNone/>
        <a:defRPr sz="1800" kern="1200">
          <a:solidFill>
            <a:schemeClr val="tx1"/>
          </a:solidFill>
          <a:latin typeface="+mn-lt"/>
          <a:ea typeface="+mn-lt"/>
          <a:cs typeface="+mn-lt"/>
        </a:defRPr>
      </a:lvl1pPr>
      <a:lvl2pPr marL="457200" algn="l" defTabSz="914400">
        <a:buNone/>
        <a:defRPr sz="1800" kern="1200">
          <a:solidFill>
            <a:schemeClr val="tx1"/>
          </a:solidFill>
          <a:latin typeface="+mn-lt"/>
          <a:ea typeface="+mn-lt"/>
          <a:cs typeface="+mn-lt"/>
        </a:defRPr>
      </a:lvl2pPr>
      <a:lvl3pPr marL="914400" algn="l" defTabSz="914400">
        <a:buNone/>
        <a:defRPr sz="1800" kern="1200">
          <a:solidFill>
            <a:schemeClr val="tx1"/>
          </a:solidFill>
          <a:latin typeface="+mn-lt"/>
          <a:ea typeface="+mn-lt"/>
          <a:cs typeface="+mn-lt"/>
        </a:defRPr>
      </a:lvl3pPr>
      <a:lvl4pPr marL="1371600" algn="l" defTabSz="914400">
        <a:buNone/>
        <a:defRPr sz="1800" kern="1200">
          <a:solidFill>
            <a:schemeClr val="tx1"/>
          </a:solidFill>
          <a:latin typeface="+mn-lt"/>
          <a:ea typeface="+mn-lt"/>
          <a:cs typeface="+mn-lt"/>
        </a:defRPr>
      </a:lvl4pPr>
      <a:lvl5pPr marL="1828800" algn="l" defTabSz="914400">
        <a:buNone/>
        <a:defRPr sz="1800" kern="1200">
          <a:solidFill>
            <a:schemeClr val="tx1"/>
          </a:solidFill>
          <a:latin typeface="+mn-lt"/>
          <a:ea typeface="+mn-lt"/>
          <a:cs typeface="+mn-lt"/>
        </a:defRPr>
      </a:lvl5pPr>
      <a:lvl6pPr marL="2286000" algn="l" defTabSz="914400">
        <a:buNone/>
        <a:defRPr sz="1800" kern="1200">
          <a:solidFill>
            <a:schemeClr val="tx1"/>
          </a:solidFill>
          <a:latin typeface="+mn-lt"/>
          <a:ea typeface="+mn-lt"/>
          <a:cs typeface="+mn-lt"/>
        </a:defRPr>
      </a:lvl6pPr>
      <a:lvl7pPr marL="2743200" algn="l" defTabSz="914400">
        <a:buNone/>
        <a:defRPr sz="1800" kern="1200">
          <a:solidFill>
            <a:schemeClr val="tx1"/>
          </a:solidFill>
          <a:latin typeface="+mn-lt"/>
          <a:ea typeface="+mn-lt"/>
          <a:cs typeface="+mn-lt"/>
        </a:defRPr>
      </a:lvl7pPr>
      <a:lvl8pPr marL="3200400" algn="l" defTabSz="914400">
        <a:buNone/>
        <a:defRPr sz="1800" kern="1200">
          <a:solidFill>
            <a:schemeClr val="tx1"/>
          </a:solidFill>
          <a:latin typeface="+mn-lt"/>
          <a:ea typeface="+mn-lt"/>
          <a:cs typeface="+mn-lt"/>
        </a:defRPr>
      </a:lvl8pPr>
      <a:lvl9pPr marL="3657600" algn="l" defTabSz="914400">
        <a:buNone/>
        <a:defRPr sz="1800" kern="12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8"/>
          <p:cNvPicPr>
            <a:picLocks noChangeAspect="1"/>
          </p:cNvPicPr>
          <p:nvPr/>
        </p:nvPicPr>
        <p:blipFill>
          <a:blip r:embed="rId3"/>
          <a:stretch>
            <a:fillRect/>
          </a:stretch>
        </p:blipFill>
        <p:spPr>
          <a:xfrm>
            <a:off x="47978" y="-29666"/>
            <a:ext cx="12096044" cy="6804025"/>
          </a:xfrm>
          <a:prstGeom prst="rect">
            <a:avLst/>
          </a:prstGeom>
        </p:spPr>
      </p:pic>
      <p:pic>
        <p:nvPicPr>
          <p:cNvPr id="9" name="图片 7"/>
          <p:cNvPicPr>
            <a:picLocks noChangeAspect="1"/>
          </p:cNvPicPr>
          <p:nvPr/>
        </p:nvPicPr>
        <p:blipFill>
          <a:blip r:embed="rId4"/>
          <a:stretch>
            <a:fillRect/>
          </a:stretch>
        </p:blipFill>
        <p:spPr>
          <a:xfrm>
            <a:off x="47978" y="1618854"/>
            <a:ext cx="12096044" cy="5185170"/>
          </a:xfrm>
          <a:prstGeom prst="rect">
            <a:avLst/>
          </a:prstGeom>
        </p:spPr>
      </p:pic>
      <p:sp>
        <p:nvSpPr>
          <p:cNvPr id="3" name="AutoShape 3"/>
          <p:cNvSpPr>
            <a:spLocks noGrp="1"/>
          </p:cNvSpPr>
          <p:nvPr/>
        </p:nvSpPr>
        <p:spPr>
          <a:xfrm>
            <a:off x="673224" y="935038"/>
            <a:ext cx="10668000" cy="2466974"/>
          </a:xfrm>
          <a:prstGeom prst="rect">
            <a:avLst/>
          </a:prstGeom>
          <a:noFill/>
          <a:ln w="12700" cmpd="sng">
            <a:noFill/>
            <a:prstDash val="solid"/>
          </a:ln>
        </p:spPr>
        <p:txBody>
          <a:bodyPr vert="horz" wrap="square" lIns="0" tIns="0" rIns="0" bIns="0" anchor="ctr">
            <a:normAutofit fontScale="93765"/>
          </a:bodyPr>
          <a:lstStyle/>
          <a:p>
            <a:pPr algn="ctr">
              <a:lnSpc>
                <a:spcPct val="108000"/>
              </a:lnSpc>
              <a:buNone/>
            </a:pPr>
            <a:endParaRPr sz="1090" dirty="0"/>
          </a:p>
        </p:txBody>
      </p:sp>
      <p:sp>
        <p:nvSpPr>
          <p:cNvPr id="4" name="AutoShape 4"/>
          <p:cNvSpPr>
            <a:spLocks noGrp="1"/>
          </p:cNvSpPr>
          <p:nvPr/>
        </p:nvSpPr>
        <p:spPr>
          <a:xfrm>
            <a:off x="762000" y="2692173"/>
            <a:ext cx="10668000" cy="504002"/>
          </a:xfrm>
          <a:prstGeom prst="rect">
            <a:avLst/>
          </a:prstGeom>
          <a:noFill/>
          <a:ln w="12700" cmpd="sng">
            <a:noFill/>
            <a:prstDash val="solid"/>
          </a:ln>
        </p:spPr>
        <p:txBody>
          <a:bodyPr vert="horz" wrap="square" lIns="0" tIns="0" rIns="0" bIns="0" anchor="ctr">
            <a:noAutofit/>
          </a:bodyPr>
          <a:lstStyle/>
          <a:p>
            <a:pPr algn="ctr">
              <a:buNone/>
            </a:pPr>
            <a:endParaRPr sz="3000" b="1" dirty="0">
              <a:latin typeface="Noto Sans SC"/>
              <a:ea typeface="Noto Sans SC"/>
            </a:endParaRPr>
          </a:p>
        </p:txBody>
      </p:sp>
      <p:sp>
        <p:nvSpPr>
          <p:cNvPr id="5" name="AutoShape 4"/>
          <p:cNvSpPr>
            <a:spLocks noGrp="1"/>
          </p:cNvSpPr>
          <p:nvPr/>
        </p:nvSpPr>
        <p:spPr>
          <a:xfrm>
            <a:off x="762000" y="3859851"/>
            <a:ext cx="10668000" cy="504002"/>
          </a:xfrm>
          <a:prstGeom prst="rect">
            <a:avLst/>
          </a:prstGeom>
          <a:noFill/>
          <a:ln w="12700" cmpd="sng">
            <a:noFill/>
            <a:prstDash val="solid"/>
          </a:ln>
        </p:spPr>
        <p:txBody>
          <a:bodyPr vert="horz" wrap="square" lIns="0" tIns="0" rIns="0" bIns="0" anchor="ctr">
            <a:normAutofit fontScale="99448"/>
          </a:bodyPr>
          <a:lstStyle/>
          <a:p>
            <a:pPr algn="ctr">
              <a:buNone/>
            </a:pPr>
            <a:r>
              <a:rPr sz="2400" b="1" dirty="0">
                <a:latin typeface="Noto Sans SC"/>
                <a:ea typeface="Noto Sans SC"/>
                <a:cs typeface="Noto Sans SC"/>
              </a:rPr>
              <a:t>(Senior Secondary Edition)</a:t>
            </a:r>
          </a:p>
        </p:txBody>
      </p:sp>
      <p:sp>
        <p:nvSpPr>
          <p:cNvPr id="11" name="AutoShape 3">
            <a:extLst>
              <a:ext uri="{FF2B5EF4-FFF2-40B4-BE49-F238E27FC236}">
                <a16:creationId xmlns:a16="http://schemas.microsoft.com/office/drawing/2014/main" id="{25B526DF-7D58-4196-91FD-FBF8E91FFEE5}"/>
              </a:ext>
            </a:extLst>
          </p:cNvPr>
          <p:cNvSpPr>
            <a:spLocks noGrp="1"/>
          </p:cNvSpPr>
          <p:nvPr/>
        </p:nvSpPr>
        <p:spPr>
          <a:xfrm>
            <a:off x="825624" y="1087438"/>
            <a:ext cx="10668000" cy="2466974"/>
          </a:xfrm>
          <a:prstGeom prst="rect">
            <a:avLst/>
          </a:prstGeom>
          <a:noFill/>
          <a:ln w="12700" cmpd="sng">
            <a:noFill/>
            <a:prstDash val="solid"/>
          </a:ln>
        </p:spPr>
        <p:txBody>
          <a:bodyPr vert="horz" wrap="square" lIns="0" tIns="0" rIns="0" bIns="0" anchor="ctr">
            <a:normAutofit fontScale="71265" lnSpcReduction="20000"/>
          </a:bodyPr>
          <a:lstStyle/>
          <a:p>
            <a:pPr algn="ctr">
              <a:lnSpc>
                <a:spcPct val="108000"/>
              </a:lnSpc>
              <a:buNone/>
            </a:pPr>
            <a:r>
              <a:rPr sz="4760" b="1" dirty="0">
                <a:latin typeface="Noto Sans SC"/>
                <a:ea typeface="Noto Sans SC"/>
                <a:cs typeface="Noto Sans SC"/>
              </a:rPr>
              <a:t>Celebrating the 105</a:t>
            </a:r>
            <a:r>
              <a:rPr lang="en-US" sz="4760" b="1" baseline="30000" dirty="0">
                <a:latin typeface="Noto Sans SC"/>
                <a:ea typeface="Noto Sans SC"/>
                <a:cs typeface="Noto Sans SC"/>
              </a:rPr>
              <a:t>th</a:t>
            </a:r>
            <a:r>
              <a:rPr lang="en-US" sz="4760" b="1" dirty="0">
                <a:latin typeface="Noto Sans SC"/>
                <a:ea typeface="Noto Sans SC"/>
                <a:cs typeface="Noto Sans SC"/>
              </a:rPr>
              <a:t> </a:t>
            </a:r>
            <a:r>
              <a:rPr sz="4760" b="1" dirty="0">
                <a:latin typeface="Noto Sans SC"/>
                <a:ea typeface="Noto Sans SC"/>
                <a:cs typeface="Noto Sans SC"/>
              </a:rPr>
              <a:t>Anniversary of the Founding of the Communist Party of China (CPC)</a:t>
            </a:r>
            <a:endParaRPr lang="en-US" altLang="zh-TW" sz="4760" b="1" dirty="0">
              <a:latin typeface="Noto Sans SC"/>
              <a:ea typeface="Noto Sans SC"/>
              <a:cs typeface="Noto Sans SC"/>
            </a:endParaRPr>
          </a:p>
          <a:p>
            <a:pPr algn="ctr">
              <a:buNone/>
            </a:pPr>
            <a:r>
              <a:rPr lang="en-US" altLang="zh-TW" sz="4800" b="1" dirty="0">
                <a:latin typeface="Noto Sans SC"/>
                <a:ea typeface="Noto Sans SC"/>
              </a:rPr>
              <a:t>and </a:t>
            </a:r>
          </a:p>
          <a:p>
            <a:pPr algn="ctr">
              <a:buNone/>
            </a:pPr>
            <a:r>
              <a:rPr lang="en-US" altLang="zh-TW" sz="4800" b="1" dirty="0">
                <a:latin typeface="Noto Sans SC"/>
                <a:ea typeface="Noto Sans SC"/>
              </a:rPr>
              <a:t>Commemorating the 90</a:t>
            </a:r>
            <a:r>
              <a:rPr lang="en-US" altLang="zh-CN" sz="4800" b="1" baseline="30000" dirty="0">
                <a:latin typeface="Noto Sans SC"/>
                <a:ea typeface="Noto Sans SC"/>
              </a:rPr>
              <a:t>th</a:t>
            </a:r>
            <a:r>
              <a:rPr lang="en-US" altLang="zh-CN" sz="4800" b="1" dirty="0">
                <a:latin typeface="Noto Sans SC"/>
                <a:ea typeface="Noto Sans SC"/>
              </a:rPr>
              <a:t> </a:t>
            </a:r>
            <a:r>
              <a:rPr lang="en-US" altLang="zh-TW" sz="4800" b="1" dirty="0">
                <a:latin typeface="Noto Sans SC"/>
                <a:ea typeface="Noto Sans SC"/>
              </a:rPr>
              <a:t>Anniversary of the Victory of the Long March</a:t>
            </a:r>
          </a:p>
          <a:p>
            <a:pPr algn="ctr">
              <a:lnSpc>
                <a:spcPct val="108000"/>
              </a:lnSpc>
              <a:buNone/>
            </a:pPr>
            <a:endParaRPr sz="109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fontScale="83094" lnSpcReduction="10000"/>
          </a:bodyPr>
          <a:lstStyle/>
          <a:p>
            <a:pPr>
              <a:lnSpc>
                <a:spcPct val="108000"/>
              </a:lnSpc>
              <a:buNone/>
            </a:pPr>
            <a:r>
              <a:rPr sz="3175" b="1">
                <a:solidFill>
                  <a:srgbClr val="D81E06"/>
                </a:solidFill>
                <a:latin typeface="Noto Sans SC"/>
                <a:ea typeface="Noto Sans SC"/>
                <a:cs typeface="Noto Sans SC"/>
              </a:rPr>
              <a:t>From Shanghai to South Lake: Setting Sail on the “Red Boat”</a:t>
            </a:r>
            <a:endParaRPr sz="1090"/>
          </a:p>
        </p:txBody>
      </p:sp>
      <p:sp>
        <p:nvSpPr>
          <p:cNvPr id="4" name="AutoShape 4"/>
          <p:cNvSpPr>
            <a:spLocks noGrp="1"/>
          </p:cNvSpPr>
          <p:nvPr/>
        </p:nvSpPr>
        <p:spPr>
          <a:xfrm>
            <a:off x="803980" y="1764006"/>
            <a:ext cx="5040019" cy="378001"/>
          </a:xfrm>
          <a:prstGeom prst="rect">
            <a:avLst/>
          </a:prstGeom>
          <a:noFill/>
          <a:ln w="12700" cmpd="sng">
            <a:noFill/>
            <a:prstDash val="solid"/>
          </a:ln>
        </p:spPr>
        <p:txBody>
          <a:bodyPr vert="horz" wrap="square" lIns="0" tIns="0" rIns="0" bIns="0" anchor="ctr">
            <a:normAutofit/>
          </a:bodyPr>
          <a:lstStyle/>
          <a:p>
            <a:pPr>
              <a:buNone/>
            </a:pPr>
            <a:r>
              <a:rPr sz="1985" b="1">
                <a:solidFill>
                  <a:srgbClr val="D81E06"/>
                </a:solidFill>
                <a:latin typeface="Noto Sans SC"/>
                <a:ea typeface="Noto Sans SC"/>
                <a:cs typeface="Noto Sans SC"/>
              </a:rPr>
              <a:t>A Pivotal Moment in History</a:t>
            </a:r>
            <a:endParaRPr sz="1090"/>
          </a:p>
        </p:txBody>
      </p:sp>
      <p:sp>
        <p:nvSpPr>
          <p:cNvPr id="5" name="AutoShape 5"/>
          <p:cNvSpPr>
            <a:spLocks noGrp="1"/>
          </p:cNvSpPr>
          <p:nvPr/>
        </p:nvSpPr>
        <p:spPr>
          <a:xfrm>
            <a:off x="803980" y="2520009"/>
            <a:ext cx="10795837" cy="630002"/>
          </a:xfrm>
          <a:prstGeom prst="rect">
            <a:avLst/>
          </a:prstGeom>
          <a:noFill/>
          <a:ln w="12700" cmpd="sng">
            <a:noFill/>
            <a:prstDash val="solid"/>
          </a:ln>
        </p:spPr>
        <p:txBody>
          <a:bodyPr vert="horz" wrap="square" lIns="0" tIns="0" rIns="0" bIns="0" anchor="ctr">
            <a:normAutofit fontScale="88642"/>
          </a:bodyPr>
          <a:lstStyle/>
          <a:p>
            <a:pPr>
              <a:lnSpc>
                <a:spcPct val="117000"/>
              </a:lnSpc>
              <a:buNone/>
            </a:pPr>
            <a:r>
              <a:rPr sz="1490" b="1">
                <a:solidFill>
                  <a:srgbClr val="1F2937"/>
                </a:solidFill>
                <a:latin typeface="Noto Sans SC"/>
                <a:ea typeface="Noto Sans SC"/>
                <a:cs typeface="Noto Sans SC"/>
              </a:rPr>
              <a:t>Shanghai Opening · Secret Gathering: </a:t>
            </a:r>
            <a:r>
              <a:rPr sz="1490">
                <a:solidFill>
                  <a:srgbClr val="1F2937"/>
                </a:solidFill>
                <a:latin typeface="Noto Sans SC"/>
                <a:ea typeface="Noto Sans SC"/>
                <a:cs typeface="Noto Sans SC"/>
              </a:rPr>
              <a:t>On July 23, 1921, the First National Congress of the Communist Party of China convened secretly at No. 106 Wangzhi Road in Shanghai's French Concession. Delegates from across the country gathered to plan the nation's future.</a:t>
            </a:r>
            <a:endParaRPr sz="1090"/>
          </a:p>
        </p:txBody>
      </p:sp>
      <p:sp>
        <p:nvSpPr>
          <p:cNvPr id="6" name="AutoShape 6"/>
          <p:cNvSpPr>
            <a:spLocks noGrp="1"/>
          </p:cNvSpPr>
          <p:nvPr/>
        </p:nvSpPr>
        <p:spPr>
          <a:xfrm>
            <a:off x="803980" y="3402012"/>
            <a:ext cx="10926466" cy="630002"/>
          </a:xfrm>
          <a:prstGeom prst="rect">
            <a:avLst/>
          </a:prstGeom>
          <a:noFill/>
          <a:ln w="12700" cmpd="sng">
            <a:noFill/>
            <a:prstDash val="solid"/>
          </a:ln>
        </p:spPr>
        <p:txBody>
          <a:bodyPr vert="horz" wrap="square" lIns="0" tIns="0" rIns="0" bIns="0" anchor="ctr">
            <a:normAutofit fontScale="92981"/>
          </a:bodyPr>
          <a:lstStyle/>
          <a:p>
            <a:pPr>
              <a:lnSpc>
                <a:spcPct val="117000"/>
              </a:lnSpc>
              <a:buNone/>
            </a:pPr>
            <a:r>
              <a:rPr sz="1490" b="1">
                <a:solidFill>
                  <a:srgbClr val="1F2937"/>
                </a:solidFill>
                <a:latin typeface="Noto Sans SC"/>
                <a:ea typeface="Noto Sans SC"/>
                <a:cs typeface="Noto Sans SC"/>
              </a:rPr>
              <a:t>Sudden Raid · Emergency Relocation: </a:t>
            </a:r>
            <a:r>
              <a:rPr sz="1490">
                <a:solidFill>
                  <a:srgbClr val="1F2937"/>
                </a:solidFill>
                <a:latin typeface="Noto Sans SC"/>
                <a:ea typeface="Noto Sans SC"/>
                <a:cs typeface="Noto Sans SC"/>
              </a:rPr>
              <a:t>French Concession police suddenly searched the venue during the congress. The delegates had to halt the proceedings and withdraw at once, putting a meeting that would change China's destiny at risk of an early end.</a:t>
            </a:r>
            <a:endParaRPr sz="1090"/>
          </a:p>
        </p:txBody>
      </p:sp>
      <p:sp>
        <p:nvSpPr>
          <p:cNvPr id="7" name="AutoShape 7"/>
          <p:cNvSpPr>
            <a:spLocks noGrp="1"/>
          </p:cNvSpPr>
          <p:nvPr/>
        </p:nvSpPr>
        <p:spPr>
          <a:xfrm>
            <a:off x="803980" y="4284015"/>
            <a:ext cx="10338637" cy="756003"/>
          </a:xfrm>
          <a:prstGeom prst="rect">
            <a:avLst/>
          </a:prstGeom>
          <a:noFill/>
          <a:ln w="12700" cmpd="sng">
            <a:noFill/>
            <a:prstDash val="solid"/>
          </a:ln>
        </p:spPr>
        <p:txBody>
          <a:bodyPr vert="horz" wrap="square" lIns="0" tIns="0" rIns="0" bIns="0" anchor="ctr">
            <a:normAutofit fontScale="94979"/>
          </a:bodyPr>
          <a:lstStyle/>
          <a:p>
            <a:pPr>
              <a:lnSpc>
                <a:spcPct val="117000"/>
              </a:lnSpc>
              <a:buNone/>
            </a:pPr>
            <a:r>
              <a:rPr sz="1490" b="1">
                <a:solidFill>
                  <a:srgbClr val="1F2937"/>
                </a:solidFill>
                <a:latin typeface="Noto Sans SC"/>
                <a:ea typeface="Noto Sans SC"/>
                <a:cs typeface="Noto Sans SC"/>
              </a:rPr>
              <a:t>South Lake </a:t>
            </a:r>
            <a:r>
              <a:rPr lang="en-US" sz="1490" b="1">
                <a:solidFill>
                  <a:srgbClr val="1F2937"/>
                </a:solidFill>
                <a:latin typeface="Noto Sans SC"/>
                <a:ea typeface="Noto Sans SC"/>
                <a:cs typeface="Noto Sans SC"/>
              </a:rPr>
              <a:t>Meeting</a:t>
            </a:r>
            <a:r>
              <a:rPr sz="1490" b="1">
                <a:solidFill>
                  <a:srgbClr val="1F2937"/>
                </a:solidFill>
                <a:latin typeface="Noto Sans SC"/>
                <a:ea typeface="Noto Sans SC"/>
                <a:cs typeface="Noto Sans SC"/>
              </a:rPr>
              <a:t>· Solemn Birth: </a:t>
            </a:r>
            <a:r>
              <a:rPr sz="1490">
                <a:solidFill>
                  <a:srgbClr val="1F2937"/>
                </a:solidFill>
                <a:latin typeface="Noto Sans SC"/>
                <a:ea typeface="Noto Sans SC"/>
                <a:cs typeface="Noto Sans SC"/>
              </a:rPr>
              <a:t>The delegates made their way to South Lake in Jiaxing, Zhejiang, and completed the congress's final agenda aboard a small pleasure boat. They adopted the Party program and resolution, elected the central leadership, and founded the Communist Party of China.</a:t>
            </a:r>
            <a:endParaRPr sz="109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fontScale="83094" lnSpcReduction="10000"/>
          </a:bodyPr>
          <a:lstStyle/>
          <a:p>
            <a:pPr>
              <a:lnSpc>
                <a:spcPct val="108000"/>
              </a:lnSpc>
              <a:buNone/>
            </a:pPr>
            <a:r>
              <a:rPr sz="3175" b="1">
                <a:solidFill>
                  <a:srgbClr val="D81E06"/>
                </a:solidFill>
                <a:latin typeface="Noto Sans SC"/>
                <a:ea typeface="Noto Sans SC"/>
                <a:cs typeface="Noto Sans SC"/>
              </a:rPr>
              <a:t>From Shanghai to South Lake: Setting Sail on the “Red Boat”</a:t>
            </a:r>
            <a:endParaRPr sz="1090"/>
          </a:p>
        </p:txBody>
      </p:sp>
      <p:pic>
        <p:nvPicPr>
          <p:cNvPr id="15" name="Picture 10"/>
          <p:cNvPicPr>
            <a:picLocks noChangeAspect="1"/>
          </p:cNvPicPr>
          <p:nvPr/>
        </p:nvPicPr>
        <p:blipFill>
          <a:blip r:embed="rId3"/>
          <a:srcRect l="104" r="104"/>
          <a:stretch>
            <a:fillRect/>
          </a:stretch>
        </p:blipFill>
        <p:spPr>
          <a:xfrm>
            <a:off x="429680" y="1827007"/>
            <a:ext cx="5992970" cy="4001189"/>
          </a:xfrm>
          <a:prstGeom prst="rect">
            <a:avLst/>
          </a:prstGeom>
          <a:ln w="25400" cap="flat" cmpd="sng">
            <a:noFill/>
            <a:prstDash val="solid"/>
            <a:round/>
          </a:ln>
        </p:spPr>
      </p:pic>
      <p:sp>
        <p:nvSpPr>
          <p:cNvPr id="11" name="AutoShape 11"/>
          <p:cNvSpPr>
            <a:spLocks noGrp="1"/>
          </p:cNvSpPr>
          <p:nvPr/>
        </p:nvSpPr>
        <p:spPr>
          <a:xfrm>
            <a:off x="6600002" y="5166018"/>
            <a:ext cx="4284016" cy="1008004"/>
          </a:xfrm>
          <a:prstGeom prst="rect">
            <a:avLst/>
          </a:prstGeom>
          <a:noFill/>
          <a:ln w="12700" cmpd="sng">
            <a:noFill/>
            <a:prstDash val="solid"/>
          </a:ln>
        </p:spPr>
        <p:txBody>
          <a:bodyPr vert="horz" wrap="square" lIns="0" tIns="0" rIns="0" bIns="0" anchor="ctr">
            <a:normAutofit/>
          </a:bodyPr>
          <a:lstStyle/>
          <a:p>
            <a:pPr algn="ctr">
              <a:lnSpc>
                <a:spcPct val="125000"/>
              </a:lnSpc>
              <a:buNone/>
            </a:pPr>
            <a:r>
              <a:rPr sz="1490" b="1">
                <a:solidFill>
                  <a:srgbClr val="D81E06"/>
                </a:solidFill>
                <a:latin typeface="Noto Sans SC"/>
                <a:ea typeface="Noto Sans SC"/>
                <a:cs typeface="Noto Sans SC"/>
              </a:rPr>
              <a:t>The “Red Boat spirit” </a:t>
            </a:r>
            <a:r>
              <a:rPr sz="1490" b="1">
                <a:solidFill>
                  <a:schemeClr val="tx1"/>
                </a:solidFill>
                <a:latin typeface="Noto Sans SC"/>
                <a:ea typeface="Noto Sans SC"/>
                <a:cs typeface="Noto Sans SC"/>
              </a:rPr>
              <a:t>means pioneering, upholding ideals through adversity, and serving the public good and the people.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0"/>
          <p:cNvPicPr>
            <a:picLocks noChangeAspect="1"/>
          </p:cNvPicPr>
          <p:nvPr/>
        </p:nvPicPr>
        <p:blipFill>
          <a:blip r:embed="rId3"/>
          <a:srcRect/>
          <a:stretch>
            <a:fillRect/>
          </a:stretch>
        </p:blipFill>
        <p:spPr>
          <a:xfrm>
            <a:off x="0" y="1994"/>
            <a:ext cx="12191695" cy="6800679"/>
          </a:xfrm>
          <a:prstGeom prst="rect">
            <a:avLst/>
          </a:prstGeom>
        </p:spPr>
      </p:pic>
      <p:sp>
        <p:nvSpPr>
          <p:cNvPr id="3" name="Text 0"/>
          <p:cNvSpPr>
            <a:spLocks noGrp="1"/>
          </p:cNvSpPr>
          <p:nvPr/>
        </p:nvSpPr>
        <p:spPr>
          <a:xfrm>
            <a:off x="497828" y="431789"/>
            <a:ext cx="4756379" cy="549134"/>
          </a:xfrm>
          <a:prstGeom prst="rect">
            <a:avLst/>
          </a:prstGeom>
          <a:noFill/>
        </p:spPr>
        <p:txBody>
          <a:bodyPr wrap="none" lIns="0" tIns="0" rIns="0" bIns="0" anchor="t">
            <a:normAutofit/>
          </a:bodyPr>
          <a:lstStyle/>
          <a:p>
            <a:pPr marL="0" indent="0" algn="l">
              <a:buNone/>
            </a:pPr>
            <a:r>
              <a:rPr sz="3175" b="1">
                <a:solidFill>
                  <a:srgbClr val="D81E06"/>
                </a:solidFill>
                <a:latin typeface="Noto Sans SC"/>
                <a:ea typeface="Noto Sans SC"/>
                <a:cs typeface="Noto Sans SC"/>
              </a:rPr>
              <a:t>1921 · A New Epoch</a:t>
            </a:r>
          </a:p>
        </p:txBody>
      </p:sp>
      <p:sp>
        <p:nvSpPr>
          <p:cNvPr id="4" name="Text 1"/>
          <p:cNvSpPr>
            <a:spLocks noGrp="1"/>
          </p:cNvSpPr>
          <p:nvPr/>
        </p:nvSpPr>
        <p:spPr>
          <a:xfrm>
            <a:off x="8575040" y="1620520"/>
            <a:ext cx="2610485" cy="708660"/>
          </a:xfrm>
          <a:prstGeom prst="rect">
            <a:avLst/>
          </a:prstGeom>
          <a:noFill/>
        </p:spPr>
        <p:txBody>
          <a:bodyPr wrap="none" lIns="0" tIns="0" rIns="0" bIns="0" anchor="t"/>
          <a:lstStyle/>
          <a:p>
            <a:pPr marL="0" indent="0" algn="l">
              <a:buNone/>
            </a:pPr>
            <a:r>
              <a:rPr sz="1600" b="1">
                <a:solidFill>
                  <a:srgbClr val="3A3A3A"/>
                </a:solidFill>
                <a:latin typeface="Noto Sans TC"/>
                <a:ea typeface="Noto Sans TC"/>
                <a:cs typeface="Noto Sans TC"/>
              </a:rPr>
              <a:t>Membership: From Just Over</a:t>
            </a:r>
          </a:p>
          <a:p>
            <a:pPr marL="0" indent="0" algn="l">
              <a:buNone/>
            </a:pPr>
            <a:r>
              <a:rPr sz="1600" b="1">
                <a:solidFill>
                  <a:srgbClr val="3A3A3A"/>
                </a:solidFill>
                <a:latin typeface="Noto Sans TC"/>
                <a:ea typeface="Noto Sans TC"/>
                <a:cs typeface="Noto Sans TC"/>
              </a:rPr>
              <a:t> 50</a:t>
            </a:r>
            <a:r>
              <a:rPr lang="en-US" sz="1600" b="1">
                <a:solidFill>
                  <a:srgbClr val="3A3A3A"/>
                </a:solidFill>
                <a:latin typeface="Noto Sans TC"/>
                <a:ea typeface="Noto Sans TC"/>
                <a:cs typeface="Noto Sans TC"/>
              </a:rPr>
              <a:t>  </a:t>
            </a:r>
            <a:r>
              <a:rPr sz="1600" b="1">
                <a:solidFill>
                  <a:srgbClr val="333333"/>
                </a:solidFill>
                <a:latin typeface="Noto Sans TC"/>
                <a:ea typeface="Noto Sans TC"/>
                <a:cs typeface="Noto Sans TC"/>
                <a:sym typeface="+mn-ea"/>
              </a:rPr>
              <a:t>Members at the </a:t>
            </a:r>
          </a:p>
          <a:p>
            <a:pPr marL="0" indent="0" algn="l">
              <a:buNone/>
            </a:pPr>
            <a:r>
              <a:rPr sz="1600" b="1">
                <a:solidFill>
                  <a:srgbClr val="333333"/>
                </a:solidFill>
                <a:latin typeface="Noto Sans TC"/>
                <a:ea typeface="Noto Sans TC"/>
                <a:cs typeface="Noto Sans TC"/>
                <a:sym typeface="+mn-ea"/>
              </a:rPr>
              <a:t>Founding to Today's Scale</a:t>
            </a:r>
            <a:endParaRPr sz="1600" b="1">
              <a:solidFill>
                <a:srgbClr val="333333"/>
              </a:solidFill>
              <a:latin typeface="Noto Sans TC"/>
              <a:ea typeface="Noto Sans TC"/>
              <a:cs typeface="Noto Sans TC"/>
            </a:endParaRPr>
          </a:p>
          <a:p>
            <a:pPr marL="0" indent="0" algn="l">
              <a:buNone/>
            </a:pPr>
            <a:endParaRPr lang="en-US" sz="1600" b="1">
              <a:solidFill>
                <a:srgbClr val="3A3A3A"/>
              </a:solidFill>
              <a:latin typeface="Noto Sans TC"/>
              <a:ea typeface="Noto Sans TC"/>
              <a:cs typeface="Noto Sans TC"/>
            </a:endParaRPr>
          </a:p>
          <a:p>
            <a:pPr marL="0" indent="0" algn="l">
              <a:buNone/>
            </a:pPr>
            <a:endParaRPr lang="en-US" sz="1600" b="1">
              <a:solidFill>
                <a:srgbClr val="3A3A3A"/>
              </a:solidFill>
              <a:latin typeface="Noto Sans TC"/>
              <a:ea typeface="Noto Sans TC"/>
              <a:cs typeface="Noto Sans TC"/>
            </a:endParaRPr>
          </a:p>
        </p:txBody>
      </p:sp>
      <p:sp>
        <p:nvSpPr>
          <p:cNvPr id="5" name="Text 2"/>
          <p:cNvSpPr>
            <a:spLocks noGrp="1"/>
          </p:cNvSpPr>
          <p:nvPr/>
        </p:nvSpPr>
        <p:spPr>
          <a:xfrm>
            <a:off x="8579905" y="1996390"/>
            <a:ext cx="1756219" cy="332986"/>
          </a:xfrm>
          <a:prstGeom prst="rect">
            <a:avLst/>
          </a:prstGeom>
          <a:noFill/>
        </p:spPr>
        <p:txBody>
          <a:bodyPr wrap="none" lIns="0" tIns="0" rIns="0" bIns="0" anchor="t"/>
          <a:lstStyle/>
          <a:p>
            <a:pPr marL="0" indent="0" algn="l">
              <a:buNone/>
            </a:pPr>
            <a:endParaRPr sz="1200" b="1">
              <a:solidFill>
                <a:srgbClr val="333333"/>
              </a:solidFill>
              <a:latin typeface="Noto Sans TC"/>
              <a:ea typeface="Noto Sans TC"/>
              <a:cs typeface="Noto Sans TC"/>
            </a:endParaRPr>
          </a:p>
        </p:txBody>
      </p:sp>
      <p:sp>
        <p:nvSpPr>
          <p:cNvPr id="6" name="Text 3"/>
          <p:cNvSpPr>
            <a:spLocks noGrp="1"/>
          </p:cNvSpPr>
          <p:nvPr/>
        </p:nvSpPr>
        <p:spPr>
          <a:xfrm>
            <a:off x="594345" y="3606710"/>
            <a:ext cx="2816541" cy="332986"/>
          </a:xfrm>
          <a:prstGeom prst="rect">
            <a:avLst/>
          </a:prstGeom>
          <a:noFill/>
        </p:spPr>
        <p:txBody>
          <a:bodyPr wrap="none" lIns="0" tIns="0" rIns="0" bIns="0" anchor="t">
            <a:normAutofit/>
          </a:bodyPr>
          <a:lstStyle/>
          <a:p>
            <a:pPr marL="0" indent="0" algn="l">
              <a:buNone/>
            </a:pPr>
            <a:r>
              <a:rPr sz="1900" b="1">
                <a:solidFill>
                  <a:srgbClr val="393939"/>
                </a:solidFill>
                <a:latin typeface="Noto Sans TC"/>
                <a:ea typeface="Noto Sans TC"/>
                <a:cs typeface="Noto Sans TC"/>
              </a:rPr>
              <a:t>Core Conviction:</a:t>
            </a:r>
            <a:endParaRPr sz="1900"/>
          </a:p>
        </p:txBody>
      </p:sp>
      <p:sp>
        <p:nvSpPr>
          <p:cNvPr id="7" name="Text 4"/>
          <p:cNvSpPr>
            <a:spLocks noGrp="1"/>
          </p:cNvSpPr>
          <p:nvPr/>
        </p:nvSpPr>
        <p:spPr>
          <a:xfrm>
            <a:off x="8818660" y="3850544"/>
            <a:ext cx="2565748" cy="332986"/>
          </a:xfrm>
          <a:prstGeom prst="rect">
            <a:avLst/>
          </a:prstGeom>
          <a:noFill/>
        </p:spPr>
        <p:txBody>
          <a:bodyPr wrap="none" lIns="0" tIns="0" rIns="0" bIns="0" anchor="t">
            <a:normAutofit fontScale="94135"/>
          </a:bodyPr>
          <a:lstStyle/>
          <a:p>
            <a:pPr marL="0" indent="0" algn="l">
              <a:buNone/>
            </a:pPr>
            <a:r>
              <a:rPr sz="1600" b="1" dirty="0">
                <a:solidFill>
                  <a:srgbClr val="3D3D3D"/>
                </a:solidFill>
                <a:latin typeface="Noto Sans TC"/>
                <a:ea typeface="Noto Sans TC"/>
                <a:cs typeface="Noto Sans TC"/>
              </a:rPr>
              <a:t>Founding Setting: A Small Boat</a:t>
            </a:r>
            <a:endParaRPr sz="1600" dirty="0"/>
          </a:p>
        </p:txBody>
      </p:sp>
      <p:sp>
        <p:nvSpPr>
          <p:cNvPr id="8" name="Text 5"/>
          <p:cNvSpPr>
            <a:spLocks noGrp="1"/>
          </p:cNvSpPr>
          <p:nvPr/>
        </p:nvSpPr>
        <p:spPr>
          <a:xfrm>
            <a:off x="599425" y="3982620"/>
            <a:ext cx="2787966" cy="332986"/>
          </a:xfrm>
          <a:prstGeom prst="rect">
            <a:avLst/>
          </a:prstGeom>
          <a:noFill/>
        </p:spPr>
        <p:txBody>
          <a:bodyPr wrap="none" lIns="0" tIns="0" rIns="0" bIns="0" anchor="t"/>
          <a:lstStyle/>
          <a:p>
            <a:pPr marL="0" indent="0" algn="l">
              <a:buNone/>
            </a:pPr>
            <a:r>
              <a:rPr sz="1400" b="1">
                <a:solidFill>
                  <a:srgbClr val="3E3E3D"/>
                </a:solidFill>
                <a:latin typeface="Noto Sans TC"/>
                <a:ea typeface="Noto Sans TC"/>
                <a:cs typeface="Noto Sans TC"/>
              </a:rPr>
              <a:t>With Extremely Few Resources,</a:t>
            </a:r>
            <a:r>
              <a:rPr lang="en-US" sz="1400" b="1">
                <a:solidFill>
                  <a:srgbClr val="3E3E3D"/>
                </a:solidFill>
                <a:latin typeface="Noto Sans TC"/>
                <a:ea typeface="Noto Sans TC"/>
                <a:cs typeface="Noto Sans TC"/>
              </a:rPr>
              <a:t> </a:t>
            </a:r>
          </a:p>
          <a:p>
            <a:pPr marL="0" indent="0" algn="l">
              <a:buNone/>
            </a:pPr>
            <a:endParaRPr lang="en-US" sz="1400" b="1">
              <a:solidFill>
                <a:srgbClr val="3E3E3D"/>
              </a:solidFill>
              <a:latin typeface="Noto Sans TC"/>
              <a:ea typeface="Noto Sans TC"/>
              <a:cs typeface="Noto Sans TC"/>
              <a:sym typeface="+mn-ea"/>
            </a:endParaRPr>
          </a:p>
          <a:p>
            <a:pPr marL="0" indent="0" algn="l">
              <a:buNone/>
            </a:pPr>
            <a:r>
              <a:rPr lang="en-US" sz="1400" b="1">
                <a:solidFill>
                  <a:srgbClr val="393939"/>
                </a:solidFill>
                <a:latin typeface="Noto Sans TC"/>
                <a:ea typeface="Noto Sans TC"/>
                <a:cs typeface="Noto Sans TC"/>
                <a:sym typeface="+mn-ea"/>
              </a:rPr>
              <a:t>t</a:t>
            </a:r>
            <a:r>
              <a:rPr sz="1400" b="1">
                <a:solidFill>
                  <a:srgbClr val="393939"/>
                </a:solidFill>
                <a:latin typeface="Noto Sans TC"/>
                <a:ea typeface="Noto Sans TC"/>
                <a:cs typeface="Noto Sans TC"/>
                <a:sym typeface="+mn-ea"/>
              </a:rPr>
              <a:t>hey Were Determined to Change</a:t>
            </a:r>
          </a:p>
          <a:p>
            <a:pPr marL="0" indent="0" algn="l">
              <a:buNone/>
            </a:pPr>
            <a:r>
              <a:rPr sz="1400" b="1">
                <a:solidFill>
                  <a:srgbClr val="393939"/>
                </a:solidFill>
                <a:latin typeface="Noto Sans TC"/>
                <a:ea typeface="Noto Sans TC"/>
                <a:cs typeface="Noto Sans TC"/>
                <a:sym typeface="+mn-ea"/>
              </a:rPr>
              <a:t> China's Destiny.</a:t>
            </a:r>
            <a:endParaRPr sz="1400"/>
          </a:p>
          <a:p>
            <a:pPr marL="0" indent="0" algn="l">
              <a:buNone/>
            </a:pPr>
            <a:endParaRPr sz="1400"/>
          </a:p>
        </p:txBody>
      </p:sp>
      <p:sp>
        <p:nvSpPr>
          <p:cNvPr id="9" name="Text 6"/>
          <p:cNvSpPr>
            <a:spLocks noGrp="1"/>
          </p:cNvSpPr>
          <p:nvPr/>
        </p:nvSpPr>
        <p:spPr>
          <a:xfrm>
            <a:off x="8823736" y="4183274"/>
            <a:ext cx="2497354" cy="332986"/>
          </a:xfrm>
          <a:prstGeom prst="rect">
            <a:avLst/>
          </a:prstGeom>
          <a:noFill/>
        </p:spPr>
        <p:txBody>
          <a:bodyPr wrap="none" lIns="0" tIns="0" rIns="0" bIns="0" anchor="t"/>
          <a:lstStyle/>
          <a:p>
            <a:pPr marL="0" indent="0" algn="l">
              <a:buNone/>
            </a:pPr>
            <a:r>
              <a:rPr sz="1400" b="1">
                <a:solidFill>
                  <a:srgbClr val="3E3E3E"/>
                </a:solidFill>
                <a:latin typeface="Noto Sans TC"/>
                <a:ea typeface="Noto Sans TC"/>
                <a:cs typeface="Noto Sans TC"/>
              </a:rPr>
              <a:t>on South Lake, Where Delegates</a:t>
            </a:r>
            <a:r>
              <a:rPr lang="en-US" sz="1400" b="1">
                <a:solidFill>
                  <a:srgbClr val="3E3E3E"/>
                </a:solidFill>
                <a:latin typeface="Noto Sans TC"/>
                <a:ea typeface="Noto Sans TC"/>
                <a:cs typeface="Noto Sans TC"/>
              </a:rPr>
              <a:t> </a:t>
            </a:r>
          </a:p>
          <a:p>
            <a:pPr marL="0" indent="0" algn="l">
              <a:buNone/>
            </a:pPr>
            <a:r>
              <a:rPr lang="en-US" sz="1400" b="1">
                <a:solidFill>
                  <a:srgbClr val="363635"/>
                </a:solidFill>
                <a:latin typeface="Noto Sans TC"/>
                <a:ea typeface="Noto Sans TC"/>
                <a:cs typeface="Noto Sans TC"/>
                <a:sym typeface="+mn-ea"/>
              </a:rPr>
              <a:t>f</a:t>
            </a:r>
            <a:r>
              <a:rPr sz="1400" b="1">
                <a:solidFill>
                  <a:srgbClr val="363635"/>
                </a:solidFill>
                <a:latin typeface="Noto Sans TC"/>
                <a:ea typeface="Noto Sans TC"/>
                <a:cs typeface="Noto Sans TC"/>
                <a:sym typeface="+mn-ea"/>
              </a:rPr>
              <a:t>aced a Constant Threat </a:t>
            </a:r>
          </a:p>
          <a:p>
            <a:pPr marL="0" indent="0" algn="l">
              <a:buNone/>
            </a:pPr>
            <a:r>
              <a:rPr sz="1400" b="1">
                <a:solidFill>
                  <a:srgbClr val="363635"/>
                </a:solidFill>
                <a:latin typeface="Noto Sans TC"/>
                <a:ea typeface="Noto Sans TC"/>
                <a:cs typeface="Noto Sans TC"/>
                <a:sym typeface="+mn-ea"/>
              </a:rPr>
              <a:t>to Their Lives.</a:t>
            </a:r>
            <a:endParaRPr sz="1400"/>
          </a:p>
          <a:p>
            <a:pPr marL="0" indent="0" algn="l">
              <a:buNone/>
            </a:pPr>
            <a:endParaRPr lang="en-US" sz="1400" b="1">
              <a:solidFill>
                <a:srgbClr val="3E3E3E"/>
              </a:solidFill>
              <a:latin typeface="Noto Sans TC"/>
              <a:ea typeface="Noto Sans TC"/>
              <a:cs typeface="Noto Sans TC"/>
            </a:endParaRPr>
          </a:p>
          <a:p>
            <a:pPr marL="0" indent="0" algn="l">
              <a:buNone/>
            </a:pPr>
            <a:endParaRPr lang="en-US" sz="1400" b="1">
              <a:solidFill>
                <a:srgbClr val="3E3E3E"/>
              </a:solidFill>
              <a:latin typeface="Noto Sans TC"/>
              <a:ea typeface="Noto Sans TC"/>
              <a:cs typeface="Noto Sans TC"/>
            </a:endParaRPr>
          </a:p>
        </p:txBody>
      </p:sp>
      <p:sp>
        <p:nvSpPr>
          <p:cNvPr id="11" name="Text 8"/>
          <p:cNvSpPr>
            <a:spLocks noGrp="1"/>
          </p:cNvSpPr>
          <p:nvPr/>
        </p:nvSpPr>
        <p:spPr>
          <a:xfrm>
            <a:off x="8823739" y="4602365"/>
            <a:ext cx="2346578" cy="332986"/>
          </a:xfrm>
          <a:prstGeom prst="rect">
            <a:avLst/>
          </a:prstGeom>
          <a:noFill/>
        </p:spPr>
        <p:txBody>
          <a:bodyPr wrap="none" lIns="0" tIns="0" rIns="0" bIns="0" anchor="t">
            <a:normAutofit fontScale="85578" lnSpcReduction="10000"/>
          </a:bodyPr>
          <a:lstStyle/>
          <a:p>
            <a:pPr marL="0" indent="0" algn="l">
              <a:buNone/>
            </a:pPr>
            <a:endParaRPr sz="2600"/>
          </a:p>
        </p:txBody>
      </p:sp>
      <p:sp>
        <p:nvSpPr>
          <p:cNvPr id="12" name="Text 9"/>
          <p:cNvSpPr>
            <a:spLocks noGrp="1"/>
          </p:cNvSpPr>
          <p:nvPr/>
        </p:nvSpPr>
        <p:spPr>
          <a:xfrm>
            <a:off x="4328052" y="4744601"/>
            <a:ext cx="3682911" cy="549134"/>
          </a:xfrm>
          <a:prstGeom prst="rect">
            <a:avLst/>
          </a:prstGeom>
          <a:noFill/>
        </p:spPr>
        <p:txBody>
          <a:bodyPr wrap="square" lIns="0" tIns="0" rIns="0" bIns="0" anchor="t">
            <a:normAutofit/>
          </a:bodyPr>
          <a:lstStyle/>
          <a:p>
            <a:pPr marL="0" indent="0" algn="l">
              <a:buNone/>
            </a:pPr>
            <a:r>
              <a:rPr sz="2600" b="1">
                <a:solidFill>
                  <a:srgbClr val="323A42"/>
                </a:solidFill>
                <a:latin typeface="Noto Sans TC"/>
                <a:ea typeface="Noto Sans TC"/>
                <a:cs typeface="Noto Sans TC"/>
              </a:rPr>
              <a:t>Average Age: 28</a:t>
            </a:r>
            <a:endParaRPr sz="2600"/>
          </a:p>
        </p:txBody>
      </p:sp>
      <p:sp>
        <p:nvSpPr>
          <p:cNvPr id="13" name="Text 10"/>
          <p:cNvSpPr>
            <a:spLocks noGrp="1"/>
          </p:cNvSpPr>
          <p:nvPr/>
        </p:nvSpPr>
        <p:spPr>
          <a:xfrm>
            <a:off x="777221" y="6253324"/>
            <a:ext cx="6696070" cy="432297"/>
          </a:xfrm>
          <a:prstGeom prst="rect">
            <a:avLst/>
          </a:prstGeom>
          <a:noFill/>
        </p:spPr>
        <p:txBody>
          <a:bodyPr wrap="none" lIns="0" tIns="0" rIns="0" bIns="0" anchor="t"/>
          <a:lstStyle/>
          <a:p>
            <a:r>
              <a:rPr sz="1600" b="1">
                <a:solidFill>
                  <a:srgbClr val="EDF7FB"/>
                </a:solidFill>
                <a:latin typeface="Noto Sans TC"/>
                <a:ea typeface="Noto Sans TC"/>
                <a:cs typeface="Noto Sans TC"/>
              </a:rPr>
              <a:t>This Is Not Just a Term in a History Textbook—</a:t>
            </a:r>
          </a:p>
        </p:txBody>
      </p:sp>
      <p:sp>
        <p:nvSpPr>
          <p:cNvPr id="14" name="Text 11"/>
          <p:cNvSpPr>
            <a:spLocks noGrp="1"/>
          </p:cNvSpPr>
          <p:nvPr/>
        </p:nvSpPr>
        <p:spPr>
          <a:xfrm>
            <a:off x="5625808" y="6259558"/>
            <a:ext cx="2384870" cy="403088"/>
          </a:xfrm>
          <a:prstGeom prst="rect">
            <a:avLst/>
          </a:prstGeom>
          <a:noFill/>
        </p:spPr>
        <p:txBody>
          <a:bodyPr wrap="none" lIns="0" tIns="0" rIns="0" bIns="0" anchor="t"/>
          <a:lstStyle/>
          <a:p>
            <a:pPr marL="0" indent="0" algn="l">
              <a:buNone/>
            </a:pPr>
            <a:r>
              <a:rPr sz="1600" b="1">
                <a:solidFill>
                  <a:srgbClr val="EEF7FB"/>
                </a:solidFill>
                <a:latin typeface="Noto Sans TC"/>
                <a:ea typeface="Noto Sans TC"/>
                <a:cs typeface="Noto Sans TC"/>
              </a:rPr>
              <a:t>It Is an Extraordinary ‘0-to-1’ Story of Founding the Party.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2"/>
          <p:cNvPicPr>
            <a:picLocks noChangeAspect="1"/>
          </p:cNvPicPr>
          <p:nvPr/>
        </p:nvPicPr>
        <p:blipFill>
          <a:blip r:embed="rId3"/>
          <a:stretch>
            <a:fillRect/>
          </a:stretch>
        </p:blipFill>
        <p:spPr>
          <a:xfrm>
            <a:off x="1349135" y="0"/>
            <a:ext cx="9493730" cy="5912005"/>
          </a:xfrm>
          <a:prstGeom prst="rect">
            <a:avLst/>
          </a:prstGeom>
        </p:spPr>
      </p:pic>
      <p:sp useBgFill="1">
        <p:nvSpPr>
          <p:cNvPr id="4" name="文字方塊 3"/>
          <p:cNvSpPr>
            <a:spLocks noGrp="1"/>
          </p:cNvSpPr>
          <p:nvPr/>
        </p:nvSpPr>
        <p:spPr>
          <a:xfrm>
            <a:off x="8577580" y="1698625"/>
            <a:ext cx="2962910" cy="2651760"/>
          </a:xfrm>
          <a:prstGeom prst="rect">
            <a:avLst/>
          </a:prstGeom>
        </p:spPr>
        <p:txBody>
          <a:bodyPr vert="horz" wrap="square">
            <a:normAutofit/>
          </a:bodyPr>
          <a:lstStyle/>
          <a:p>
            <a:r>
              <a:rPr sz="2400" b="1">
                <a:solidFill>
                  <a:srgbClr val="FF0000"/>
                </a:solidFill>
                <a:latin typeface="標楷體"/>
                <a:ea typeface="標楷體"/>
                <a:cs typeface="標楷體"/>
              </a:rPr>
              <a:t>Deng Xiaoping</a:t>
            </a:r>
          </a:p>
        </p:txBody>
      </p:sp>
      <p:sp useBgFill="1">
        <p:nvSpPr>
          <p:cNvPr id="6" name="文字方塊 5"/>
          <p:cNvSpPr>
            <a:spLocks noGrp="1"/>
          </p:cNvSpPr>
          <p:nvPr/>
        </p:nvSpPr>
        <p:spPr>
          <a:xfrm>
            <a:off x="5967095" y="3401695"/>
            <a:ext cx="2616200" cy="2286000"/>
          </a:xfrm>
          <a:prstGeom prst="rect">
            <a:avLst/>
          </a:prstGeom>
        </p:spPr>
        <p:txBody>
          <a:bodyPr vert="horz" wrap="square">
            <a:normAutofit/>
          </a:bodyPr>
          <a:lstStyle/>
          <a:p>
            <a:r>
              <a:rPr sz="2400" b="1">
                <a:solidFill>
                  <a:srgbClr val="FF0000"/>
                </a:solidFill>
                <a:latin typeface="標楷體"/>
                <a:ea typeface="標楷體"/>
                <a:cs typeface="標楷體"/>
              </a:rPr>
              <a:t>Zhou Enlai</a:t>
            </a:r>
          </a:p>
        </p:txBody>
      </p:sp>
      <p:sp>
        <p:nvSpPr>
          <p:cNvPr id="7" name="箭號: 向右 6"/>
          <p:cNvSpPr>
            <a:spLocks noGrp="1"/>
          </p:cNvSpPr>
          <p:nvPr/>
        </p:nvSpPr>
        <p:spPr>
          <a:xfrm flipH="1">
            <a:off x="5542002" y="3546146"/>
            <a:ext cx="553998" cy="53255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9" name="箭號: 向右 8"/>
          <p:cNvSpPr>
            <a:spLocks noGrp="1"/>
          </p:cNvSpPr>
          <p:nvPr/>
        </p:nvSpPr>
        <p:spPr>
          <a:xfrm flipH="1">
            <a:off x="8300699" y="1166319"/>
            <a:ext cx="553998" cy="53255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buNone/>
            </a:pPr>
            <a:endParaRPr/>
          </a:p>
        </p:txBody>
      </p:sp>
      <p:sp>
        <p:nvSpPr>
          <p:cNvPr id="11" name="文字方塊 10"/>
          <p:cNvSpPr>
            <a:spLocks noGrp="1"/>
          </p:cNvSpPr>
          <p:nvPr/>
        </p:nvSpPr>
        <p:spPr>
          <a:xfrm>
            <a:off x="3489158" y="5912005"/>
            <a:ext cx="5088540" cy="793595"/>
          </a:xfrm>
          <a:prstGeom prst="rect">
            <a:avLst/>
          </a:prstGeom>
          <a:noFill/>
        </p:spPr>
        <p:txBody>
          <a:bodyPr wrap="square">
            <a:normAutofit fontScale="97917" lnSpcReduction="10000"/>
          </a:bodyPr>
          <a:lstStyle/>
          <a:p>
            <a:pPr algn="ctr">
              <a:buNone/>
            </a:pPr>
            <a:r>
              <a:rPr sz="2400" b="1"/>
              <a:t>Group Photo of Members of the Chinese Socialist Youth League, 1922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noGrp="1"/>
          </p:cNvSpPr>
          <p:nvPr/>
        </p:nvSpPr>
        <p:spPr>
          <a:xfrm>
            <a:off x="548174" y="670543"/>
            <a:ext cx="2242185" cy="630920"/>
          </a:xfrm>
          <a:prstGeom prst="rect">
            <a:avLst/>
          </a:prstGeom>
          <a:noFill/>
        </p:spPr>
        <p:txBody>
          <a:bodyPr wrap="none" lIns="0" tIns="0" rIns="0" bIns="0" anchor="t">
            <a:normAutofit/>
          </a:bodyPr>
          <a:lstStyle/>
          <a:p>
            <a:pPr marL="0" indent="0" algn="l">
              <a:buNone/>
            </a:pPr>
            <a:r>
              <a:rPr lang="en-US" altLang="zh-CN" sz="3600"/>
              <a:t>Dialogue across time and space: Find Your Conviction</a:t>
            </a:r>
          </a:p>
          <a:p>
            <a:pPr marL="0" indent="0" algn="l">
              <a:buNone/>
            </a:pPr>
            <a:endParaRPr lang="en-US" altLang="zh-CN" sz="3600"/>
          </a:p>
          <a:p>
            <a:pPr marL="0" indent="0" algn="l">
              <a:buNone/>
            </a:pPr>
            <a:endParaRPr lang="en-US" altLang="zh-CN" sz="3600"/>
          </a:p>
        </p:txBody>
      </p:sp>
      <p:sp>
        <p:nvSpPr>
          <p:cNvPr id="6" name="Text 3"/>
          <p:cNvSpPr>
            <a:spLocks noGrp="1"/>
          </p:cNvSpPr>
          <p:nvPr/>
        </p:nvSpPr>
        <p:spPr>
          <a:xfrm>
            <a:off x="6096000" y="2336742"/>
            <a:ext cx="5320685" cy="775441"/>
          </a:xfrm>
          <a:prstGeom prst="rect">
            <a:avLst/>
          </a:prstGeom>
          <a:noFill/>
        </p:spPr>
        <p:txBody>
          <a:bodyPr wrap="none" lIns="0" tIns="0" rIns="0" bIns="0" anchor="t">
            <a:normAutofit fontScale="95227"/>
          </a:bodyPr>
          <a:lstStyle/>
          <a:p>
            <a:r>
              <a:rPr sz="2000" b="1">
                <a:solidFill>
                  <a:srgbClr val="313131"/>
                </a:solidFill>
                <a:latin typeface="Noto Sans TC"/>
                <a:ea typeface="Noto Sans TC"/>
                <a:cs typeface="Noto Sans TC"/>
              </a:rPr>
              <a:t>In 1921, the CPC’s founders</a:t>
            </a:r>
          </a:p>
          <a:p>
            <a:r>
              <a:rPr sz="2000" b="1">
                <a:solidFill>
                  <a:srgbClr val="313131"/>
                </a:solidFill>
                <a:latin typeface="Noto Sans TC"/>
                <a:ea typeface="Noto Sans TC"/>
                <a:cs typeface="Noto Sans TC"/>
              </a:rPr>
              <a:t>averaged just 28 years old.</a:t>
            </a:r>
            <a:endParaRPr sz="2000"/>
          </a:p>
          <a:p>
            <a:endParaRPr sz="2000"/>
          </a:p>
        </p:txBody>
      </p:sp>
      <p:sp>
        <p:nvSpPr>
          <p:cNvPr id="8" name="Text 5"/>
          <p:cNvSpPr>
            <a:spLocks noGrp="1"/>
          </p:cNvSpPr>
          <p:nvPr/>
        </p:nvSpPr>
        <p:spPr>
          <a:xfrm>
            <a:off x="6096000" y="3322236"/>
            <a:ext cx="5320685" cy="988803"/>
          </a:xfrm>
          <a:prstGeom prst="rect">
            <a:avLst/>
          </a:prstGeom>
          <a:noFill/>
        </p:spPr>
        <p:txBody>
          <a:bodyPr wrap="none" lIns="0" tIns="0" rIns="0" bIns="0" anchor="t">
            <a:normAutofit fontScale="97585"/>
          </a:bodyPr>
          <a:lstStyle/>
          <a:p>
            <a:r>
              <a:rPr sz="2000" b="1">
                <a:solidFill>
                  <a:srgbClr val="353535"/>
                </a:solidFill>
                <a:latin typeface="Noto Sans TC"/>
                <a:ea typeface="Noto Sans TC"/>
                <a:cs typeface="Noto Sans TC"/>
              </a:rPr>
              <a:t>Discuss: What conviction helps you face an</a:t>
            </a:r>
            <a:endParaRPr sz="2000" b="1">
              <a:solidFill>
                <a:srgbClr val="313130"/>
              </a:solidFill>
              <a:latin typeface="Noto Sans TC"/>
              <a:ea typeface="Noto Sans TC"/>
              <a:cs typeface="Noto Sans TC"/>
            </a:endParaRPr>
          </a:p>
          <a:p>
            <a:r>
              <a:rPr sz="2000" b="1">
                <a:solidFill>
                  <a:srgbClr val="313130"/>
                </a:solidFill>
                <a:latin typeface="Noto Sans TC"/>
                <a:ea typeface="Noto Sans TC"/>
                <a:cs typeface="Noto Sans TC"/>
              </a:rPr>
              <a:t>“impossible” challenge at school or in life?</a:t>
            </a:r>
            <a:endParaRPr sz="2000" b="1">
              <a:solidFill>
                <a:srgbClr val="353535"/>
              </a:solidFill>
              <a:latin typeface="Noto Sans TC"/>
              <a:ea typeface="Noto Sans TC"/>
              <a:cs typeface="Noto Sans TC"/>
            </a:endParaRPr>
          </a:p>
          <a:p>
            <a:endParaRPr sz="2000"/>
          </a:p>
          <a:p>
            <a:endParaRPr sz="2000" b="1">
              <a:solidFill>
                <a:srgbClr val="353535"/>
              </a:solidFill>
              <a:latin typeface="Noto Sans TC"/>
              <a:ea typeface="Noto Sans TC"/>
              <a:cs typeface="Noto Sans TC"/>
            </a:endParaRPr>
          </a:p>
          <a:p>
            <a:pPr marL="0" indent="0" algn="l">
              <a:buNone/>
            </a:pPr>
            <a:endParaRPr sz="2000"/>
          </a:p>
        </p:txBody>
      </p:sp>
      <p:sp>
        <p:nvSpPr>
          <p:cNvPr id="9" name="Text 6"/>
          <p:cNvSpPr>
            <a:spLocks noGrp="1"/>
          </p:cNvSpPr>
          <p:nvPr/>
        </p:nvSpPr>
        <p:spPr>
          <a:xfrm>
            <a:off x="7975401" y="4099616"/>
            <a:ext cx="2952749" cy="344669"/>
          </a:xfrm>
          <a:prstGeom prst="rect">
            <a:avLst/>
          </a:prstGeom>
          <a:noFill/>
        </p:spPr>
        <p:txBody>
          <a:bodyPr wrap="none" lIns="0" tIns="0" rIns="0" bIns="0" anchor="t"/>
          <a:lstStyle/>
          <a:p>
            <a:endParaRPr sz="2000"/>
          </a:p>
        </p:txBody>
      </p:sp>
      <p:sp>
        <p:nvSpPr>
          <p:cNvPr id="10" name="Text 7"/>
          <p:cNvSpPr>
            <a:spLocks noGrp="1"/>
          </p:cNvSpPr>
          <p:nvPr/>
        </p:nvSpPr>
        <p:spPr>
          <a:xfrm>
            <a:off x="6041093" y="4701470"/>
            <a:ext cx="3639096" cy="332986"/>
          </a:xfrm>
          <a:prstGeom prst="rect">
            <a:avLst/>
          </a:prstGeom>
          <a:noFill/>
        </p:spPr>
        <p:txBody>
          <a:bodyPr wrap="none" lIns="0" tIns="0" rIns="0" bIns="0" anchor="t">
            <a:normAutofit fontScale="94569"/>
          </a:bodyPr>
          <a:lstStyle/>
          <a:p>
            <a:pPr marL="0" indent="0" algn="l">
              <a:buNone/>
            </a:pPr>
            <a:r>
              <a:rPr sz="2000" b="1">
                <a:solidFill>
                  <a:srgbClr val="343433"/>
                </a:solidFill>
                <a:latin typeface="Noto Sans TC"/>
                <a:ea typeface="Noto Sans TC"/>
                <a:cs typeface="Noto Sans TC"/>
              </a:rPr>
              <a:t>(Example: a difficult college or study goal)</a:t>
            </a:r>
            <a:endParaRPr sz="2000"/>
          </a:p>
        </p:txBody>
      </p:sp>
      <p:sp>
        <p:nvSpPr>
          <p:cNvPr id="11" name="Text 8"/>
          <p:cNvSpPr>
            <a:spLocks noGrp="1"/>
          </p:cNvSpPr>
          <p:nvPr/>
        </p:nvSpPr>
        <p:spPr>
          <a:xfrm>
            <a:off x="7309937" y="4378851"/>
            <a:ext cx="4165280" cy="332986"/>
          </a:xfrm>
          <a:prstGeom prst="rect">
            <a:avLst/>
          </a:prstGeom>
          <a:noFill/>
        </p:spPr>
        <p:txBody>
          <a:bodyPr wrap="none" lIns="0" tIns="0" rIns="0" bIns="0" anchor="t"/>
          <a:lstStyle/>
          <a:p>
            <a:pPr marL="0" indent="0" algn="l">
              <a:buNone/>
            </a:pPr>
            <a:endParaRPr sz="2000"/>
          </a:p>
        </p:txBody>
      </p:sp>
      <p:sp>
        <p:nvSpPr>
          <p:cNvPr id="12" name="Text 9"/>
          <p:cNvSpPr>
            <a:spLocks noGrp="1"/>
          </p:cNvSpPr>
          <p:nvPr/>
        </p:nvSpPr>
        <p:spPr>
          <a:xfrm>
            <a:off x="6096000" y="5424887"/>
            <a:ext cx="5320685" cy="776405"/>
          </a:xfrm>
          <a:prstGeom prst="rect">
            <a:avLst/>
          </a:prstGeom>
          <a:noFill/>
        </p:spPr>
        <p:txBody>
          <a:bodyPr wrap="none" lIns="0" tIns="0" rIns="0" bIns="0" anchor="t">
            <a:normAutofit fontScale="98166"/>
          </a:bodyPr>
          <a:lstStyle/>
          <a:p>
            <a:r>
              <a:rPr sz="2200" b="1">
                <a:solidFill>
                  <a:srgbClr val="282828"/>
                </a:solidFill>
                <a:latin typeface="Noto Sans TC"/>
                <a:ea typeface="Noto Sans TC"/>
                <a:cs typeface="Noto Sans TC"/>
              </a:rPr>
              <a:t>Record your group’s view on the worksheet.</a:t>
            </a:r>
            <a:endParaRPr sz="2200" b="1">
              <a:solidFill>
                <a:srgbClr val="272727"/>
              </a:solidFill>
              <a:latin typeface="Noto Sans TC"/>
              <a:ea typeface="Noto Sans TC"/>
              <a:cs typeface="Noto Sans TC"/>
            </a:endParaRPr>
          </a:p>
        </p:txBody>
      </p:sp>
      <p:sp>
        <p:nvSpPr>
          <p:cNvPr id="13" name="Text 10"/>
          <p:cNvSpPr>
            <a:spLocks noGrp="1"/>
          </p:cNvSpPr>
          <p:nvPr/>
        </p:nvSpPr>
        <p:spPr>
          <a:xfrm>
            <a:off x="7010225" y="5887573"/>
            <a:ext cx="2292762" cy="373879"/>
          </a:xfrm>
          <a:prstGeom prst="rect">
            <a:avLst/>
          </a:prstGeom>
          <a:noFill/>
        </p:spPr>
        <p:txBody>
          <a:bodyPr wrap="none" lIns="0" tIns="0" rIns="0" bIns="0" anchor="t"/>
          <a:lstStyle/>
          <a:p>
            <a:pPr marL="0" indent="0" algn="l">
              <a:buNone/>
            </a:pPr>
            <a:endParaRPr sz="2200"/>
          </a:p>
        </p:txBody>
      </p:sp>
      <p:pic>
        <p:nvPicPr>
          <p:cNvPr id="24" name="Image 0"/>
          <p:cNvPicPr>
            <a:picLocks noChangeAspect="1"/>
          </p:cNvPicPr>
          <p:nvPr/>
        </p:nvPicPr>
        <p:blipFill>
          <a:blip r:embed="rId3"/>
          <a:srcRect l="7950" t="9057" r="57691" b="52869"/>
          <a:stretch>
            <a:fillRect/>
          </a:stretch>
        </p:blipFill>
        <p:spPr>
          <a:xfrm>
            <a:off x="1149924" y="2521237"/>
            <a:ext cx="4188920" cy="2590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noGrp="1"/>
          </p:cNvSpPr>
          <p:nvPr/>
        </p:nvSpPr>
        <p:spPr>
          <a:xfrm>
            <a:off x="3935173" y="579106"/>
            <a:ext cx="4321348" cy="665971"/>
          </a:xfrm>
          <a:prstGeom prst="rect">
            <a:avLst/>
          </a:prstGeom>
          <a:noFill/>
        </p:spPr>
        <p:txBody>
          <a:bodyPr wrap="none" lIns="0" tIns="0" rIns="0" bIns="0" anchor="t">
            <a:normAutofit fontScale="92882"/>
          </a:bodyPr>
          <a:lstStyle/>
          <a:p>
            <a:pPr marL="0" indent="0" algn="ctr">
              <a:buNone/>
            </a:pPr>
            <a:r>
              <a:rPr sz="4100" b="1">
                <a:solidFill>
                  <a:srgbClr val="060705"/>
                </a:solidFill>
                <a:latin typeface="Noto Serif TC"/>
                <a:ea typeface="Noto Serif TC"/>
                <a:cs typeface="Noto Serif TC"/>
              </a:rPr>
              <a:t>Peer Discussion: Topic A</a:t>
            </a:r>
            <a:endParaRPr sz="4100"/>
          </a:p>
        </p:txBody>
      </p:sp>
      <p:sp>
        <p:nvSpPr>
          <p:cNvPr id="4" name="Text 1"/>
          <p:cNvSpPr>
            <a:spLocks noGrp="1"/>
          </p:cNvSpPr>
          <p:nvPr/>
        </p:nvSpPr>
        <p:spPr>
          <a:xfrm>
            <a:off x="2852257" y="1473163"/>
            <a:ext cx="6487181" cy="800334"/>
          </a:xfrm>
          <a:prstGeom prst="rect">
            <a:avLst/>
          </a:prstGeom>
          <a:noFill/>
        </p:spPr>
        <p:txBody>
          <a:bodyPr wrap="none" lIns="0" tIns="0" rIns="0" bIns="0" anchor="t">
            <a:normAutofit fontScale="95741"/>
          </a:bodyPr>
          <a:lstStyle/>
          <a:p>
            <a:pPr marL="0" indent="0" algn="ctr">
              <a:buNone/>
            </a:pPr>
            <a:r>
              <a:rPr sz="4700" b="1">
                <a:solidFill>
                  <a:srgbClr val="712725"/>
                </a:solidFill>
                <a:latin typeface="Noto Sans TC"/>
                <a:ea typeface="Noto Sans TC"/>
                <a:cs typeface="Noto Sans TC"/>
              </a:rPr>
              <a:t>“Pioneering Takes Courage”</a:t>
            </a:r>
            <a:endParaRPr sz="4700"/>
          </a:p>
        </p:txBody>
      </p:sp>
      <p:sp>
        <p:nvSpPr>
          <p:cNvPr id="5" name="Text 2"/>
          <p:cNvSpPr>
            <a:spLocks noGrp="1"/>
          </p:cNvSpPr>
          <p:nvPr/>
        </p:nvSpPr>
        <p:spPr>
          <a:xfrm>
            <a:off x="3145954" y="2286451"/>
            <a:ext cx="5899785" cy="473190"/>
          </a:xfrm>
          <a:prstGeom prst="rect">
            <a:avLst/>
          </a:prstGeom>
          <a:noFill/>
        </p:spPr>
        <p:txBody>
          <a:bodyPr wrap="none" lIns="0" tIns="0" rIns="0" bIns="0" anchor="t">
            <a:normAutofit fontScale="94079"/>
          </a:bodyPr>
          <a:lstStyle/>
          <a:p>
            <a:pPr marL="0" indent="0" algn="ctr">
              <a:buNone/>
            </a:pPr>
            <a:r>
              <a:rPr sz="2700" b="1">
                <a:solidFill>
                  <a:srgbClr val="181815"/>
                </a:solidFill>
                <a:latin typeface="Noto Sans TC"/>
                <a:ea typeface="Noto Sans TC"/>
                <a:cs typeface="Noto Sans TC"/>
              </a:rPr>
              <a:t>What conviction matters most in a new challenge?</a:t>
            </a:r>
            <a:endParaRPr sz="2700"/>
          </a:p>
        </p:txBody>
      </p:sp>
      <p:sp>
        <p:nvSpPr>
          <p:cNvPr id="6" name="Text 3"/>
          <p:cNvSpPr>
            <a:spLocks noGrp="1"/>
          </p:cNvSpPr>
          <p:nvPr/>
        </p:nvSpPr>
        <p:spPr>
          <a:xfrm>
            <a:off x="2455391" y="2922980"/>
            <a:ext cx="7280910" cy="479032"/>
          </a:xfrm>
          <a:prstGeom prst="rect">
            <a:avLst/>
          </a:prstGeom>
          <a:noFill/>
        </p:spPr>
        <p:txBody>
          <a:bodyPr wrap="none" lIns="0" tIns="0" rIns="0" bIns="0" anchor="t">
            <a:normAutofit/>
          </a:bodyPr>
          <a:lstStyle/>
          <a:p>
            <a:pPr marL="0" indent="0" algn="ctr">
              <a:buNone/>
            </a:pPr>
            <a:r>
              <a:rPr sz="2700" b="1">
                <a:solidFill>
                  <a:srgbClr val="12120F"/>
                </a:solidFill>
                <a:latin typeface="Noto Sans TC"/>
                <a:ea typeface="Noto Sans TC"/>
                <a:cs typeface="Noto Sans TC"/>
              </a:rPr>
              <a:t>What can their courage teach us today?</a:t>
            </a:r>
            <a:endParaRPr sz="2700"/>
          </a:p>
        </p:txBody>
      </p:sp>
      <p:pic>
        <p:nvPicPr>
          <p:cNvPr id="12" name="Image 0"/>
          <p:cNvPicPr>
            <a:picLocks noChangeAspect="1"/>
          </p:cNvPicPr>
          <p:nvPr/>
        </p:nvPicPr>
        <p:blipFill>
          <a:blip r:embed="rId3"/>
          <a:srcRect l="7950" t="9057" r="57691" b="52869"/>
          <a:stretch>
            <a:fillRect/>
          </a:stretch>
        </p:blipFill>
        <p:spPr>
          <a:xfrm>
            <a:off x="3935173" y="3962400"/>
            <a:ext cx="4188920" cy="25908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fontScale="61750" lnSpcReduction="20000"/>
          </a:bodyPr>
          <a:lstStyle/>
          <a:p>
            <a:pPr>
              <a:lnSpc>
                <a:spcPct val="108000"/>
              </a:lnSpc>
              <a:buNone/>
            </a:pPr>
            <a:r>
              <a:rPr sz="3175" b="1">
                <a:solidFill>
                  <a:srgbClr val="D81E06"/>
                </a:solidFill>
                <a:latin typeface="Noto Sans SC"/>
                <a:ea typeface="Noto Sans SC"/>
                <a:cs typeface="Noto Sans SC"/>
              </a:rPr>
              <a:t>An Epic Achievement of the Chinese Workers' and Peasants' Red Army (the Red Army): The Long March</a:t>
            </a:r>
            <a:endParaRPr sz="1090"/>
          </a:p>
        </p:txBody>
      </p:sp>
      <p:sp>
        <p:nvSpPr>
          <p:cNvPr id="4" name="AutoShape 4"/>
          <p:cNvSpPr>
            <a:spLocks noGrp="1"/>
          </p:cNvSpPr>
          <p:nvPr/>
        </p:nvSpPr>
        <p:spPr>
          <a:xfrm>
            <a:off x="803980" y="1764006"/>
            <a:ext cx="5040019" cy="441002"/>
          </a:xfrm>
          <a:prstGeom prst="rect">
            <a:avLst/>
          </a:prstGeom>
          <a:noFill/>
          <a:ln w="12700" cmpd="sng">
            <a:noFill/>
            <a:prstDash val="solid"/>
          </a:ln>
        </p:spPr>
        <p:txBody>
          <a:bodyPr vert="horz" wrap="square" lIns="0" tIns="0" rIns="0" bIns="0" anchor="ctr">
            <a:normAutofit/>
          </a:bodyPr>
          <a:lstStyle/>
          <a:p>
            <a:pPr>
              <a:lnSpc>
                <a:spcPct val="108000"/>
              </a:lnSpc>
              <a:buNone/>
            </a:pPr>
            <a:r>
              <a:rPr sz="2185" b="1">
                <a:solidFill>
                  <a:srgbClr val="121C30"/>
                </a:solidFill>
                <a:latin typeface="Noto Sans SC"/>
                <a:ea typeface="Noto Sans SC"/>
                <a:cs typeface="Noto Sans SC"/>
              </a:rPr>
              <a:t>A Fight for Survival</a:t>
            </a:r>
            <a:endParaRPr sz="1090"/>
          </a:p>
        </p:txBody>
      </p:sp>
      <p:sp>
        <p:nvSpPr>
          <p:cNvPr id="5" name="AutoShape 5"/>
          <p:cNvSpPr>
            <a:spLocks noGrp="1"/>
          </p:cNvSpPr>
          <p:nvPr/>
        </p:nvSpPr>
        <p:spPr>
          <a:xfrm>
            <a:off x="803980" y="2646009"/>
            <a:ext cx="5040019" cy="945003"/>
          </a:xfrm>
          <a:prstGeom prst="rect">
            <a:avLst/>
          </a:prstGeom>
          <a:noFill/>
          <a:ln w="12700" cmpd="sng">
            <a:noFill/>
            <a:prstDash val="solid"/>
          </a:ln>
        </p:spPr>
        <p:txBody>
          <a:bodyPr vert="horz" wrap="square" lIns="0" tIns="0" rIns="0" bIns="0" anchor="ctr">
            <a:normAutofit fontScale="83327" lnSpcReduction="10000"/>
          </a:bodyPr>
          <a:lstStyle/>
          <a:p>
            <a:pPr>
              <a:lnSpc>
                <a:spcPct val="125000"/>
              </a:lnSpc>
              <a:buNone/>
            </a:pPr>
            <a:r>
              <a:rPr sz="1600" b="1">
                <a:solidFill>
                  <a:srgbClr val="D81E06"/>
                </a:solidFill>
                <a:latin typeface="Noto Sans SC"/>
                <a:ea typeface="Noto Sans SC"/>
                <a:cs typeface="Noto Sans SC"/>
              </a:rPr>
              <a:t>Revolutionary Foundations: </a:t>
            </a:r>
            <a:r>
              <a:rPr sz="1600" b="1">
                <a:solidFill>
                  <a:schemeClr val="tx1"/>
                </a:solidFill>
                <a:latin typeface="Noto Sans SC"/>
                <a:ea typeface="Noto Sans SC"/>
                <a:cs typeface="Noto Sans SC"/>
              </a:rPr>
              <a:t>The CPC established revolutionary bases in Jiangxi, advanced the Agrarian Revolution, and won broad support among workers and peasants.</a:t>
            </a:r>
          </a:p>
        </p:txBody>
      </p:sp>
      <p:sp>
        <p:nvSpPr>
          <p:cNvPr id="6" name="AutoShape 6"/>
          <p:cNvSpPr>
            <a:spLocks noGrp="1"/>
          </p:cNvSpPr>
          <p:nvPr/>
        </p:nvSpPr>
        <p:spPr>
          <a:xfrm>
            <a:off x="816582" y="3819957"/>
            <a:ext cx="5040019" cy="1512006"/>
          </a:xfrm>
          <a:prstGeom prst="rect">
            <a:avLst/>
          </a:prstGeom>
          <a:noFill/>
          <a:ln w="12700" cmpd="sng">
            <a:noFill/>
            <a:prstDash val="solid"/>
          </a:ln>
        </p:spPr>
        <p:txBody>
          <a:bodyPr vert="horz" wrap="square" lIns="0" tIns="0" rIns="0" bIns="0" anchor="ctr">
            <a:normAutofit fontScale="82677" lnSpcReduction="10000"/>
          </a:bodyPr>
          <a:lstStyle/>
          <a:p>
            <a:pPr>
              <a:lnSpc>
                <a:spcPct val="125000"/>
              </a:lnSpc>
              <a:buNone/>
            </a:pPr>
            <a:r>
              <a:rPr sz="1600" b="1" dirty="0">
                <a:solidFill>
                  <a:srgbClr val="D81E06"/>
                </a:solidFill>
                <a:latin typeface="Noto Sans SC"/>
                <a:ea typeface="Noto Sans SC"/>
                <a:cs typeface="Noto Sans SC"/>
              </a:rPr>
              <a:t>Crisis Inside and Out: </a:t>
            </a:r>
            <a:r>
              <a:rPr sz="1600" b="1" dirty="0">
                <a:solidFill>
                  <a:schemeClr val="tx1"/>
                </a:solidFill>
                <a:latin typeface="Noto Sans SC"/>
                <a:ea typeface="Noto Sans SC"/>
                <a:cs typeface="Noto Sans SC"/>
              </a:rPr>
              <a:t>To maintain its rule, the Kuomintang (KMT) mobilized hundreds of thousands of troops against the Central Soviet Area. At the same time, erroneous ‘Left’ adventurist leadership in military command caused repeated Red Army defeats in the fifth counter-encirclement campaign, creating a life-or-death crisis.</a:t>
            </a:r>
          </a:p>
        </p:txBody>
      </p:sp>
      <p:sp>
        <p:nvSpPr>
          <p:cNvPr id="7" name="AutoShape 7"/>
          <p:cNvSpPr>
            <a:spLocks noGrp="1"/>
          </p:cNvSpPr>
          <p:nvPr/>
        </p:nvSpPr>
        <p:spPr>
          <a:xfrm>
            <a:off x="803980" y="5670020"/>
            <a:ext cx="5040019" cy="630002"/>
          </a:xfrm>
          <a:prstGeom prst="rect">
            <a:avLst/>
          </a:prstGeom>
          <a:noFill/>
          <a:ln w="12700" cmpd="sng">
            <a:noFill/>
            <a:prstDash val="solid"/>
          </a:ln>
        </p:spPr>
        <p:txBody>
          <a:bodyPr vert="horz" wrap="square" lIns="0" tIns="0" rIns="0" bIns="0" anchor="ctr">
            <a:normAutofit fontScale="89880" lnSpcReduction="20000"/>
          </a:bodyPr>
          <a:lstStyle/>
          <a:p>
            <a:pPr>
              <a:lnSpc>
                <a:spcPct val="117000"/>
              </a:lnSpc>
              <a:buNone/>
            </a:pPr>
            <a:r>
              <a:rPr sz="1600" b="1">
                <a:solidFill>
                  <a:schemeClr val="tx1"/>
                </a:solidFill>
                <a:latin typeface="Noto Sans SC"/>
                <a:ea typeface="Noto Sans SC"/>
                <a:cs typeface="Noto Sans SC"/>
              </a:rPr>
              <a:t>The Result: </a:t>
            </a:r>
            <a:r>
              <a:rPr sz="1600">
                <a:solidFill>
                  <a:srgbClr val="1F2937"/>
                </a:solidFill>
                <a:latin typeface="Noto Sans SC"/>
                <a:ea typeface="Noto Sans SC"/>
                <a:cs typeface="Noto Sans SC"/>
              </a:rPr>
              <a:t>An erroneous military line and the KMT's brutal encirclement campaign made a strategic maneuver imperative.</a:t>
            </a:r>
            <a:endParaRPr sz="1600"/>
          </a:p>
        </p:txBody>
      </p:sp>
      <p:cxnSp>
        <p:nvCxnSpPr>
          <p:cNvPr id="40" name="Connector 8"/>
          <p:cNvCxnSpPr/>
          <p:nvPr/>
        </p:nvCxnSpPr>
        <p:spPr>
          <a:xfrm rot="5389582">
            <a:off x="4268993" y="3962724"/>
            <a:ext cx="4158015" cy="12600"/>
          </a:xfrm>
          <a:prstGeom prst="straightConnector1">
            <a:avLst/>
          </a:prstGeom>
          <a:ln w="25400" cap="flat">
            <a:solidFill>
              <a:srgbClr val="D81E06">
                <a:alpha val="30000"/>
              </a:srgbClr>
            </a:solidFill>
            <a:prstDash val="solid"/>
            <a:round/>
            <a:headEnd type="none" w="lg" len="lg"/>
            <a:tailEnd type="none" w="lg" len="lg"/>
          </a:ln>
        </p:spPr>
      </p:cxnSp>
      <p:sp>
        <p:nvSpPr>
          <p:cNvPr id="9" name="AutoShape 9"/>
          <p:cNvSpPr>
            <a:spLocks noGrp="1"/>
          </p:cNvSpPr>
          <p:nvPr/>
        </p:nvSpPr>
        <p:spPr>
          <a:xfrm>
            <a:off x="6726002" y="2016007"/>
            <a:ext cx="4536017" cy="1134004"/>
          </a:xfrm>
          <a:prstGeom prst="rect">
            <a:avLst/>
          </a:prstGeom>
          <a:noFill/>
          <a:ln w="12700" cmpd="sng">
            <a:noFill/>
            <a:prstDash val="solid"/>
          </a:ln>
        </p:spPr>
        <p:txBody>
          <a:bodyPr vert="horz" wrap="square" lIns="0" tIns="0" rIns="0" bIns="0" anchor="ctr">
            <a:normAutofit fontScale="83275" lnSpcReduction="10000"/>
          </a:bodyPr>
          <a:lstStyle/>
          <a:p>
            <a:pPr>
              <a:lnSpc>
                <a:spcPct val="117000"/>
              </a:lnSpc>
              <a:buNone/>
            </a:pPr>
            <a:r>
              <a:rPr sz="2000" b="1">
                <a:solidFill>
                  <a:srgbClr val="121C30"/>
                </a:solidFill>
                <a:latin typeface="Noto Sans SC"/>
                <a:ea typeface="Noto Sans SC"/>
                <a:cs typeface="Noto Sans SC"/>
              </a:rPr>
              <a:t>❶ KMT Encirclement</a:t>
            </a:r>
            <a:endParaRPr sz="2000"/>
          </a:p>
          <a:p>
            <a:pPr>
              <a:lnSpc>
                <a:spcPct val="125000"/>
              </a:lnSpc>
              <a:spcBef>
                <a:spcPts val="595"/>
              </a:spcBef>
              <a:buNone/>
            </a:pPr>
            <a:r>
              <a:rPr sz="1600">
                <a:solidFill>
                  <a:srgbClr val="505050"/>
                </a:solidFill>
                <a:latin typeface="Noto Sans SC"/>
                <a:ea typeface="Noto Sans SC"/>
                <a:cs typeface="Noto Sans SC"/>
              </a:rPr>
              <a:t>The KMT mobilized one million troops and advanced behind fortified blockhouses, threatening to destroy the CPC’s revolutionary bases.</a:t>
            </a:r>
          </a:p>
        </p:txBody>
      </p:sp>
      <p:sp>
        <p:nvSpPr>
          <p:cNvPr id="10" name="AutoShape 10"/>
          <p:cNvSpPr>
            <a:spLocks noGrp="1"/>
          </p:cNvSpPr>
          <p:nvPr/>
        </p:nvSpPr>
        <p:spPr>
          <a:xfrm>
            <a:off x="6726002" y="3654013"/>
            <a:ext cx="4536017" cy="1134004"/>
          </a:xfrm>
          <a:prstGeom prst="rect">
            <a:avLst/>
          </a:prstGeom>
          <a:noFill/>
          <a:ln w="12700" cmpd="sng">
            <a:noFill/>
            <a:prstDash val="solid"/>
          </a:ln>
        </p:spPr>
        <p:txBody>
          <a:bodyPr vert="horz" wrap="square" lIns="0" tIns="0" rIns="0" bIns="0" anchor="ctr">
            <a:normAutofit fontScale="83275" lnSpcReduction="10000"/>
          </a:bodyPr>
          <a:lstStyle/>
          <a:p>
            <a:pPr>
              <a:lnSpc>
                <a:spcPct val="117000"/>
              </a:lnSpc>
              <a:buNone/>
            </a:pPr>
            <a:r>
              <a:rPr sz="2000" b="1">
                <a:solidFill>
                  <a:srgbClr val="121C30"/>
                </a:solidFill>
                <a:latin typeface="Noto Sans SC"/>
                <a:ea typeface="Noto Sans SC"/>
                <a:cs typeface="Noto Sans SC"/>
              </a:rPr>
              <a:t>❷ Fatal “Left” Errors</a:t>
            </a:r>
            <a:endParaRPr sz="2000"/>
          </a:p>
          <a:p>
            <a:pPr>
              <a:lnSpc>
                <a:spcPct val="125000"/>
              </a:lnSpc>
              <a:spcBef>
                <a:spcPts val="595"/>
              </a:spcBef>
              <a:buNone/>
            </a:pPr>
            <a:r>
              <a:rPr sz="1600">
                <a:solidFill>
                  <a:srgbClr val="505050"/>
                </a:solidFill>
                <a:latin typeface="Noto Sans SC"/>
                <a:ea typeface="Noto Sans SC"/>
                <a:cs typeface="Noto Sans SC"/>
              </a:rPr>
              <a:t>Bo Gu, Li De, and others rejected Mao Zedong’s strategy and used costly positional warfare, causing severe Red Army losses in the fifth counter-encirclement campaign.</a:t>
            </a:r>
          </a:p>
        </p:txBody>
      </p:sp>
      <p:sp>
        <p:nvSpPr>
          <p:cNvPr id="11" name="AutoShape 11"/>
          <p:cNvSpPr>
            <a:spLocks noGrp="1"/>
          </p:cNvSpPr>
          <p:nvPr/>
        </p:nvSpPr>
        <p:spPr>
          <a:xfrm>
            <a:off x="6726002" y="5292019"/>
            <a:ext cx="4536017" cy="1071004"/>
          </a:xfrm>
          <a:prstGeom prst="roundRect">
            <a:avLst>
              <a:gd name="adj" fmla="val 0"/>
            </a:avLst>
          </a:prstGeom>
          <a:solidFill>
            <a:srgbClr val="D81E06">
              <a:alpha val="8000"/>
            </a:srgbClr>
          </a:solidFill>
          <a:ln w="25400" cmpd="sng">
            <a:noFill/>
            <a:prstDash val="solid"/>
          </a:ln>
        </p:spPr>
        <p:txBody>
          <a:bodyPr vert="horz" wrap="square" lIns="63000" tIns="63000" rIns="63000" bIns="63000" anchor="ctr"/>
          <a:lstStyle/>
          <a:p>
            <a:pPr algn="ctr">
              <a:buNone/>
            </a:pPr>
            <a:endParaRPr sz="1785"/>
          </a:p>
        </p:txBody>
      </p:sp>
      <p:sp>
        <p:nvSpPr>
          <p:cNvPr id="12" name="AutoShape 12"/>
          <p:cNvSpPr>
            <a:spLocks noGrp="1"/>
          </p:cNvSpPr>
          <p:nvPr/>
        </p:nvSpPr>
        <p:spPr>
          <a:xfrm>
            <a:off x="6852003" y="5418020"/>
            <a:ext cx="4284016" cy="882003"/>
          </a:xfrm>
          <a:prstGeom prst="rect">
            <a:avLst/>
          </a:prstGeom>
          <a:noFill/>
          <a:ln w="12700" cmpd="sng">
            <a:noFill/>
            <a:prstDash val="solid"/>
          </a:ln>
        </p:spPr>
        <p:txBody>
          <a:bodyPr vert="horz" wrap="square" lIns="0" tIns="0" rIns="0" bIns="0" anchor="ctr">
            <a:normAutofit fontScale="77289" lnSpcReduction="20000"/>
          </a:bodyPr>
          <a:lstStyle/>
          <a:p>
            <a:pPr>
              <a:lnSpc>
                <a:spcPct val="117000"/>
              </a:lnSpc>
              <a:buNone/>
            </a:pPr>
            <a:r>
              <a:rPr sz="1600" b="1">
                <a:solidFill>
                  <a:srgbClr val="D81E06"/>
                </a:solidFill>
                <a:latin typeface="Noto Sans SC"/>
                <a:ea typeface="Noto Sans SC"/>
                <a:cs typeface="Noto Sans SC"/>
              </a:rPr>
              <a:t>Final Strategic Choice: </a:t>
            </a:r>
            <a:r>
              <a:rPr sz="1600" b="1">
                <a:solidFill>
                  <a:schemeClr val="tx1"/>
                </a:solidFill>
                <a:latin typeface="Noto Sans SC"/>
                <a:ea typeface="Noto Sans SC"/>
                <a:cs typeface="Noto Sans SC"/>
              </a:rPr>
              <a:t>To preserve the revolutionary forces and move north to resist Japanese aggression, the Central Red Army left its base and began the Long March—an unprecedented strategic maneuver.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t">
            <a:normAutofit/>
          </a:bodyPr>
          <a:lstStyle/>
          <a:p>
            <a:pPr>
              <a:lnSpc>
                <a:spcPct val="108000"/>
              </a:lnSpc>
              <a:buNone/>
            </a:pPr>
            <a:r>
              <a:rPr sz="3175" b="1">
                <a:solidFill>
                  <a:srgbClr val="D81E06"/>
                </a:solidFill>
                <a:latin typeface="Noto Sans SC"/>
                <a:ea typeface="Noto Sans SC"/>
                <a:cs typeface="Noto Sans SC"/>
              </a:rPr>
              <a:t>A Journey of 25,000 li (12,500 km)</a:t>
            </a:r>
            <a:endParaRPr sz="1090"/>
          </a:p>
        </p:txBody>
      </p:sp>
      <p:sp>
        <p:nvSpPr>
          <p:cNvPr id="4" name="AutoShape 4"/>
          <p:cNvSpPr>
            <a:spLocks noGrp="1"/>
          </p:cNvSpPr>
          <p:nvPr/>
        </p:nvSpPr>
        <p:spPr>
          <a:xfrm>
            <a:off x="803980" y="1638006"/>
            <a:ext cx="5040019" cy="378001"/>
          </a:xfrm>
          <a:prstGeom prst="rect">
            <a:avLst/>
          </a:prstGeom>
          <a:noFill/>
          <a:ln w="12700" cmpd="sng">
            <a:noFill/>
            <a:prstDash val="solid"/>
          </a:ln>
        </p:spPr>
        <p:txBody>
          <a:bodyPr vert="horz" wrap="square" lIns="0" tIns="0" rIns="0" bIns="0" anchor="ctr">
            <a:normAutofit/>
          </a:bodyPr>
          <a:lstStyle/>
          <a:p>
            <a:pPr>
              <a:lnSpc>
                <a:spcPct val="125000"/>
              </a:lnSpc>
              <a:buNone/>
            </a:pPr>
            <a:r>
              <a:rPr sz="1985" b="1">
                <a:solidFill>
                  <a:srgbClr val="D81E06"/>
                </a:solidFill>
                <a:latin typeface="Noto Sans SC"/>
                <a:ea typeface="Noto Sans SC"/>
                <a:cs typeface="Noto Sans SC"/>
              </a:rPr>
              <a:t>▍ An Arduous Start</a:t>
            </a:r>
            <a:endParaRPr sz="1090"/>
          </a:p>
        </p:txBody>
      </p:sp>
      <p:sp>
        <p:nvSpPr>
          <p:cNvPr id="5" name="AutoShape 5"/>
          <p:cNvSpPr>
            <a:spLocks noGrp="1"/>
          </p:cNvSpPr>
          <p:nvPr/>
        </p:nvSpPr>
        <p:spPr>
          <a:xfrm>
            <a:off x="803980" y="2268008"/>
            <a:ext cx="5040019" cy="756003"/>
          </a:xfrm>
          <a:prstGeom prst="rect">
            <a:avLst/>
          </a:prstGeom>
          <a:noFill/>
          <a:ln w="12700" cmpd="sng">
            <a:noFill/>
            <a:prstDash val="solid"/>
          </a:ln>
        </p:spPr>
        <p:txBody>
          <a:bodyPr vert="horz" wrap="square" lIns="0" tIns="0" rIns="0" bIns="0" anchor="ctr">
            <a:normAutofit fontScale="66248" lnSpcReduction="20000"/>
          </a:bodyPr>
          <a:lstStyle/>
          <a:p>
            <a:pPr>
              <a:lnSpc>
                <a:spcPct val="117000"/>
              </a:lnSpc>
              <a:buNone/>
            </a:pPr>
            <a:r>
              <a:rPr sz="1600" b="1">
                <a:solidFill>
                  <a:schemeClr val="tx1"/>
                </a:solidFill>
                <a:latin typeface="Noto Sans SC"/>
                <a:ea typeface="Noto Sans SC"/>
                <a:cs typeface="Noto Sans SC"/>
              </a:rPr>
              <a:t>October 1934–October 1936</a:t>
            </a:r>
            <a:endParaRPr sz="1600">
              <a:solidFill>
                <a:schemeClr val="tx1"/>
              </a:solidFill>
            </a:endParaRPr>
          </a:p>
          <a:p>
            <a:pPr>
              <a:lnSpc>
                <a:spcPct val="117000"/>
              </a:lnSpc>
              <a:buNone/>
            </a:pPr>
            <a:r>
              <a:rPr sz="1600" b="1">
                <a:solidFill>
                  <a:srgbClr val="333333"/>
                </a:solidFill>
                <a:latin typeface="Noto Sans SC"/>
                <a:ea typeface="Noto Sans SC"/>
                <a:cs typeface="Noto Sans SC"/>
              </a:rPr>
              <a:t>Starting from Ruijin, Jiangxi, the Central Red Army was compelled to make a strategic maneuver. It broke through KMT pursuit and blockades, crossed more than ten provinces, and traveled vast distances.</a:t>
            </a:r>
            <a:endParaRPr sz="1600"/>
          </a:p>
        </p:txBody>
      </p:sp>
      <p:sp>
        <p:nvSpPr>
          <p:cNvPr id="6" name="AutoShape 6"/>
          <p:cNvSpPr>
            <a:spLocks noGrp="1"/>
          </p:cNvSpPr>
          <p:nvPr/>
        </p:nvSpPr>
        <p:spPr>
          <a:xfrm>
            <a:off x="803980" y="3780014"/>
            <a:ext cx="5040019" cy="378001"/>
          </a:xfrm>
          <a:prstGeom prst="rect">
            <a:avLst/>
          </a:prstGeom>
          <a:noFill/>
          <a:ln w="12700" cmpd="sng">
            <a:noFill/>
            <a:prstDash val="solid"/>
          </a:ln>
        </p:spPr>
        <p:txBody>
          <a:bodyPr vert="horz" wrap="square" lIns="0" tIns="0" rIns="0" bIns="0" anchor="ctr">
            <a:normAutofit/>
          </a:bodyPr>
          <a:lstStyle/>
          <a:p>
            <a:pPr>
              <a:lnSpc>
                <a:spcPct val="125000"/>
              </a:lnSpc>
              <a:buNone/>
            </a:pPr>
            <a:r>
              <a:rPr sz="1985" b="1">
                <a:solidFill>
                  <a:srgbClr val="D81E06"/>
                </a:solidFill>
                <a:latin typeface="Noto Sans SC"/>
                <a:ea typeface="Noto Sans SC"/>
                <a:cs typeface="Noto Sans SC"/>
              </a:rPr>
              <a:t>▍ Trials of Survival</a:t>
            </a:r>
            <a:endParaRPr sz="1090"/>
          </a:p>
        </p:txBody>
      </p:sp>
      <p:sp>
        <p:nvSpPr>
          <p:cNvPr id="7" name="AutoShape 7"/>
          <p:cNvSpPr>
            <a:spLocks noGrp="1"/>
          </p:cNvSpPr>
          <p:nvPr/>
        </p:nvSpPr>
        <p:spPr>
          <a:xfrm>
            <a:off x="803980" y="4158015"/>
            <a:ext cx="5040019" cy="882003"/>
          </a:xfrm>
          <a:prstGeom prst="rect">
            <a:avLst/>
          </a:prstGeom>
          <a:noFill/>
          <a:ln w="12700" cmpd="sng">
            <a:noFill/>
            <a:prstDash val="solid"/>
          </a:ln>
        </p:spPr>
        <p:txBody>
          <a:bodyPr vert="horz" wrap="square" lIns="0" tIns="0" rIns="0" bIns="0" anchor="ctr">
            <a:normAutofit fontScale="65726" lnSpcReduction="20000"/>
          </a:bodyPr>
          <a:lstStyle/>
          <a:p>
            <a:pPr>
              <a:lnSpc>
                <a:spcPct val="125000"/>
              </a:lnSpc>
              <a:buNone/>
            </a:pPr>
            <a:r>
              <a:rPr sz="1600">
                <a:solidFill>
                  <a:srgbClr val="333333"/>
                </a:solidFill>
                <a:latin typeface="Noto Sans SC"/>
                <a:ea typeface="Noto Sans SC"/>
                <a:cs typeface="Noto Sans SC"/>
              </a:rPr>
              <a:t>The Red Army crossed the Chishui River four times, artfully crossed the Jinsha River, forcibly crossed the Dadu River, and captured Luding Bridge. With indomitable will, it also overcame extreme environments for human survival, including snowy mountains and grasslands, completing a great feat in human military history.</a:t>
            </a:r>
            <a:endParaRPr sz="1600"/>
          </a:p>
        </p:txBody>
      </p:sp>
      <p:sp>
        <p:nvSpPr>
          <p:cNvPr id="8" name="AutoShape 8"/>
          <p:cNvSpPr>
            <a:spLocks noGrp="1"/>
          </p:cNvSpPr>
          <p:nvPr/>
        </p:nvSpPr>
        <p:spPr>
          <a:xfrm>
            <a:off x="803980" y="5544020"/>
            <a:ext cx="5040019" cy="630002"/>
          </a:xfrm>
          <a:prstGeom prst="rect">
            <a:avLst/>
          </a:prstGeom>
          <a:noFill/>
          <a:ln w="12700" cmpd="sng">
            <a:noFill/>
            <a:prstDash val="solid"/>
          </a:ln>
        </p:spPr>
        <p:txBody>
          <a:bodyPr vert="horz" wrap="square" lIns="0" tIns="0" rIns="0" bIns="0" anchor="ctr">
            <a:normAutofit fontScale="64666" lnSpcReduction="20000"/>
          </a:bodyPr>
          <a:lstStyle/>
          <a:p>
            <a:pPr>
              <a:lnSpc>
                <a:spcPct val="117000"/>
              </a:lnSpc>
              <a:buNone/>
            </a:pPr>
            <a:r>
              <a:rPr sz="1600" b="1">
                <a:solidFill>
                  <a:srgbClr val="D81E06"/>
                </a:solidFill>
                <a:latin typeface="Noto Sans SC"/>
                <a:ea typeface="Noto Sans SC"/>
                <a:cs typeface="Noto Sans SC"/>
              </a:rPr>
              <a:t>Victory at the Finish—Reunion at Huining: </a:t>
            </a:r>
            <a:r>
              <a:rPr sz="1600" b="1">
                <a:solidFill>
                  <a:schemeClr val="tx1"/>
                </a:solidFill>
                <a:latin typeface="Noto Sans SC"/>
                <a:ea typeface="Noto Sans SC"/>
                <a:cs typeface="Noto Sans SC"/>
              </a:rPr>
              <a:t>In October 1936, the three main forces of the Red Army successfully joined forces at Huining, Gansu. The Long March ended in victory, preserving the revolutionary forces and opening a new chapter.</a:t>
            </a:r>
          </a:p>
        </p:txBody>
      </p:sp>
      <p:cxnSp>
        <p:nvCxnSpPr>
          <p:cNvPr id="45" name="Connector 9"/>
          <p:cNvCxnSpPr/>
          <p:nvPr/>
        </p:nvCxnSpPr>
        <p:spPr>
          <a:xfrm rot="5389889">
            <a:off x="4205993" y="3899723"/>
            <a:ext cx="4284016" cy="12600"/>
          </a:xfrm>
          <a:prstGeom prst="straightConnector1">
            <a:avLst/>
          </a:prstGeom>
          <a:ln w="12700" cap="flat">
            <a:solidFill>
              <a:srgbClr val="D81E06">
                <a:alpha val="30000"/>
              </a:srgbClr>
            </a:solidFill>
            <a:prstDash val="solid"/>
            <a:round/>
            <a:headEnd type="none" w="med" len="med"/>
            <a:tailEnd type="none" w="med" len="med"/>
          </a:ln>
        </p:spPr>
      </p:cxnSp>
      <p:pic>
        <p:nvPicPr>
          <p:cNvPr id="46" name="長征路線動畫"/>
          <p:cNvPicPr>
            <a:picLocks noChangeAspect="1"/>
          </p:cNvPicPr>
          <p:nvPr/>
        </p:nvPicPr>
        <p:blipFill>
          <a:blip r:embed="rId3"/>
          <a:stretch>
            <a:fillRect/>
          </a:stretch>
        </p:blipFill>
        <p:spPr>
          <a:xfrm>
            <a:off x="6852003" y="1764005"/>
            <a:ext cx="4876798" cy="274319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AutoShape 11"/>
          <p:cNvSpPr>
            <a:spLocks noGrp="1"/>
          </p:cNvSpPr>
          <p:nvPr/>
        </p:nvSpPr>
        <p:spPr>
          <a:xfrm>
            <a:off x="4037033" y="6188073"/>
            <a:ext cx="4599017" cy="504002"/>
          </a:xfrm>
          <a:prstGeom prst="rect">
            <a:avLst/>
          </a:prstGeom>
          <a:noFill/>
          <a:ln w="12700" cmpd="sng">
            <a:noFill/>
            <a:prstDash val="solid"/>
          </a:ln>
        </p:spPr>
        <p:txBody>
          <a:bodyPr vert="horz" wrap="square" lIns="0" tIns="0" rIns="0" bIns="0" anchor="ctr">
            <a:normAutofit fontScale="79718" lnSpcReduction="20000"/>
          </a:bodyPr>
          <a:lstStyle/>
          <a:p>
            <a:pPr algn="ctr">
              <a:buNone/>
            </a:pPr>
            <a:r>
              <a:rPr sz="1600">
                <a:solidFill>
                  <a:srgbClr val="666666"/>
                </a:solidFill>
                <a:latin typeface="Noto Sans SC"/>
                <a:ea typeface="Noto Sans SC"/>
                <a:cs typeface="Noto Sans SC"/>
              </a:rPr>
              <a:t>The Long March Routes of the Chinese Workers' and Peasants' Red Army record those arduous yet magnificent years.</a:t>
            </a:r>
            <a:endParaRPr sz="1600"/>
          </a:p>
        </p:txBody>
      </p:sp>
      <p:pic>
        <p:nvPicPr>
          <p:cNvPr id="3" name="图片 2">
            <a:extLst>
              <a:ext uri="{FF2B5EF4-FFF2-40B4-BE49-F238E27FC236}">
                <a16:creationId xmlns:a16="http://schemas.microsoft.com/office/drawing/2014/main" id="{55152430-0FD3-469A-85C9-782E14809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5249" y="1"/>
            <a:ext cx="7573555" cy="607462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6048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A Crucial Turning Point: The Zunyi Conference</a:t>
            </a:r>
            <a:endParaRPr sz="1090"/>
          </a:p>
        </p:txBody>
      </p:sp>
      <p:sp>
        <p:nvSpPr>
          <p:cNvPr id="4" name="AutoShape 4"/>
          <p:cNvSpPr>
            <a:spLocks noGrp="1"/>
          </p:cNvSpPr>
          <p:nvPr/>
        </p:nvSpPr>
        <p:spPr>
          <a:xfrm>
            <a:off x="803980" y="1638006"/>
            <a:ext cx="5040019" cy="352801"/>
          </a:xfrm>
          <a:prstGeom prst="rect">
            <a:avLst/>
          </a:prstGeom>
          <a:noFill/>
          <a:ln w="12700" cmpd="sng">
            <a:noFill/>
            <a:prstDash val="solid"/>
          </a:ln>
        </p:spPr>
        <p:txBody>
          <a:bodyPr vert="horz" wrap="square" lIns="0" tIns="0" rIns="0" bIns="0" anchor="ctr">
            <a:normAutofit/>
          </a:bodyPr>
          <a:lstStyle/>
          <a:p>
            <a:pPr>
              <a:lnSpc>
                <a:spcPct val="125000"/>
              </a:lnSpc>
              <a:buNone/>
            </a:pPr>
            <a:r>
              <a:rPr sz="1785" b="1">
                <a:solidFill>
                  <a:srgbClr val="D81E06"/>
                </a:solidFill>
                <a:latin typeface="Noto Sans SC"/>
                <a:ea typeface="Noto Sans SC"/>
                <a:cs typeface="Noto Sans SC"/>
              </a:rPr>
              <a:t>01 | A Decision at a Critical Moment</a:t>
            </a:r>
            <a:endParaRPr sz="1090"/>
          </a:p>
        </p:txBody>
      </p:sp>
      <p:sp>
        <p:nvSpPr>
          <p:cNvPr id="5" name="AutoShape 5"/>
          <p:cNvSpPr>
            <a:spLocks noGrp="1"/>
          </p:cNvSpPr>
          <p:nvPr/>
        </p:nvSpPr>
        <p:spPr>
          <a:xfrm>
            <a:off x="803980" y="2142007"/>
            <a:ext cx="10247197" cy="756003"/>
          </a:xfrm>
          <a:prstGeom prst="rect">
            <a:avLst/>
          </a:prstGeom>
          <a:noFill/>
          <a:ln w="12700" cmpd="sng">
            <a:noFill/>
            <a:prstDash val="solid"/>
          </a:ln>
        </p:spPr>
        <p:txBody>
          <a:bodyPr vert="horz" wrap="square" lIns="0" tIns="0" rIns="0" bIns="0" anchor="ctr">
            <a:normAutofit fontScale="95831" lnSpcReduction="10000"/>
          </a:bodyPr>
          <a:lstStyle/>
          <a:p>
            <a:pPr>
              <a:lnSpc>
                <a:spcPct val="117000"/>
              </a:lnSpc>
              <a:buNone/>
            </a:pPr>
            <a:r>
              <a:rPr sz="1600">
                <a:solidFill>
                  <a:srgbClr val="333333"/>
                </a:solidFill>
                <a:latin typeface="Noto Sans SC"/>
                <a:ea typeface="Noto Sans SC"/>
                <a:cs typeface="Noto Sans SC"/>
              </a:rPr>
              <a:t>In January 1935, early in the Long March, erroneous command rooted in “Left” dogmatism brought the Red Army devastating defeats and left it in dire peril. Against this background, the CPC Central Committee convened an enlarged meeting of the Political Bureau in Zunyi.</a:t>
            </a:r>
            <a:endParaRPr sz="1600"/>
          </a:p>
        </p:txBody>
      </p:sp>
      <p:sp>
        <p:nvSpPr>
          <p:cNvPr id="6" name="AutoShape 6"/>
          <p:cNvSpPr>
            <a:spLocks noGrp="1"/>
          </p:cNvSpPr>
          <p:nvPr/>
        </p:nvSpPr>
        <p:spPr>
          <a:xfrm>
            <a:off x="803980" y="3402012"/>
            <a:ext cx="5040019" cy="352801"/>
          </a:xfrm>
          <a:prstGeom prst="rect">
            <a:avLst/>
          </a:prstGeom>
          <a:noFill/>
          <a:ln w="12700" cmpd="sng">
            <a:noFill/>
            <a:prstDash val="solid"/>
          </a:ln>
        </p:spPr>
        <p:txBody>
          <a:bodyPr vert="horz" wrap="square" lIns="0" tIns="0" rIns="0" bIns="0" anchor="ctr">
            <a:normAutofit/>
          </a:bodyPr>
          <a:lstStyle/>
          <a:p>
            <a:pPr>
              <a:lnSpc>
                <a:spcPct val="125000"/>
              </a:lnSpc>
              <a:buNone/>
            </a:pPr>
            <a:r>
              <a:rPr sz="1785" b="1">
                <a:solidFill>
                  <a:srgbClr val="D81E06"/>
                </a:solidFill>
                <a:latin typeface="Noto Sans SC"/>
                <a:ea typeface="Noto Sans SC"/>
                <a:cs typeface="Noto Sans SC"/>
              </a:rPr>
              <a:t>02 | A Decision to Correct the Course</a:t>
            </a:r>
            <a:endParaRPr sz="1090"/>
          </a:p>
        </p:txBody>
      </p:sp>
      <p:sp>
        <p:nvSpPr>
          <p:cNvPr id="7" name="AutoShape 7"/>
          <p:cNvSpPr>
            <a:spLocks noGrp="1"/>
          </p:cNvSpPr>
          <p:nvPr/>
        </p:nvSpPr>
        <p:spPr>
          <a:xfrm>
            <a:off x="803980" y="3906014"/>
            <a:ext cx="10469266" cy="1008004"/>
          </a:xfrm>
          <a:prstGeom prst="rect">
            <a:avLst/>
          </a:prstGeom>
          <a:noFill/>
          <a:ln w="12700" cmpd="sng">
            <a:noFill/>
            <a:prstDash val="solid"/>
          </a:ln>
        </p:spPr>
        <p:txBody>
          <a:bodyPr vert="horz" wrap="square" lIns="0" tIns="0" rIns="0" bIns="0" anchor="ctr">
            <a:normAutofit/>
          </a:bodyPr>
          <a:lstStyle/>
          <a:p>
            <a:pPr>
              <a:lnSpc>
                <a:spcPct val="117000"/>
              </a:lnSpc>
              <a:buNone/>
            </a:pPr>
            <a:r>
              <a:rPr sz="1600">
                <a:solidFill>
                  <a:srgbClr val="333333"/>
                </a:solidFill>
                <a:latin typeface="Noto Sans SC"/>
                <a:ea typeface="Noto Sans SC"/>
                <a:cs typeface="Noto Sans SC"/>
              </a:rPr>
              <a:t>The meeting focused on correcting these errors. It affirmed Mao Zedong’s sound military strategy, elected him to the Standing Committee of the Political Bureau of the CPC Central Committee, and established his leadership position within the CPC and the Red Army.</a:t>
            </a:r>
            <a:endParaRPr sz="1600"/>
          </a:p>
        </p:txBody>
      </p:sp>
      <p:sp>
        <p:nvSpPr>
          <p:cNvPr id="8" name="AutoShape 8"/>
          <p:cNvSpPr>
            <a:spLocks noGrp="1"/>
          </p:cNvSpPr>
          <p:nvPr/>
        </p:nvSpPr>
        <p:spPr>
          <a:xfrm>
            <a:off x="803979" y="5455819"/>
            <a:ext cx="10678272" cy="806403"/>
          </a:xfrm>
          <a:prstGeom prst="rect">
            <a:avLst/>
          </a:prstGeom>
          <a:noFill/>
          <a:ln w="12700" cmpd="sng">
            <a:noFill/>
            <a:prstDash val="solid"/>
          </a:ln>
        </p:spPr>
        <p:txBody>
          <a:bodyPr vert="horz" wrap="square" lIns="0" tIns="0" rIns="0" bIns="0" anchor="ctr">
            <a:normAutofit fontScale="91809" lnSpcReduction="10000"/>
          </a:bodyPr>
          <a:lstStyle/>
          <a:p>
            <a:pPr>
              <a:lnSpc>
                <a:spcPct val="108000"/>
              </a:lnSpc>
              <a:buNone/>
            </a:pPr>
            <a:r>
              <a:rPr b="1">
                <a:solidFill>
                  <a:srgbClr val="D81E06"/>
                </a:solidFill>
                <a:latin typeface="Noto Sans SC"/>
                <a:ea typeface="Noto Sans SC"/>
                <a:cs typeface="Noto Sans SC"/>
              </a:rPr>
              <a:t>‘It saved the Party, the Red Army, and the Chinese revolution.’</a:t>
            </a:r>
            <a:endParaRPr sz="1200"/>
          </a:p>
          <a:p>
            <a:pPr>
              <a:lnSpc>
                <a:spcPct val="117000"/>
              </a:lnSpc>
              <a:spcBef>
                <a:spcPts val="595"/>
              </a:spcBef>
              <a:buNone/>
            </a:pPr>
            <a:r>
              <a:rPr sz="1600">
                <a:solidFill>
                  <a:srgbClr val="555555"/>
                </a:solidFill>
                <a:latin typeface="Noto Sans SC"/>
                <a:ea typeface="Noto Sans SC"/>
                <a:cs typeface="Noto Sans SC"/>
              </a:rPr>
              <a:t>The conference was a life-or-death turning point in the Party's history. It also marked the CPC's growth from infancy toward maturity and its increasing ability to determine the course of the Chinese revolution independently.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0"/>
          <p:cNvPicPr>
            <a:picLocks noChangeAspect="1"/>
          </p:cNvPicPr>
          <p:nvPr/>
        </p:nvPicPr>
        <p:blipFill>
          <a:blip r:embed="rId3"/>
          <a:stretch>
            <a:fillRect/>
          </a:stretch>
        </p:blipFill>
        <p:spPr>
          <a:xfrm>
            <a:off x="0" y="0"/>
            <a:ext cx="12191695" cy="6804667"/>
          </a:xfrm>
          <a:prstGeom prst="rect">
            <a:avLst/>
          </a:prstGeom>
        </p:spPr>
      </p:pic>
      <p:sp>
        <p:nvSpPr>
          <p:cNvPr id="3" name="Text 0"/>
          <p:cNvSpPr>
            <a:spLocks noGrp="1"/>
          </p:cNvSpPr>
          <p:nvPr/>
        </p:nvSpPr>
        <p:spPr>
          <a:xfrm>
            <a:off x="726422" y="452109"/>
            <a:ext cx="4756785" cy="572502"/>
          </a:xfrm>
          <a:prstGeom prst="rect">
            <a:avLst/>
          </a:prstGeom>
          <a:noFill/>
        </p:spPr>
        <p:txBody>
          <a:bodyPr wrap="none" lIns="0" tIns="0" rIns="0" bIns="0" anchor="t">
            <a:normAutofit fontScale="99326"/>
          </a:bodyPr>
          <a:lstStyle/>
          <a:p>
            <a:pPr marL="0" indent="0" algn="l">
              <a:buNone/>
            </a:pPr>
            <a:r>
              <a:rPr sz="3300" b="1">
                <a:solidFill>
                  <a:srgbClr val="0A0A0A"/>
                </a:solidFill>
                <a:latin typeface="Noto Sans TC"/>
                <a:ea typeface="Noto Sans TC"/>
                <a:cs typeface="Noto Sans TC"/>
              </a:rPr>
              <a:t>History Meets Our Lives</a:t>
            </a:r>
            <a:endParaRPr sz="3300"/>
          </a:p>
        </p:txBody>
      </p:sp>
      <p:sp>
        <p:nvSpPr>
          <p:cNvPr id="4" name="Text 1"/>
          <p:cNvSpPr>
            <a:spLocks noGrp="1"/>
          </p:cNvSpPr>
          <p:nvPr/>
        </p:nvSpPr>
        <p:spPr>
          <a:xfrm>
            <a:off x="4370074" y="2018995"/>
            <a:ext cx="1546765" cy="490716"/>
          </a:xfrm>
          <a:prstGeom prst="rect">
            <a:avLst/>
          </a:prstGeom>
          <a:noFill/>
        </p:spPr>
        <p:txBody>
          <a:bodyPr wrap="none" lIns="0" tIns="0" rIns="0" bIns="0" anchor="t">
            <a:normAutofit fontScale="95396"/>
          </a:bodyPr>
          <a:lstStyle/>
          <a:p>
            <a:pPr marL="0" indent="0" algn="l">
              <a:buNone/>
            </a:pPr>
            <a:r>
              <a:rPr sz="2800" b="1" dirty="0">
                <a:solidFill>
                  <a:srgbClr val="323232"/>
                </a:solidFill>
                <a:latin typeface="Noto Sans TC"/>
                <a:ea typeface="Noto Sans TC"/>
                <a:cs typeface="Noto Sans TC"/>
              </a:rPr>
              <a:t>Victory of the Long March</a:t>
            </a:r>
            <a:endParaRPr sz="2800" dirty="0"/>
          </a:p>
        </p:txBody>
      </p:sp>
      <p:sp>
        <p:nvSpPr>
          <p:cNvPr id="5" name="Text 2"/>
          <p:cNvSpPr>
            <a:spLocks noGrp="1"/>
          </p:cNvSpPr>
          <p:nvPr/>
        </p:nvSpPr>
        <p:spPr>
          <a:xfrm>
            <a:off x="711209" y="2538362"/>
            <a:ext cx="1584865" cy="484874"/>
          </a:xfrm>
          <a:prstGeom prst="rect">
            <a:avLst/>
          </a:prstGeom>
          <a:noFill/>
        </p:spPr>
        <p:txBody>
          <a:bodyPr wrap="none" lIns="0" tIns="0" rIns="0" bIns="0" anchor="t">
            <a:normAutofit fontScale="97405"/>
          </a:bodyPr>
          <a:lstStyle/>
          <a:p>
            <a:pPr marL="0" indent="0" algn="l">
              <a:buNone/>
            </a:pPr>
            <a:r>
              <a:rPr sz="2800" b="1" dirty="0">
                <a:solidFill>
                  <a:srgbClr val="313131"/>
                </a:solidFill>
                <a:latin typeface="Noto Sans TC"/>
                <a:ea typeface="Noto Sans TC"/>
                <a:cs typeface="Noto Sans TC"/>
              </a:rPr>
              <a:t>Founding of the CPC</a:t>
            </a:r>
            <a:endParaRPr sz="2800" dirty="0"/>
          </a:p>
        </p:txBody>
      </p:sp>
      <p:sp>
        <p:nvSpPr>
          <p:cNvPr id="6" name="Text 3"/>
          <p:cNvSpPr>
            <a:spLocks noGrp="1"/>
          </p:cNvSpPr>
          <p:nvPr/>
        </p:nvSpPr>
        <p:spPr>
          <a:xfrm>
            <a:off x="965176" y="4485528"/>
            <a:ext cx="2157362" cy="315460"/>
          </a:xfrm>
          <a:prstGeom prst="rect">
            <a:avLst/>
          </a:prstGeom>
          <a:noFill/>
        </p:spPr>
        <p:txBody>
          <a:bodyPr wrap="none" lIns="0" tIns="0" rIns="0" bIns="0" anchor="t">
            <a:normAutofit fontScale="94498"/>
          </a:bodyPr>
          <a:lstStyle/>
          <a:p>
            <a:pPr marL="0" indent="0" algn="l">
              <a:buNone/>
            </a:pPr>
            <a:r>
              <a:rPr sz="1700" b="1">
                <a:solidFill>
                  <a:srgbClr val="595959"/>
                </a:solidFill>
                <a:latin typeface="Arial" panose="020B0604020202090204"/>
                <a:ea typeface="Arial" panose="020B0604020202090204"/>
                <a:cs typeface="Arial" panose="020B0604020202090204"/>
              </a:rPr>
              <a:t>105 Years (1921–2026)</a:t>
            </a:r>
            <a:endParaRPr sz="1700"/>
          </a:p>
        </p:txBody>
      </p:sp>
      <p:sp>
        <p:nvSpPr>
          <p:cNvPr id="7" name="Text 4"/>
          <p:cNvSpPr>
            <a:spLocks noGrp="1"/>
          </p:cNvSpPr>
          <p:nvPr/>
        </p:nvSpPr>
        <p:spPr>
          <a:xfrm>
            <a:off x="4830959" y="4485528"/>
            <a:ext cx="2171761" cy="315460"/>
          </a:xfrm>
          <a:prstGeom prst="rect">
            <a:avLst/>
          </a:prstGeom>
          <a:noFill/>
        </p:spPr>
        <p:txBody>
          <a:bodyPr wrap="none" lIns="0" tIns="0" rIns="0" bIns="0" anchor="t">
            <a:normAutofit/>
          </a:bodyPr>
          <a:lstStyle/>
          <a:p>
            <a:pPr marL="0" indent="0" algn="l">
              <a:buNone/>
            </a:pPr>
            <a:r>
              <a:rPr sz="1700" b="1">
                <a:solidFill>
                  <a:srgbClr val="5A5A5A"/>
                </a:solidFill>
                <a:latin typeface="Arial" panose="020B0604020202090204"/>
                <a:ea typeface="Arial" panose="020B0604020202090204"/>
                <a:cs typeface="Arial" panose="020B0604020202090204"/>
              </a:rPr>
              <a:t>90 Years (1936–2026)</a:t>
            </a:r>
            <a:endParaRPr sz="1700"/>
          </a:p>
        </p:txBody>
      </p:sp>
      <p:sp>
        <p:nvSpPr>
          <p:cNvPr id="8" name="Text 5"/>
          <p:cNvSpPr>
            <a:spLocks noGrp="1"/>
          </p:cNvSpPr>
          <p:nvPr/>
        </p:nvSpPr>
        <p:spPr>
          <a:xfrm>
            <a:off x="8524875" y="4720590"/>
            <a:ext cx="2156460" cy="251460"/>
          </a:xfrm>
          <a:prstGeom prst="rect">
            <a:avLst/>
          </a:prstGeom>
          <a:noFill/>
        </p:spPr>
        <p:txBody>
          <a:bodyPr wrap="none" lIns="0" tIns="0" rIns="0" bIns="0" anchor="t"/>
          <a:lstStyle/>
          <a:p>
            <a:pPr marL="0" indent="0" algn="l">
              <a:buNone/>
            </a:pPr>
            <a:r>
              <a:rPr sz="1600" b="1">
                <a:solidFill>
                  <a:srgbClr val="282C2F"/>
                </a:solidFill>
                <a:latin typeface="Noto Sans TC"/>
                <a:ea typeface="Noto Sans TC"/>
                <a:cs typeface="Noto Sans TC"/>
              </a:rPr>
              <a:t>Your Challenges and Choices</a:t>
            </a:r>
          </a:p>
        </p:txBody>
      </p:sp>
      <p:sp>
        <p:nvSpPr>
          <p:cNvPr id="9" name="Text 6"/>
          <p:cNvSpPr>
            <a:spLocks noGrp="1"/>
          </p:cNvSpPr>
          <p:nvPr/>
        </p:nvSpPr>
        <p:spPr>
          <a:xfrm>
            <a:off x="1280128" y="4790320"/>
            <a:ext cx="1592764" cy="309618"/>
          </a:xfrm>
          <a:prstGeom prst="rect">
            <a:avLst/>
          </a:prstGeom>
          <a:noFill/>
        </p:spPr>
        <p:txBody>
          <a:bodyPr wrap="none" lIns="0" tIns="0" rIns="0" bIns="0" anchor="t"/>
          <a:lstStyle/>
          <a:p>
            <a:pPr marL="0" indent="0" algn="l">
              <a:buNone/>
            </a:pPr>
            <a:r>
              <a:rPr sz="1000" b="1">
                <a:solidFill>
                  <a:srgbClr val="60605F"/>
                </a:solidFill>
                <a:latin typeface="Noto Sans TC"/>
                <a:ea typeface="Noto Sans TC"/>
                <a:cs typeface="Noto Sans TC"/>
              </a:rPr>
              <a:t>—</a:t>
            </a:r>
            <a:r>
              <a:rPr lang="en-US" altLang="zh-CN" sz="1000" b="1">
                <a:solidFill>
                  <a:srgbClr val="60605F"/>
                </a:solidFill>
                <a:latin typeface="Noto Sans TC"/>
                <a:ea typeface="Noto Sans TC"/>
                <a:cs typeface="Noto Sans TC"/>
              </a:rPr>
              <a:t>A Creation from 0 to 1</a:t>
            </a:r>
          </a:p>
        </p:txBody>
      </p:sp>
      <p:sp>
        <p:nvSpPr>
          <p:cNvPr id="10" name="Text 7"/>
          <p:cNvSpPr>
            <a:spLocks noGrp="1"/>
          </p:cNvSpPr>
          <p:nvPr/>
        </p:nvSpPr>
        <p:spPr>
          <a:xfrm>
            <a:off x="4605655" y="4790440"/>
            <a:ext cx="2446655" cy="245745"/>
          </a:xfrm>
          <a:prstGeom prst="rect">
            <a:avLst/>
          </a:prstGeom>
          <a:noFill/>
        </p:spPr>
        <p:txBody>
          <a:bodyPr wrap="none" lIns="0" tIns="0" rIns="0" bIns="0" anchor="t"/>
          <a:lstStyle/>
          <a:p>
            <a:pPr marL="0" indent="0" algn="l">
              <a:buNone/>
            </a:pPr>
            <a:r>
              <a:rPr sz="900" b="1">
                <a:solidFill>
                  <a:srgbClr val="656565"/>
                </a:solidFill>
                <a:latin typeface="Noto Sans TC"/>
                <a:ea typeface="Noto Sans TC"/>
                <a:cs typeface="Noto Sans TC"/>
              </a:rPr>
              <a:t>—Resilience through Self-Correction in Adversity</a:t>
            </a:r>
          </a:p>
        </p:txBody>
      </p:sp>
      <p:sp>
        <p:nvSpPr>
          <p:cNvPr id="2" name="文本框 1">
            <a:extLst>
              <a:ext uri="{FF2B5EF4-FFF2-40B4-BE49-F238E27FC236}">
                <a16:creationId xmlns:a16="http://schemas.microsoft.com/office/drawing/2014/main" id="{A1D7CD58-7F89-43B1-B925-9FE5C8FBAFE5}"/>
              </a:ext>
            </a:extLst>
          </p:cNvPr>
          <p:cNvSpPr txBox="1"/>
          <p:nvPr/>
        </p:nvSpPr>
        <p:spPr>
          <a:xfrm>
            <a:off x="9258933" y="2111269"/>
            <a:ext cx="1546765" cy="92333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TW" sz="2700" b="1" dirty="0">
                <a:solidFill>
                  <a:srgbClr val="323232"/>
                </a:solidFill>
                <a:latin typeface="Noto Sans TC"/>
                <a:ea typeface="Noto Sans TC"/>
              </a:rPr>
              <a:t>Present day</a:t>
            </a:r>
            <a:endParaRPr lang="zh-TW" altLang="en-US" sz="2700" b="1" dirty="0">
              <a:solidFill>
                <a:srgbClr val="323232"/>
              </a:solidFill>
              <a:latin typeface="Noto Sans TC"/>
              <a:ea typeface="Noto Sans T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6048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A Crucial Turning Point: The Zunyi Conference</a:t>
            </a:r>
            <a:endParaRPr sz="1090"/>
          </a:p>
        </p:txBody>
      </p:sp>
      <p:pic>
        <p:nvPicPr>
          <p:cNvPr id="15" name="Picture 10"/>
          <p:cNvPicPr>
            <a:picLocks noChangeAspect="1"/>
          </p:cNvPicPr>
          <p:nvPr/>
        </p:nvPicPr>
        <p:blipFill>
          <a:blip r:embed="rId3"/>
          <a:srcRect l="12357" r="12357"/>
          <a:stretch>
            <a:fillRect/>
          </a:stretch>
        </p:blipFill>
        <p:spPr>
          <a:xfrm>
            <a:off x="405367" y="1864807"/>
            <a:ext cx="6070247" cy="4162455"/>
          </a:xfrm>
          <a:prstGeom prst="rect">
            <a:avLst/>
          </a:prstGeom>
          <a:ln w="25400" cap="flat" cmpd="sng">
            <a:noFill/>
            <a:prstDash val="solid"/>
            <a:round/>
          </a:ln>
        </p:spPr>
      </p:pic>
      <p:sp>
        <p:nvSpPr>
          <p:cNvPr id="11" name="AutoShape 11"/>
          <p:cNvSpPr>
            <a:spLocks noGrp="1"/>
          </p:cNvSpPr>
          <p:nvPr/>
        </p:nvSpPr>
        <p:spPr>
          <a:xfrm>
            <a:off x="6726002" y="5292019"/>
            <a:ext cx="4410016" cy="756003"/>
          </a:xfrm>
          <a:prstGeom prst="rect">
            <a:avLst/>
          </a:prstGeom>
          <a:noFill/>
          <a:ln w="12700" cmpd="sng">
            <a:noFill/>
            <a:prstDash val="solid"/>
          </a:ln>
        </p:spPr>
        <p:txBody>
          <a:bodyPr vert="horz" wrap="square" lIns="0" tIns="0" rIns="0" bIns="0" anchor="ctr">
            <a:normAutofit fontScale="79879" lnSpcReduction="10000"/>
          </a:bodyPr>
          <a:lstStyle/>
          <a:p>
            <a:pPr algn="ctr">
              <a:lnSpc>
                <a:spcPct val="117000"/>
              </a:lnSpc>
              <a:buNone/>
            </a:pPr>
            <a:r>
              <a:rPr sz="2000" b="1">
                <a:solidFill>
                  <a:srgbClr val="333333"/>
                </a:solidFill>
                <a:latin typeface="Noto Sans SC"/>
                <a:ea typeface="Noto Sans SC"/>
                <a:cs typeface="Noto Sans SC"/>
              </a:rPr>
              <a:t>Site of the Zunyi Conference</a:t>
            </a:r>
            <a:endParaRPr sz="2000"/>
          </a:p>
          <a:p>
            <a:pPr algn="ctr">
              <a:lnSpc>
                <a:spcPct val="108000"/>
              </a:lnSpc>
              <a:spcBef>
                <a:spcPts val="395"/>
              </a:spcBef>
              <a:buNone/>
            </a:pPr>
            <a:r>
              <a:rPr sz="1600">
                <a:solidFill>
                  <a:srgbClr val="666666"/>
                </a:solidFill>
                <a:latin typeface="Noto Sans SC"/>
                <a:ea typeface="Noto Sans SC"/>
                <a:cs typeface="Noto Sans SC"/>
              </a:rPr>
              <a:t>Located in Honghuagang District, Zunyi, Guizhou, this building witnessed a momentous historical turning point.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Iron Resolve Under Extreme Pressure</a:t>
            </a:r>
            <a:endParaRPr sz="1090"/>
          </a:p>
        </p:txBody>
      </p:sp>
      <p:sp>
        <p:nvSpPr>
          <p:cNvPr id="4" name="AutoShape 4"/>
          <p:cNvSpPr>
            <a:spLocks noGrp="1"/>
          </p:cNvSpPr>
          <p:nvPr/>
        </p:nvSpPr>
        <p:spPr>
          <a:xfrm>
            <a:off x="803980" y="1764006"/>
            <a:ext cx="5040019" cy="378001"/>
          </a:xfrm>
          <a:prstGeom prst="rect">
            <a:avLst/>
          </a:prstGeom>
          <a:noFill/>
          <a:ln w="12700" cmpd="sng">
            <a:noFill/>
            <a:prstDash val="solid"/>
          </a:ln>
        </p:spPr>
        <p:txBody>
          <a:bodyPr vert="horz" wrap="square" lIns="0" tIns="0" rIns="0" bIns="0" anchor="ctr">
            <a:normAutofit/>
          </a:bodyPr>
          <a:lstStyle/>
          <a:p>
            <a:pPr>
              <a:lnSpc>
                <a:spcPct val="125000"/>
              </a:lnSpc>
              <a:buNone/>
            </a:pPr>
            <a:r>
              <a:rPr sz="1985" b="1">
                <a:solidFill>
                  <a:srgbClr val="D81E06"/>
                </a:solidFill>
                <a:latin typeface="Noto Sans SC"/>
                <a:ea typeface="Noto Sans SC"/>
                <a:cs typeface="Noto Sans SC"/>
              </a:rPr>
              <a:t>Re-creating the Experience</a:t>
            </a:r>
            <a:endParaRPr sz="1090"/>
          </a:p>
        </p:txBody>
      </p:sp>
      <p:sp>
        <p:nvSpPr>
          <p:cNvPr id="5" name="AutoShape 5"/>
          <p:cNvSpPr>
            <a:spLocks noGrp="1"/>
          </p:cNvSpPr>
          <p:nvPr/>
        </p:nvSpPr>
        <p:spPr>
          <a:xfrm>
            <a:off x="803980" y="2286001"/>
            <a:ext cx="10769711" cy="1116012"/>
          </a:xfrm>
          <a:prstGeom prst="rect">
            <a:avLst/>
          </a:prstGeom>
          <a:noFill/>
          <a:ln w="12700" cmpd="sng">
            <a:noFill/>
            <a:prstDash val="solid"/>
          </a:ln>
        </p:spPr>
        <p:txBody>
          <a:bodyPr vert="horz" wrap="square" lIns="0" tIns="0" rIns="0" bIns="0" anchor="ctr">
            <a:normAutofit fontScale="97795" lnSpcReduction="10000"/>
          </a:bodyPr>
          <a:lstStyle/>
          <a:p>
            <a:pPr>
              <a:lnSpc>
                <a:spcPct val="117000"/>
              </a:lnSpc>
              <a:buNone/>
            </a:pPr>
            <a:r>
              <a:rPr sz="1600" b="1">
                <a:solidFill>
                  <a:srgbClr val="141414"/>
                </a:solidFill>
                <a:latin typeface="Noto Sans SC"/>
                <a:ea typeface="Noto Sans SC"/>
                <a:cs typeface="Noto Sans SC"/>
              </a:rPr>
              <a:t>Crossing Snowy Mountains: </a:t>
            </a:r>
            <a:r>
              <a:rPr sz="1600">
                <a:solidFill>
                  <a:srgbClr val="141414"/>
                </a:solidFill>
                <a:latin typeface="Noto Sans SC"/>
                <a:ea typeface="Noto Sans SC"/>
                <a:cs typeface="Noto Sans SC"/>
              </a:rPr>
              <a:t>The Red Army crossed several snow-covered peaks, including the Jiajin Mountains, at elevations above 4,000 meters. In thin air and driving snow, their light clothing offered little protection from the bitter cold. Countless soldiers succumbed to oxygen deprivation or exposure and remained forever amid the snow.</a:t>
            </a:r>
            <a:endParaRPr sz="1600"/>
          </a:p>
        </p:txBody>
      </p:sp>
      <p:sp>
        <p:nvSpPr>
          <p:cNvPr id="6" name="AutoShape 6"/>
          <p:cNvSpPr>
            <a:spLocks noGrp="1"/>
          </p:cNvSpPr>
          <p:nvPr/>
        </p:nvSpPr>
        <p:spPr>
          <a:xfrm>
            <a:off x="803980" y="3780013"/>
            <a:ext cx="10769711" cy="1008004"/>
          </a:xfrm>
          <a:prstGeom prst="rect">
            <a:avLst/>
          </a:prstGeom>
          <a:noFill/>
          <a:ln w="12700" cmpd="sng">
            <a:noFill/>
            <a:prstDash val="solid"/>
          </a:ln>
        </p:spPr>
        <p:txBody>
          <a:bodyPr vert="horz" wrap="square" lIns="0" tIns="0" rIns="0" bIns="0" anchor="ctr">
            <a:normAutofit/>
          </a:bodyPr>
          <a:lstStyle/>
          <a:p>
            <a:pPr>
              <a:lnSpc>
                <a:spcPct val="117000"/>
              </a:lnSpc>
              <a:buNone/>
            </a:pPr>
            <a:r>
              <a:rPr sz="1600" b="1">
                <a:solidFill>
                  <a:srgbClr val="141414"/>
                </a:solidFill>
                <a:latin typeface="Noto Sans SC"/>
                <a:ea typeface="Noto Sans SC"/>
                <a:cs typeface="Noto Sans SC"/>
              </a:rPr>
              <a:t>Crossing the Grasslands: </a:t>
            </a:r>
            <a:r>
              <a:rPr sz="1600">
                <a:solidFill>
                  <a:srgbClr val="141414"/>
                </a:solidFill>
                <a:latin typeface="Noto Sans SC"/>
                <a:ea typeface="Noto Sans SC"/>
                <a:cs typeface="Noto Sans SC"/>
              </a:rPr>
              <a:t>The Red Army entered uninhabited marshlands with scant food supplies. Wild plants, grass roots, and even boiled leather belts became food. Soldiers faced the constant danger of sinking into bogs, while hunger and exhaustion claimed still more lives.</a:t>
            </a:r>
            <a:endParaRPr sz="1600"/>
          </a:p>
        </p:txBody>
      </p:sp>
      <p:sp>
        <p:nvSpPr>
          <p:cNvPr id="7" name="AutoShape 7"/>
          <p:cNvSpPr>
            <a:spLocks noGrp="1"/>
          </p:cNvSpPr>
          <p:nvPr/>
        </p:nvSpPr>
        <p:spPr>
          <a:xfrm>
            <a:off x="803980" y="5009779"/>
            <a:ext cx="10913403" cy="1164244"/>
          </a:xfrm>
          <a:prstGeom prst="rect">
            <a:avLst/>
          </a:prstGeom>
          <a:noFill/>
          <a:ln w="12700" cmpd="sng">
            <a:noFill/>
            <a:prstDash val="solid"/>
          </a:ln>
        </p:spPr>
        <p:txBody>
          <a:bodyPr vert="horz" wrap="square" lIns="0" tIns="0" rIns="0" bIns="0" anchor="ctr">
            <a:normAutofit/>
          </a:bodyPr>
          <a:lstStyle/>
          <a:p>
            <a:pPr>
              <a:lnSpc>
                <a:spcPct val="125000"/>
              </a:lnSpc>
              <a:buNone/>
            </a:pPr>
            <a:r>
              <a:rPr sz="1600" b="1">
                <a:solidFill>
                  <a:srgbClr val="D81E06"/>
                </a:solidFill>
                <a:latin typeface="Noto Sans SC"/>
                <a:ea typeface="Noto Sans SC"/>
                <a:cs typeface="Noto Sans SC"/>
              </a:rPr>
              <a:t>Central Lesson: </a:t>
            </a:r>
            <a:r>
              <a:rPr sz="1600">
                <a:solidFill>
                  <a:schemeClr val="tx1"/>
                </a:solidFill>
                <a:latin typeface="Noto Sans SC"/>
                <a:ea typeface="Noto Sans SC"/>
                <a:cs typeface="Noto Sans SC"/>
              </a:rPr>
              <a:t>The Long March was not only an arduous strategic maneuver but also an extreme test of resolve. True combat effectiveness and resilience never appear from nowhere; they are forged by confronting and solving one life-or-death challenge after another.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Iron Resolve Under Extreme Pressure</a:t>
            </a:r>
            <a:endParaRPr sz="1090"/>
          </a:p>
        </p:txBody>
      </p:sp>
      <p:sp>
        <p:nvSpPr>
          <p:cNvPr id="10" name="AutoShape 10"/>
          <p:cNvSpPr>
            <a:spLocks noGrp="1"/>
          </p:cNvSpPr>
          <p:nvPr/>
        </p:nvSpPr>
        <p:spPr>
          <a:xfrm>
            <a:off x="6726002" y="5355019"/>
            <a:ext cx="4410016" cy="756003"/>
          </a:xfrm>
          <a:prstGeom prst="rect">
            <a:avLst/>
          </a:prstGeom>
          <a:noFill/>
          <a:ln w="12700" cmpd="sng">
            <a:noFill/>
            <a:prstDash val="solid"/>
          </a:ln>
        </p:spPr>
        <p:txBody>
          <a:bodyPr vert="horz" wrap="square" lIns="0" tIns="0" rIns="0" bIns="0" anchor="ctr">
            <a:normAutofit fontScale="90166" lnSpcReduction="20000"/>
          </a:bodyPr>
          <a:lstStyle/>
          <a:p>
            <a:pPr algn="ctr">
              <a:lnSpc>
                <a:spcPct val="108000"/>
              </a:lnSpc>
              <a:buNone/>
            </a:pPr>
            <a:r>
              <a:rPr sz="1600">
                <a:solidFill>
                  <a:srgbClr val="505050"/>
                </a:solidFill>
                <a:latin typeface="Noto Sans SC"/>
                <a:ea typeface="Noto Sans SC"/>
                <a:cs typeface="Noto Sans SC"/>
              </a:rPr>
              <a:t>“The Red Army fears no hardship on the Long March; thousands of rivers and mountains are but trifles.” This poem by Chairman Mao Zedong vividly captures the spirit of the Red Army soldiers.</a:t>
            </a:r>
          </a:p>
        </p:txBody>
      </p:sp>
      <p:pic>
        <p:nvPicPr>
          <p:cNvPr id="15" name="图片 10"/>
          <p:cNvPicPr>
            <a:picLocks noChangeAspect="1"/>
          </p:cNvPicPr>
          <p:nvPr/>
        </p:nvPicPr>
        <p:blipFill>
          <a:blip r:embed="rId3"/>
          <a:stretch>
            <a:fillRect/>
          </a:stretch>
        </p:blipFill>
        <p:spPr>
          <a:xfrm>
            <a:off x="691546" y="1938203"/>
            <a:ext cx="5793023" cy="366881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604802"/>
          </a:xfrm>
          <a:prstGeom prst="rect">
            <a:avLst/>
          </a:prstGeom>
          <a:noFill/>
          <a:ln w="12700" cmpd="sng">
            <a:noFill/>
            <a:prstDash val="solid"/>
          </a:ln>
        </p:spPr>
        <p:txBody>
          <a:bodyPr vert="horz" wrap="square" lIns="0" tIns="0" rIns="0" bIns="0" anchor="t">
            <a:normAutofit fontScale="91747"/>
          </a:bodyPr>
          <a:lstStyle/>
          <a:p>
            <a:pPr>
              <a:lnSpc>
                <a:spcPct val="108000"/>
              </a:lnSpc>
              <a:buNone/>
            </a:pPr>
            <a:r>
              <a:rPr sz="3175" b="1">
                <a:solidFill>
                  <a:srgbClr val="D81E06"/>
                </a:solidFill>
                <a:latin typeface="Noto Sans SC"/>
                <a:ea typeface="Noto Sans SC"/>
                <a:cs typeface="Noto Sans SC"/>
              </a:rPr>
              <a:t>Carrying the Long March spirit forward—Its value today</a:t>
            </a:r>
            <a:endParaRPr sz="1090"/>
          </a:p>
        </p:txBody>
      </p:sp>
      <p:sp>
        <p:nvSpPr>
          <p:cNvPr id="4" name="AutoShape 4"/>
          <p:cNvSpPr>
            <a:spLocks noGrp="1"/>
          </p:cNvSpPr>
          <p:nvPr/>
        </p:nvSpPr>
        <p:spPr>
          <a:xfrm>
            <a:off x="803981" y="1638005"/>
            <a:ext cx="10584039" cy="453602"/>
          </a:xfrm>
          <a:prstGeom prst="rect">
            <a:avLst/>
          </a:prstGeom>
          <a:noFill/>
          <a:ln w="12700" cmpd="sng">
            <a:noFill/>
            <a:prstDash val="solid"/>
          </a:ln>
        </p:spPr>
        <p:txBody>
          <a:bodyPr vert="horz" wrap="square" lIns="0" tIns="0" rIns="0" bIns="0" anchor="ctr">
            <a:normAutofit/>
          </a:bodyPr>
          <a:lstStyle/>
          <a:p>
            <a:pPr>
              <a:buNone/>
            </a:pPr>
            <a:r>
              <a:rPr sz="2380" b="1">
                <a:solidFill>
                  <a:srgbClr val="1F2937"/>
                </a:solidFill>
                <a:latin typeface="Noto Sans SC"/>
                <a:ea typeface="Noto Sans SC"/>
                <a:cs typeface="Noto Sans SC"/>
              </a:rPr>
              <a:t>What is the Long March spirit?</a:t>
            </a:r>
            <a:endParaRPr sz="1090"/>
          </a:p>
        </p:txBody>
      </p:sp>
      <p:sp>
        <p:nvSpPr>
          <p:cNvPr id="5" name="AutoShape 5"/>
          <p:cNvSpPr>
            <a:spLocks noGrp="1"/>
          </p:cNvSpPr>
          <p:nvPr/>
        </p:nvSpPr>
        <p:spPr>
          <a:xfrm>
            <a:off x="803981" y="2520009"/>
            <a:ext cx="10584039" cy="554402"/>
          </a:xfrm>
          <a:prstGeom prst="rect">
            <a:avLst/>
          </a:prstGeom>
          <a:noFill/>
          <a:ln w="12700" cmpd="sng">
            <a:noFill/>
            <a:prstDash val="solid"/>
          </a:ln>
        </p:spPr>
        <p:txBody>
          <a:bodyPr vert="horz" wrap="square" lIns="0" tIns="0" rIns="0" bIns="0" anchor="ctr">
            <a:normAutofit fontScale="89935"/>
          </a:bodyPr>
          <a:lstStyle/>
          <a:p>
            <a:pPr>
              <a:lnSpc>
                <a:spcPct val="125000"/>
              </a:lnSpc>
              <a:buNone/>
            </a:pPr>
            <a:r>
              <a:rPr sz="1785" b="1">
                <a:solidFill>
                  <a:srgbClr val="D81E06"/>
                </a:solidFill>
                <a:latin typeface="Noto Sans SC"/>
                <a:ea typeface="Noto Sans SC"/>
                <a:cs typeface="Noto Sans SC"/>
              </a:rPr>
              <a:t>Core Qualities: </a:t>
            </a:r>
            <a:r>
              <a:rPr sz="1785">
                <a:solidFill>
                  <a:schemeClr val="tx1"/>
                </a:solidFill>
                <a:latin typeface="Noto Sans SC"/>
                <a:ea typeface="Noto Sans SC"/>
                <a:cs typeface="Noto Sans SC"/>
              </a:rPr>
              <a:t>Perseverance, Self-improvement, and Courage to Press Forward—What Else Would You Add?</a:t>
            </a:r>
          </a:p>
        </p:txBody>
      </p:sp>
      <p:sp>
        <p:nvSpPr>
          <p:cNvPr id="6" name="AutoShape 6"/>
          <p:cNvSpPr>
            <a:spLocks noGrp="1"/>
          </p:cNvSpPr>
          <p:nvPr/>
        </p:nvSpPr>
        <p:spPr>
          <a:xfrm>
            <a:off x="803981" y="3402012"/>
            <a:ext cx="10584039" cy="12600"/>
          </a:xfrm>
          <a:prstGeom prst="roundRect">
            <a:avLst>
              <a:gd name="adj" fmla="val 0"/>
            </a:avLst>
          </a:prstGeom>
          <a:solidFill>
            <a:srgbClr val="D81E06">
              <a:alpha val="30000"/>
            </a:srgbClr>
          </a:solidFill>
          <a:ln w="25400" cmpd="sng">
            <a:noFill/>
            <a:prstDash val="solid"/>
          </a:ln>
        </p:spPr>
        <p:txBody>
          <a:bodyPr vert="horz" wrap="square" lIns="63000" tIns="63000" rIns="63000" bIns="63000" anchor="ctr"/>
          <a:lstStyle/>
          <a:p>
            <a:pPr algn="ctr">
              <a:buNone/>
            </a:pPr>
            <a:endParaRPr sz="1785"/>
          </a:p>
        </p:txBody>
      </p:sp>
      <p:sp>
        <p:nvSpPr>
          <p:cNvPr id="7" name="AutoShape 7"/>
          <p:cNvSpPr>
            <a:spLocks noGrp="1"/>
          </p:cNvSpPr>
          <p:nvPr/>
        </p:nvSpPr>
        <p:spPr>
          <a:xfrm>
            <a:off x="803980" y="4032014"/>
            <a:ext cx="4788018" cy="756003"/>
          </a:xfrm>
          <a:prstGeom prst="rect">
            <a:avLst/>
          </a:prstGeom>
          <a:noFill/>
          <a:ln w="12700" cmpd="sng">
            <a:noFill/>
            <a:prstDash val="solid"/>
          </a:ln>
        </p:spPr>
        <p:txBody>
          <a:bodyPr vert="horz" wrap="square" lIns="0" tIns="0" rIns="0" bIns="0" anchor="ctr">
            <a:normAutofit fontScale="84440" lnSpcReduction="10000"/>
          </a:bodyPr>
          <a:lstStyle/>
          <a:p>
            <a:pPr>
              <a:lnSpc>
                <a:spcPct val="117000"/>
              </a:lnSpc>
              <a:buNone/>
            </a:pPr>
            <a:r>
              <a:rPr sz="1585" b="1">
                <a:solidFill>
                  <a:srgbClr val="1F2937"/>
                </a:solidFill>
                <a:latin typeface="Noto Sans SC"/>
                <a:ea typeface="Noto Sans SC"/>
                <a:cs typeface="Noto Sans SC"/>
              </a:rPr>
              <a:t>01 | Spirit of Sacrifice: </a:t>
            </a:r>
            <a:r>
              <a:rPr sz="1585">
                <a:solidFill>
                  <a:srgbClr val="1F2937"/>
                </a:solidFill>
                <a:latin typeface="Noto Sans SC"/>
                <a:ea typeface="Noto Sans SC"/>
                <a:cs typeface="Noto Sans SC"/>
              </a:rPr>
              <a:t>Willing to make sacrifices, pressing forward one after another, and always upholding revolutionary ideals through life-or-death trials.</a:t>
            </a:r>
            <a:endParaRPr sz="1090"/>
          </a:p>
        </p:txBody>
      </p:sp>
      <p:sp>
        <p:nvSpPr>
          <p:cNvPr id="8" name="AutoShape 8"/>
          <p:cNvSpPr>
            <a:spLocks noGrp="1"/>
          </p:cNvSpPr>
          <p:nvPr/>
        </p:nvSpPr>
        <p:spPr>
          <a:xfrm>
            <a:off x="803980" y="5292019"/>
            <a:ext cx="4788018" cy="756003"/>
          </a:xfrm>
          <a:prstGeom prst="rect">
            <a:avLst/>
          </a:prstGeom>
          <a:noFill/>
          <a:ln w="12700" cmpd="sng">
            <a:noFill/>
            <a:prstDash val="solid"/>
          </a:ln>
        </p:spPr>
        <p:txBody>
          <a:bodyPr vert="horz" wrap="square" lIns="0" tIns="0" rIns="0" bIns="0" anchor="ctr">
            <a:normAutofit fontScale="84331" lnSpcReduction="10000"/>
          </a:bodyPr>
          <a:lstStyle/>
          <a:p>
            <a:pPr>
              <a:lnSpc>
                <a:spcPct val="117000"/>
              </a:lnSpc>
              <a:buNone/>
            </a:pPr>
            <a:r>
              <a:rPr sz="1585" b="1">
                <a:solidFill>
                  <a:srgbClr val="1F2937"/>
                </a:solidFill>
                <a:latin typeface="Noto Sans SC"/>
                <a:ea typeface="Noto Sans SC"/>
                <a:cs typeface="Noto Sans SC"/>
              </a:rPr>
              <a:t>02 | Fighting Spirit: </a:t>
            </a:r>
            <a:r>
              <a:rPr sz="1585">
                <a:solidFill>
                  <a:srgbClr val="1F2937"/>
                </a:solidFill>
                <a:latin typeface="Noto Sans SC"/>
                <a:ea typeface="Noto Sans SC"/>
                <a:cs typeface="Noto Sans SC"/>
              </a:rPr>
              <a:t>Advancing bravely and persevering through countless hardships, measuring conviction in footsteps and pushing beyond limits through sheer resolve.</a:t>
            </a:r>
            <a:endParaRPr sz="1090"/>
          </a:p>
        </p:txBody>
      </p:sp>
      <p:sp>
        <p:nvSpPr>
          <p:cNvPr id="9" name="AutoShape 9"/>
          <p:cNvSpPr>
            <a:spLocks noGrp="1"/>
          </p:cNvSpPr>
          <p:nvPr/>
        </p:nvSpPr>
        <p:spPr>
          <a:xfrm>
            <a:off x="6096000" y="4032015"/>
            <a:ext cx="12600" cy="2016007"/>
          </a:xfrm>
          <a:prstGeom prst="roundRect">
            <a:avLst>
              <a:gd name="adj" fmla="val 0"/>
            </a:avLst>
          </a:prstGeom>
          <a:solidFill>
            <a:srgbClr val="D81E06">
              <a:alpha val="30000"/>
            </a:srgbClr>
          </a:solidFill>
          <a:ln w="25400" cmpd="sng">
            <a:noFill/>
            <a:prstDash val="solid"/>
          </a:ln>
        </p:spPr>
        <p:txBody>
          <a:bodyPr vert="horz" wrap="square" lIns="63000" tIns="63000" rIns="63000" bIns="63000" anchor="ctr"/>
          <a:lstStyle/>
          <a:p>
            <a:pPr algn="ctr">
              <a:buNone/>
            </a:pPr>
            <a:endParaRPr sz="1785"/>
          </a:p>
        </p:txBody>
      </p:sp>
      <p:sp>
        <p:nvSpPr>
          <p:cNvPr id="10" name="AutoShape 10"/>
          <p:cNvSpPr>
            <a:spLocks noGrp="1"/>
          </p:cNvSpPr>
          <p:nvPr/>
        </p:nvSpPr>
        <p:spPr>
          <a:xfrm>
            <a:off x="6474001" y="4032014"/>
            <a:ext cx="4788018" cy="756003"/>
          </a:xfrm>
          <a:prstGeom prst="rect">
            <a:avLst/>
          </a:prstGeom>
          <a:noFill/>
          <a:ln w="12700" cmpd="sng">
            <a:noFill/>
            <a:prstDash val="solid"/>
          </a:ln>
        </p:spPr>
        <p:txBody>
          <a:bodyPr vert="horz" wrap="square" lIns="0" tIns="0" rIns="0" bIns="0" anchor="ctr">
            <a:normAutofit fontScale="72162" lnSpcReduction="20000"/>
          </a:bodyPr>
          <a:lstStyle/>
          <a:p>
            <a:pPr>
              <a:lnSpc>
                <a:spcPct val="117000"/>
              </a:lnSpc>
              <a:buNone/>
            </a:pPr>
            <a:r>
              <a:rPr sz="1585" b="1">
                <a:solidFill>
                  <a:srgbClr val="1F2937"/>
                </a:solidFill>
                <a:latin typeface="Noto Sans SC"/>
                <a:ea typeface="Noto Sans SC"/>
                <a:cs typeface="Noto Sans SC"/>
              </a:rPr>
              <a:t>03 | Spirit of Cooperation:</a:t>
            </a:r>
            <a:r>
              <a:rPr sz="1585">
                <a:solidFill>
                  <a:srgbClr val="1F2937"/>
                </a:solidFill>
                <a:latin typeface="Noto Sans SC"/>
                <a:ea typeface="Noto Sans SC"/>
                <a:cs typeface="Noto Sans SC"/>
              </a:rPr>
              <a:t> Acting with one heart, helping one another, and forging an unbreakable collective through solidarity between the army and the people and a shared commitment in life and death.</a:t>
            </a:r>
            <a:endParaRPr sz="1090"/>
          </a:p>
        </p:txBody>
      </p:sp>
      <p:sp>
        <p:nvSpPr>
          <p:cNvPr id="11" name="AutoShape 11"/>
          <p:cNvSpPr>
            <a:spLocks noGrp="1"/>
          </p:cNvSpPr>
          <p:nvPr/>
        </p:nvSpPr>
        <p:spPr>
          <a:xfrm>
            <a:off x="6474001" y="5292019"/>
            <a:ext cx="4788018" cy="756003"/>
          </a:xfrm>
          <a:prstGeom prst="rect">
            <a:avLst/>
          </a:prstGeom>
          <a:noFill/>
          <a:ln w="12700" cmpd="sng">
            <a:noFill/>
            <a:prstDash val="solid"/>
          </a:ln>
        </p:spPr>
        <p:txBody>
          <a:bodyPr vert="horz" wrap="square" lIns="0" tIns="0" rIns="0" bIns="0" anchor="ctr">
            <a:normAutofit fontScale="96554" lnSpcReduction="10000"/>
          </a:bodyPr>
          <a:lstStyle/>
          <a:p>
            <a:pPr>
              <a:lnSpc>
                <a:spcPct val="117000"/>
              </a:lnSpc>
              <a:buNone/>
            </a:pPr>
            <a:r>
              <a:rPr sz="1585" b="1">
                <a:solidFill>
                  <a:srgbClr val="1F2937"/>
                </a:solidFill>
                <a:latin typeface="Noto Sans SC"/>
                <a:ea typeface="Noto Sans SC"/>
                <a:cs typeface="Noto Sans SC"/>
              </a:rPr>
              <a:t>04 | Spirit of Optimism: </a:t>
            </a:r>
            <a:r>
              <a:rPr sz="1585">
                <a:solidFill>
                  <a:srgbClr val="1F2937"/>
                </a:solidFill>
                <a:latin typeface="Noto Sans SC"/>
                <a:ea typeface="Noto Sans SC"/>
                <a:cs typeface="Noto Sans SC"/>
              </a:rPr>
              <a:t>Remaining undaunted, overcoming difficulties, and believing in victory even in desperate circumstances.</a:t>
            </a:r>
            <a:endParaRPr sz="109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0"/>
          <p:cNvPicPr>
            <a:picLocks noChangeAspect="1"/>
          </p:cNvPicPr>
          <p:nvPr/>
        </p:nvPicPr>
        <p:blipFill>
          <a:blip r:embed="rId3"/>
          <a:stretch>
            <a:fillRect/>
          </a:stretch>
        </p:blipFill>
        <p:spPr>
          <a:xfrm>
            <a:off x="0" y="0"/>
            <a:ext cx="12191695" cy="6804667"/>
          </a:xfrm>
          <a:prstGeom prst="rect">
            <a:avLst/>
          </a:prstGeom>
        </p:spPr>
      </p:pic>
      <p:sp>
        <p:nvSpPr>
          <p:cNvPr id="3" name="Text 0"/>
          <p:cNvSpPr>
            <a:spLocks noGrp="1"/>
          </p:cNvSpPr>
          <p:nvPr/>
        </p:nvSpPr>
        <p:spPr>
          <a:xfrm>
            <a:off x="695943" y="579106"/>
            <a:ext cx="5350002" cy="590027"/>
          </a:xfrm>
          <a:prstGeom prst="rect">
            <a:avLst/>
          </a:prstGeom>
          <a:noFill/>
        </p:spPr>
        <p:txBody>
          <a:bodyPr wrap="none" lIns="0" tIns="0" rIns="0" bIns="0" anchor="t">
            <a:normAutofit/>
          </a:bodyPr>
          <a:lstStyle/>
          <a:p>
            <a:pPr marL="0" indent="0" algn="l">
              <a:buNone/>
            </a:pPr>
            <a:r>
              <a:rPr sz="3600" b="1">
                <a:solidFill>
                  <a:srgbClr val="782C2A"/>
                </a:solidFill>
                <a:latin typeface="Noto Sans TC"/>
                <a:ea typeface="Noto Sans TC"/>
                <a:cs typeface="Noto Sans TC"/>
              </a:rPr>
              <a:t>1936 · Undaunted</a:t>
            </a:r>
            <a:endParaRPr sz="3600"/>
          </a:p>
        </p:txBody>
      </p:sp>
      <p:sp>
        <p:nvSpPr>
          <p:cNvPr id="4" name="Text 1"/>
          <p:cNvSpPr>
            <a:spLocks noGrp="1"/>
          </p:cNvSpPr>
          <p:nvPr/>
        </p:nvSpPr>
        <p:spPr>
          <a:xfrm>
            <a:off x="975336" y="1590000"/>
            <a:ext cx="2870835" cy="373879"/>
          </a:xfrm>
          <a:prstGeom prst="rect">
            <a:avLst/>
          </a:prstGeom>
          <a:noFill/>
        </p:spPr>
        <p:txBody>
          <a:bodyPr wrap="none" lIns="0" tIns="0" rIns="0" bIns="0" anchor="t">
            <a:normAutofit fontScale="93239"/>
          </a:bodyPr>
          <a:lstStyle/>
          <a:p>
            <a:pPr marL="0" indent="0" algn="l">
              <a:buNone/>
            </a:pPr>
            <a:r>
              <a:rPr sz="2400" b="1">
                <a:solidFill>
                  <a:srgbClr val="1D1D1D"/>
                </a:solidFill>
                <a:latin typeface="Noto Serif TC"/>
                <a:ea typeface="Noto Serif TC"/>
                <a:cs typeface="Noto Serif TC"/>
              </a:rPr>
              <a:t>Total Distance: 25,000 li (12,500 km)</a:t>
            </a:r>
            <a:endParaRPr sz="2400"/>
          </a:p>
        </p:txBody>
      </p:sp>
      <p:sp>
        <p:nvSpPr>
          <p:cNvPr id="5" name="Text 2"/>
          <p:cNvSpPr>
            <a:spLocks noGrp="1"/>
          </p:cNvSpPr>
          <p:nvPr/>
        </p:nvSpPr>
        <p:spPr>
          <a:xfrm>
            <a:off x="6410799" y="3083483"/>
            <a:ext cx="2979385" cy="432297"/>
          </a:xfrm>
          <a:prstGeom prst="rect">
            <a:avLst/>
          </a:prstGeom>
          <a:noFill/>
        </p:spPr>
        <p:txBody>
          <a:bodyPr wrap="none" lIns="0" tIns="0" rIns="0" bIns="0" anchor="t">
            <a:normAutofit fontScale="92611"/>
          </a:bodyPr>
          <a:lstStyle/>
          <a:p>
            <a:pPr marL="0" indent="0" algn="l">
              <a:buNone/>
            </a:pPr>
            <a:r>
              <a:rPr b="1" dirty="0">
                <a:solidFill>
                  <a:srgbClr val="242424"/>
                </a:solidFill>
                <a:latin typeface="Noto Sans TC"/>
                <a:ea typeface="Noto Sans TC"/>
                <a:cs typeface="Noto Sans TC"/>
              </a:rPr>
              <a:t>Crossed More Than 30 Fast-Flowing Rivers</a:t>
            </a:r>
            <a:endParaRPr dirty="0"/>
          </a:p>
        </p:txBody>
      </p:sp>
      <p:sp>
        <p:nvSpPr>
          <p:cNvPr id="6" name="Text 3"/>
          <p:cNvSpPr>
            <a:spLocks noGrp="1"/>
          </p:cNvSpPr>
          <p:nvPr/>
        </p:nvSpPr>
        <p:spPr>
          <a:xfrm>
            <a:off x="939776" y="3088563"/>
            <a:ext cx="11382853" cy="420613"/>
          </a:xfrm>
          <a:prstGeom prst="rect">
            <a:avLst/>
          </a:prstGeom>
          <a:noFill/>
        </p:spPr>
        <p:txBody>
          <a:bodyPr wrap="none" lIns="0" tIns="0" rIns="0" bIns="0" anchor="t">
            <a:normAutofit fontScale="93364"/>
          </a:bodyPr>
          <a:lstStyle/>
          <a:p>
            <a:pPr marL="0" indent="0" algn="l">
              <a:buNone/>
            </a:pPr>
            <a:r>
              <a:rPr sz="1400" b="1" dirty="0">
                <a:solidFill>
                  <a:srgbClr val="252525"/>
                </a:solidFill>
                <a:latin typeface="Noto Sans TC"/>
                <a:ea typeface="Noto Sans TC"/>
                <a:cs typeface="Noto Sans TC"/>
              </a:rPr>
              <a:t>Extreme Terrain: Crossed More Than 20 High Mountain Ranges</a:t>
            </a:r>
            <a:endParaRPr sz="1400" dirty="0"/>
          </a:p>
        </p:txBody>
      </p:sp>
      <p:sp>
        <p:nvSpPr>
          <p:cNvPr id="7" name="Text 4"/>
          <p:cNvSpPr>
            <a:spLocks noGrp="1"/>
          </p:cNvSpPr>
          <p:nvPr/>
        </p:nvSpPr>
        <p:spPr>
          <a:xfrm>
            <a:off x="823133" y="5085566"/>
            <a:ext cx="4028855" cy="379721"/>
          </a:xfrm>
          <a:prstGeom prst="rect">
            <a:avLst/>
          </a:prstGeom>
          <a:noFill/>
        </p:spPr>
        <p:txBody>
          <a:bodyPr wrap="none" lIns="0" tIns="0" rIns="0" bIns="0" anchor="t">
            <a:normAutofit fontScale="97351"/>
          </a:bodyPr>
          <a:lstStyle/>
          <a:p>
            <a:pPr marL="0" indent="0" algn="l">
              <a:buNone/>
            </a:pPr>
            <a:r>
              <a:rPr lang="en-US" sz="2000" b="1" dirty="0">
                <a:solidFill>
                  <a:srgbClr val="1C1C1C"/>
                </a:solidFill>
                <a:latin typeface="Noto Serif TC"/>
                <a:ea typeface="Noto Serif TC"/>
                <a:cs typeface="Noto Serif TC"/>
              </a:rPr>
              <a:t>Conquering </a:t>
            </a:r>
            <a:r>
              <a:rPr sz="2000" b="1" dirty="0">
                <a:solidFill>
                  <a:srgbClr val="1C1C1C"/>
                </a:solidFill>
                <a:latin typeface="Noto Serif TC"/>
                <a:ea typeface="Noto Serif TC"/>
                <a:cs typeface="Noto Serif TC"/>
              </a:rPr>
              <a:t>Snowy Mountains, Grasslands, and </a:t>
            </a:r>
            <a:r>
              <a:rPr lang="en-US" sz="2000" b="1" dirty="0">
                <a:solidFill>
                  <a:srgbClr val="1C1C1C"/>
                </a:solidFill>
                <a:latin typeface="Noto Serif TC"/>
                <a:ea typeface="Noto Serif TC"/>
                <a:cs typeface="Noto Serif TC"/>
              </a:rPr>
              <a:t>crossing </a:t>
            </a:r>
            <a:r>
              <a:rPr sz="2000" b="1" dirty="0">
                <a:solidFill>
                  <a:srgbClr val="1C1C1C"/>
                </a:solidFill>
                <a:latin typeface="Noto Serif TC"/>
                <a:ea typeface="Noto Serif TC"/>
                <a:cs typeface="Noto Serif TC"/>
              </a:rPr>
              <a:t>the </a:t>
            </a:r>
            <a:r>
              <a:rPr sz="2000" b="1" dirty="0" err="1">
                <a:solidFill>
                  <a:srgbClr val="1C1C1C"/>
                </a:solidFill>
                <a:latin typeface="Noto Serif TC"/>
                <a:ea typeface="Noto Serif TC"/>
                <a:cs typeface="Noto Serif TC"/>
              </a:rPr>
              <a:t>Chishui</a:t>
            </a:r>
            <a:r>
              <a:rPr sz="2000" b="1" dirty="0">
                <a:solidFill>
                  <a:srgbClr val="1C1C1C"/>
                </a:solidFill>
                <a:latin typeface="Noto Serif TC"/>
                <a:ea typeface="Noto Serif TC"/>
                <a:cs typeface="Noto Serif TC"/>
              </a:rPr>
              <a:t> </a:t>
            </a:r>
            <a:r>
              <a:rPr lang="en-US" sz="2000" b="1" dirty="0">
                <a:solidFill>
                  <a:srgbClr val="1C1C1C"/>
                </a:solidFill>
                <a:latin typeface="Noto Serif TC"/>
                <a:ea typeface="Noto Serif TC"/>
                <a:cs typeface="Noto Serif TC"/>
              </a:rPr>
              <a:t>River Four Times</a:t>
            </a:r>
            <a:endParaRPr lang="en-US" sz="2000" dirty="0"/>
          </a:p>
        </p:txBody>
      </p:sp>
      <p:sp>
        <p:nvSpPr>
          <p:cNvPr id="10" name="Text 7"/>
          <p:cNvSpPr>
            <a:spLocks noGrp="1"/>
          </p:cNvSpPr>
          <p:nvPr/>
        </p:nvSpPr>
        <p:spPr>
          <a:xfrm>
            <a:off x="1345542" y="6151726"/>
            <a:ext cx="9500235" cy="408930"/>
          </a:xfrm>
          <a:prstGeom prst="rect">
            <a:avLst/>
          </a:prstGeom>
          <a:noFill/>
        </p:spPr>
        <p:txBody>
          <a:bodyPr wrap="none" lIns="0" tIns="0" rIns="0" bIns="0" anchor="t"/>
          <a:lstStyle/>
          <a:p>
            <a:pPr marL="0" indent="0" algn="l">
              <a:buNone/>
            </a:pPr>
            <a:r>
              <a:rPr sz="1400" b="1">
                <a:solidFill>
                  <a:srgbClr val="F1F9FC"/>
                </a:solidFill>
                <a:latin typeface="Noto Serif TC"/>
                <a:ea typeface="Noto Serif TC"/>
                <a:cs typeface="Noto Serif TC"/>
              </a:rPr>
              <a:t>The Long March was not merely a vast geographical movement; </a:t>
            </a:r>
          </a:p>
          <a:p>
            <a:pPr marL="0" indent="0" algn="l">
              <a:buNone/>
            </a:pPr>
            <a:r>
              <a:rPr sz="1400" b="1">
                <a:solidFill>
                  <a:srgbClr val="F1F9FC"/>
                </a:solidFill>
                <a:latin typeface="Noto Serif TC"/>
                <a:ea typeface="Noto Serif TC"/>
                <a:cs typeface="Noto Serif TC"/>
              </a:rPr>
              <a:t>it was a miracle of survival that achieved a breakthrough in extreme adversity.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0"/>
          <p:cNvPicPr>
            <a:picLocks noChangeAspect="1"/>
          </p:cNvPicPr>
          <p:nvPr/>
        </p:nvPicPr>
        <p:blipFill>
          <a:blip r:embed="rId3"/>
          <a:srcRect/>
          <a:stretch>
            <a:fillRect/>
          </a:stretch>
        </p:blipFill>
        <p:spPr>
          <a:xfrm>
            <a:off x="0" y="1994"/>
            <a:ext cx="12191695" cy="6800679"/>
          </a:xfrm>
          <a:prstGeom prst="rect">
            <a:avLst/>
          </a:prstGeom>
        </p:spPr>
      </p:pic>
      <p:sp>
        <p:nvSpPr>
          <p:cNvPr id="3" name="Text 0"/>
          <p:cNvSpPr>
            <a:spLocks noGrp="1"/>
          </p:cNvSpPr>
          <p:nvPr/>
        </p:nvSpPr>
        <p:spPr>
          <a:xfrm>
            <a:off x="675623" y="558786"/>
            <a:ext cx="5801011" cy="636762"/>
          </a:xfrm>
          <a:prstGeom prst="rect">
            <a:avLst/>
          </a:prstGeom>
          <a:noFill/>
        </p:spPr>
        <p:txBody>
          <a:bodyPr wrap="none" lIns="0" tIns="0" rIns="0" bIns="0" anchor="t">
            <a:normAutofit fontScale="92975"/>
          </a:bodyPr>
          <a:lstStyle/>
          <a:p>
            <a:pPr marL="0" indent="0" algn="l">
              <a:buNone/>
            </a:pPr>
            <a:r>
              <a:rPr sz="3700" b="1">
                <a:solidFill>
                  <a:srgbClr val="060705"/>
                </a:solidFill>
                <a:latin typeface="Noto Sans TC"/>
                <a:ea typeface="Noto Sans TC"/>
                <a:cs typeface="Noto Sans TC"/>
              </a:rPr>
              <a:t>The Zunyi Conference: The Wisdom of Self-Correction</a:t>
            </a:r>
            <a:endParaRPr sz="3700"/>
          </a:p>
        </p:txBody>
      </p:sp>
      <p:sp>
        <p:nvSpPr>
          <p:cNvPr id="4" name="Text 1"/>
          <p:cNvSpPr>
            <a:spLocks noGrp="1"/>
          </p:cNvSpPr>
          <p:nvPr/>
        </p:nvSpPr>
        <p:spPr>
          <a:xfrm>
            <a:off x="6248244" y="1503642"/>
            <a:ext cx="2981706" cy="426455"/>
          </a:xfrm>
          <a:prstGeom prst="rect">
            <a:avLst/>
          </a:prstGeom>
          <a:noFill/>
        </p:spPr>
        <p:txBody>
          <a:bodyPr wrap="none" lIns="0" tIns="0" rIns="0" bIns="0" anchor="t"/>
          <a:lstStyle/>
          <a:p>
            <a:pPr marL="0" indent="0" algn="l">
              <a:buNone/>
            </a:pPr>
            <a:r>
              <a:rPr sz="1600" b="1">
                <a:solidFill>
                  <a:srgbClr val="334B65"/>
                </a:solidFill>
                <a:latin typeface="Noto Sans TC"/>
                <a:ea typeface="Noto Sans TC"/>
                <a:cs typeface="Noto Sans TC"/>
              </a:rPr>
              <a:t>A Long Strategic Maneuver and Final Victory</a:t>
            </a:r>
          </a:p>
        </p:txBody>
      </p:sp>
      <p:sp>
        <p:nvSpPr>
          <p:cNvPr id="5" name="Text 2"/>
          <p:cNvSpPr>
            <a:spLocks noGrp="1"/>
          </p:cNvSpPr>
          <p:nvPr/>
        </p:nvSpPr>
        <p:spPr>
          <a:xfrm>
            <a:off x="7589330" y="3809905"/>
            <a:ext cx="4109085" cy="373879"/>
          </a:xfrm>
          <a:prstGeom prst="rect">
            <a:avLst/>
          </a:prstGeom>
          <a:noFill/>
        </p:spPr>
        <p:txBody>
          <a:bodyPr wrap="none" lIns="0" tIns="0" rIns="0" bIns="0" anchor="t"/>
          <a:lstStyle/>
          <a:p>
            <a:pPr marL="0" indent="0" algn="l">
              <a:buNone/>
            </a:pPr>
            <a:r>
              <a:rPr sz="1600" b="1">
                <a:solidFill>
                  <a:srgbClr val="20201D"/>
                </a:solidFill>
                <a:latin typeface="Noto Sans TC"/>
                <a:ea typeface="Noto Sans TC"/>
                <a:cs typeface="Noto Sans TC"/>
              </a:rPr>
              <a:t>Key Decisions: Face Errors and Change Course</a:t>
            </a:r>
          </a:p>
        </p:txBody>
      </p:sp>
      <p:sp>
        <p:nvSpPr>
          <p:cNvPr id="6" name="Text 3"/>
          <p:cNvSpPr>
            <a:spLocks noGrp="1"/>
          </p:cNvSpPr>
          <p:nvPr/>
        </p:nvSpPr>
        <p:spPr>
          <a:xfrm>
            <a:off x="792460" y="4902077"/>
            <a:ext cx="2289810" cy="403088"/>
          </a:xfrm>
          <a:prstGeom prst="rect">
            <a:avLst/>
          </a:prstGeom>
          <a:noFill/>
        </p:spPr>
        <p:txBody>
          <a:bodyPr wrap="none" lIns="0" tIns="0" rIns="0" bIns="0" anchor="t"/>
          <a:lstStyle/>
          <a:p>
            <a:pPr marL="0" indent="0" algn="l">
              <a:buNone/>
            </a:pPr>
            <a:r>
              <a:rPr sz="1400" b="1">
                <a:solidFill>
                  <a:srgbClr val="7D3431"/>
                </a:solidFill>
                <a:latin typeface="Noto Sans TC"/>
                <a:ea typeface="Noto Sans TC"/>
                <a:cs typeface="Noto Sans TC"/>
              </a:rPr>
              <a:t>Setbacks and Divisions Within the Team</a:t>
            </a:r>
          </a:p>
        </p:txBody>
      </p:sp>
      <p:sp>
        <p:nvSpPr>
          <p:cNvPr id="7" name="Text 4"/>
          <p:cNvSpPr>
            <a:spLocks noGrp="1"/>
          </p:cNvSpPr>
          <p:nvPr/>
        </p:nvSpPr>
        <p:spPr>
          <a:xfrm>
            <a:off x="888978" y="5926858"/>
            <a:ext cx="10809437" cy="636761"/>
          </a:xfrm>
          <a:prstGeom prst="rect">
            <a:avLst/>
          </a:prstGeom>
          <a:noFill/>
        </p:spPr>
        <p:txBody>
          <a:bodyPr wrap="none" lIns="0" tIns="0" rIns="0" bIns="0" anchor="t">
            <a:normAutofit fontScale="87817" lnSpcReduction="10000"/>
          </a:bodyPr>
          <a:lstStyle/>
          <a:p>
            <a:pPr marL="0" indent="0" algn="l">
              <a:buNone/>
            </a:pPr>
            <a:r>
              <a:rPr sz="2400" b="1" dirty="0">
                <a:solidFill>
                  <a:srgbClr val="232323"/>
                </a:solidFill>
                <a:latin typeface="Noto Sans TC"/>
                <a:ea typeface="Noto Sans TC"/>
                <a:cs typeface="Noto Sans TC"/>
              </a:rPr>
              <a:t>In the face of a devastating blow, resilience does not mean never making </a:t>
            </a:r>
            <a:endParaRPr lang="en-US" altLang="zh-TW" sz="2400" b="1" dirty="0">
              <a:solidFill>
                <a:srgbClr val="232323"/>
              </a:solidFill>
              <a:latin typeface="Noto Sans TC"/>
              <a:ea typeface="Noto Sans TC"/>
              <a:cs typeface="Noto Sans TC"/>
            </a:endParaRPr>
          </a:p>
          <a:p>
            <a:pPr marL="0" indent="0" algn="l">
              <a:buNone/>
            </a:pPr>
            <a:r>
              <a:rPr sz="2400" b="1" dirty="0">
                <a:solidFill>
                  <a:srgbClr val="232323"/>
                </a:solidFill>
                <a:latin typeface="Noto Sans TC"/>
                <a:ea typeface="Noto Sans TC"/>
                <a:cs typeface="Noto Sans TC"/>
              </a:rPr>
              <a:t>mistakes; it means having a powerful capacity for self-correction.</a:t>
            </a:r>
            <a:endParaRPr sz="2400" dirty="0"/>
          </a:p>
        </p:txBody>
      </p:sp>
      <p:sp>
        <p:nvSpPr>
          <p:cNvPr id="2" name="椭圆 1"/>
          <p:cNvSpPr/>
          <p:nvPr/>
        </p:nvSpPr>
        <p:spPr>
          <a:xfrm>
            <a:off x="5472430" y="2714625"/>
            <a:ext cx="1409700" cy="1374775"/>
          </a:xfrm>
          <a:prstGeom prst="ellipse">
            <a:avLst/>
          </a:prstGeom>
          <a:solidFill>
            <a:schemeClr val="tx2"/>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a:solidFill>
                  <a:schemeClr val="bg1"/>
                </a:solidFill>
              </a:rPr>
              <a:t>Zunyi</a:t>
            </a:r>
          </a:p>
          <a:p>
            <a:pPr algn="ctr"/>
            <a:r>
              <a:rPr lang="en-US" altLang="zh-CN" sz="2000">
                <a:solidFill>
                  <a:schemeClr val="bg1"/>
                </a:solidFill>
              </a:rPr>
              <a:t>Confer-ence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noGrp="1"/>
          </p:cNvSpPr>
          <p:nvPr/>
        </p:nvSpPr>
        <p:spPr>
          <a:xfrm>
            <a:off x="363411" y="409345"/>
            <a:ext cx="7924246" cy="916811"/>
          </a:xfrm>
          <a:prstGeom prst="rect">
            <a:avLst/>
          </a:prstGeom>
          <a:noFill/>
        </p:spPr>
        <p:txBody>
          <a:bodyPr wrap="none" lIns="0" tIns="0" rIns="0" bIns="0" anchor="t">
            <a:normAutofit fontScale="89064" lnSpcReduction="10000"/>
          </a:bodyPr>
          <a:lstStyle/>
          <a:p>
            <a:pPr marL="0" indent="0" algn="l">
              <a:buNone/>
            </a:pPr>
            <a:r>
              <a:rPr sz="3700" b="1" dirty="0">
                <a:solidFill>
                  <a:srgbClr val="1E3042"/>
                </a:solidFill>
                <a:latin typeface="Noto Sans TC"/>
                <a:ea typeface="Noto Sans TC"/>
                <a:cs typeface="Noto Sans TC"/>
              </a:rPr>
              <a:t>Dialogue Across Time: </a:t>
            </a:r>
            <a:endParaRPr lang="en-US" altLang="zh-TW" sz="3700" b="1" dirty="0">
              <a:solidFill>
                <a:srgbClr val="1E3042"/>
              </a:solidFill>
              <a:latin typeface="Noto Sans TC"/>
              <a:ea typeface="Noto Sans TC"/>
              <a:cs typeface="Noto Sans TC"/>
            </a:endParaRPr>
          </a:p>
          <a:p>
            <a:pPr marL="0" indent="0" algn="l">
              <a:buNone/>
            </a:pPr>
            <a:r>
              <a:rPr sz="3700" b="1" dirty="0">
                <a:solidFill>
                  <a:srgbClr val="1E3042"/>
                </a:solidFill>
                <a:latin typeface="Noto Sans TC"/>
                <a:ea typeface="Noto Sans TC"/>
                <a:cs typeface="Noto Sans TC"/>
              </a:rPr>
              <a:t>‘Turning Points and Strategy’ in Adversity</a:t>
            </a:r>
            <a:endParaRPr sz="3700" dirty="0"/>
          </a:p>
        </p:txBody>
      </p:sp>
      <p:sp>
        <p:nvSpPr>
          <p:cNvPr id="4" name="Text 1"/>
          <p:cNvSpPr>
            <a:spLocks noGrp="1"/>
          </p:cNvSpPr>
          <p:nvPr/>
        </p:nvSpPr>
        <p:spPr>
          <a:xfrm>
            <a:off x="5811375" y="2247852"/>
            <a:ext cx="5762241" cy="455665"/>
          </a:xfrm>
          <a:prstGeom prst="rect">
            <a:avLst/>
          </a:prstGeom>
          <a:noFill/>
        </p:spPr>
        <p:txBody>
          <a:bodyPr wrap="none" lIns="0" tIns="0" rIns="0" bIns="0" anchor="t"/>
          <a:lstStyle/>
          <a:p>
            <a:pPr marL="0" indent="0" algn="l">
              <a:lnSpc>
                <a:spcPct val="150000"/>
              </a:lnSpc>
              <a:buNone/>
            </a:pPr>
            <a:r>
              <a:rPr sz="1400" b="1">
                <a:solidFill>
                  <a:srgbClr val="212121"/>
                </a:solidFill>
                <a:latin typeface="Noto Sans TC"/>
                <a:ea typeface="Noto Sans TC"/>
                <a:cs typeface="Noto Sans TC"/>
              </a:rPr>
              <a:t>Historical Link: The extreme hardships of the Long March and</a:t>
            </a:r>
          </a:p>
          <a:p>
            <a:pPr marL="0" indent="0" algn="l">
              <a:lnSpc>
                <a:spcPct val="150000"/>
              </a:lnSpc>
              <a:buNone/>
            </a:pPr>
            <a:r>
              <a:rPr sz="1400" b="1">
                <a:solidFill>
                  <a:srgbClr val="262626"/>
                </a:solidFill>
                <a:latin typeface="Noto Sans TC"/>
                <a:ea typeface="Noto Sans TC"/>
                <a:cs typeface="Noto Sans TC"/>
                <a:sym typeface="+mn-ea"/>
              </a:rPr>
              <a:t>the crucial turning point of the Zunyi Conference.</a:t>
            </a:r>
            <a:endParaRPr sz="1400"/>
          </a:p>
          <a:p>
            <a:pPr marL="0" indent="0" algn="l">
              <a:lnSpc>
                <a:spcPct val="150000"/>
              </a:lnSpc>
              <a:buNone/>
            </a:pPr>
            <a:endParaRPr sz="1400"/>
          </a:p>
        </p:txBody>
      </p:sp>
      <p:sp>
        <p:nvSpPr>
          <p:cNvPr id="6" name="Text 3"/>
          <p:cNvSpPr>
            <a:spLocks noGrp="1"/>
          </p:cNvSpPr>
          <p:nvPr/>
        </p:nvSpPr>
        <p:spPr>
          <a:xfrm>
            <a:off x="5811375" y="3202868"/>
            <a:ext cx="5752716" cy="455665"/>
          </a:xfrm>
          <a:prstGeom prst="rect">
            <a:avLst/>
          </a:prstGeom>
          <a:noFill/>
        </p:spPr>
        <p:txBody>
          <a:bodyPr wrap="none" lIns="0" tIns="0" rIns="0" bIns="0" anchor="t"/>
          <a:lstStyle/>
          <a:p>
            <a:pPr marL="0" indent="0" algn="l">
              <a:lnSpc>
                <a:spcPct val="150000"/>
              </a:lnSpc>
              <a:buNone/>
            </a:pPr>
            <a:r>
              <a:rPr sz="1400" b="1">
                <a:solidFill>
                  <a:srgbClr val="212121"/>
                </a:solidFill>
                <a:latin typeface="Noto Sans TC"/>
                <a:ea typeface="Noto Sans TC"/>
                <a:cs typeface="Noto Sans TC"/>
              </a:rPr>
              <a:t>Discussion Focus: When you face university-entrance pressure or</a:t>
            </a:r>
          </a:p>
          <a:p>
            <a:pPr marL="0" indent="0" algn="l">
              <a:lnSpc>
                <a:spcPct val="150000"/>
              </a:lnSpc>
              <a:buNone/>
            </a:pPr>
            <a:r>
              <a:rPr sz="1400" b="1">
                <a:solidFill>
                  <a:srgbClr val="171717"/>
                </a:solidFill>
                <a:latin typeface="Noto Sans TC"/>
                <a:ea typeface="Noto Sans TC"/>
                <a:cs typeface="Noto Sans TC"/>
                <a:sym typeface="+mn-ea"/>
              </a:rPr>
              <a:t>a major setback</a:t>
            </a:r>
            <a:r>
              <a:rPr lang="en-US" sz="1400" b="1">
                <a:solidFill>
                  <a:srgbClr val="171717"/>
                </a:solidFill>
                <a:latin typeface="Noto Sans TC"/>
                <a:ea typeface="Noto Sans TC"/>
                <a:cs typeface="Noto Sans TC"/>
                <a:sym typeface="+mn-ea"/>
              </a:rPr>
              <a:t> </a:t>
            </a:r>
            <a:r>
              <a:rPr sz="1400" b="1">
                <a:solidFill>
                  <a:srgbClr val="1C1C1C"/>
                </a:solidFill>
                <a:latin typeface="Noto Sans TC"/>
                <a:ea typeface="Noto Sans TC"/>
                <a:cs typeface="Noto Sans TC"/>
                <a:sym typeface="+mn-ea"/>
              </a:rPr>
              <a:t>(such as falling grades or conflict within a team),</a:t>
            </a:r>
          </a:p>
          <a:p>
            <a:pPr marL="0" indent="0" algn="l">
              <a:lnSpc>
                <a:spcPct val="150000"/>
              </a:lnSpc>
              <a:buNone/>
            </a:pPr>
            <a:r>
              <a:rPr sz="1400" b="1">
                <a:solidFill>
                  <a:srgbClr val="1D1D1D"/>
                </a:solidFill>
                <a:latin typeface="Noto Sans TC"/>
                <a:ea typeface="Noto Sans TC"/>
                <a:cs typeface="Noto Sans TC"/>
                <a:sym typeface="+mn-ea"/>
              </a:rPr>
              <a:t>how can the Long March spirit help you</a:t>
            </a:r>
            <a:r>
              <a:rPr lang="en-US" sz="1400" b="1">
                <a:solidFill>
                  <a:srgbClr val="1D1D1D"/>
                </a:solidFill>
                <a:latin typeface="Noto Sans TC"/>
                <a:ea typeface="Noto Sans TC"/>
                <a:cs typeface="Noto Sans TC"/>
                <a:sym typeface="+mn-ea"/>
              </a:rPr>
              <a:t> </a:t>
            </a:r>
            <a:r>
              <a:rPr sz="1400" b="1">
                <a:solidFill>
                  <a:srgbClr val="242424"/>
                </a:solidFill>
                <a:latin typeface="Noto Sans TC"/>
                <a:ea typeface="Noto Sans TC"/>
                <a:cs typeface="Noto Sans TC"/>
                <a:sym typeface="+mn-ea"/>
              </a:rPr>
              <a:t>adjust your direction and </a:t>
            </a:r>
          </a:p>
          <a:p>
            <a:pPr marL="0" indent="0" algn="l">
              <a:lnSpc>
                <a:spcPct val="150000"/>
              </a:lnSpc>
              <a:buNone/>
            </a:pPr>
            <a:r>
              <a:rPr sz="1400" b="1">
                <a:solidFill>
                  <a:srgbClr val="242424"/>
                </a:solidFill>
                <a:latin typeface="Noto Sans TC"/>
                <a:ea typeface="Noto Sans TC"/>
                <a:cs typeface="Noto Sans TC"/>
                <a:sym typeface="+mn-ea"/>
              </a:rPr>
              <a:t>mindset in adversity?</a:t>
            </a:r>
            <a:endParaRPr sz="1400"/>
          </a:p>
          <a:p>
            <a:pPr marL="0" indent="0" algn="l">
              <a:lnSpc>
                <a:spcPct val="150000"/>
              </a:lnSpc>
              <a:buNone/>
            </a:pPr>
            <a:endParaRPr sz="1400"/>
          </a:p>
          <a:p>
            <a:pPr marL="0" indent="0" algn="l">
              <a:lnSpc>
                <a:spcPct val="150000"/>
              </a:lnSpc>
              <a:buNone/>
            </a:pPr>
            <a:endParaRPr sz="1400"/>
          </a:p>
          <a:p>
            <a:pPr marL="0" indent="0" algn="l">
              <a:lnSpc>
                <a:spcPct val="150000"/>
              </a:lnSpc>
              <a:buNone/>
            </a:pPr>
            <a:endParaRPr sz="1400"/>
          </a:p>
          <a:p>
            <a:pPr marL="0" indent="0" algn="l">
              <a:lnSpc>
                <a:spcPct val="150000"/>
              </a:lnSpc>
              <a:buNone/>
            </a:pPr>
            <a:endParaRPr sz="1400"/>
          </a:p>
        </p:txBody>
      </p:sp>
      <p:sp>
        <p:nvSpPr>
          <p:cNvPr id="11" name="Text 8"/>
          <p:cNvSpPr>
            <a:spLocks noGrp="1"/>
          </p:cNvSpPr>
          <p:nvPr/>
        </p:nvSpPr>
        <p:spPr>
          <a:xfrm>
            <a:off x="5811375" y="4793481"/>
            <a:ext cx="5403530" cy="473190"/>
          </a:xfrm>
          <a:prstGeom prst="rect">
            <a:avLst/>
          </a:prstGeom>
          <a:noFill/>
        </p:spPr>
        <p:txBody>
          <a:bodyPr wrap="none" lIns="0" tIns="0" rIns="0" bIns="0" anchor="t"/>
          <a:lstStyle/>
          <a:p>
            <a:pPr marL="0" indent="0" algn="l">
              <a:lnSpc>
                <a:spcPct val="150000"/>
              </a:lnSpc>
              <a:buNone/>
            </a:pPr>
            <a:r>
              <a:rPr sz="1400" b="1">
                <a:solidFill>
                  <a:srgbClr val="1D1D1D"/>
                </a:solidFill>
                <a:latin typeface="Noto Sans TC"/>
                <a:ea typeface="Noto Sans TC"/>
                <a:cs typeface="Noto Sans TC"/>
              </a:rPr>
              <a:t>Discuss with your group and develop your own</a:t>
            </a:r>
            <a:r>
              <a:rPr lang="en-US" sz="1400" b="1">
                <a:solidFill>
                  <a:srgbClr val="1D1D1D"/>
                </a:solidFill>
                <a:latin typeface="Noto Sans TC"/>
                <a:ea typeface="Noto Sans TC"/>
                <a:cs typeface="Noto Sans TC"/>
              </a:rPr>
              <a:t> </a:t>
            </a:r>
            <a:r>
              <a:rPr sz="1400" b="1">
                <a:solidFill>
                  <a:srgbClr val="171717"/>
                </a:solidFill>
                <a:latin typeface="Noto Sans TC"/>
                <a:ea typeface="Noto Sans TC"/>
                <a:cs typeface="Noto Sans TC"/>
                <a:sym typeface="+mn-ea"/>
              </a:rPr>
              <a:t>‘turning-point strategy.’</a:t>
            </a:r>
            <a:endParaRPr sz="1400"/>
          </a:p>
          <a:p>
            <a:pPr marL="0" indent="0" algn="l">
              <a:lnSpc>
                <a:spcPct val="150000"/>
              </a:lnSpc>
              <a:buNone/>
            </a:pPr>
            <a:endParaRPr sz="1400"/>
          </a:p>
        </p:txBody>
      </p:sp>
      <p:sp>
        <p:nvSpPr>
          <p:cNvPr id="12" name="Text 9"/>
          <p:cNvSpPr>
            <a:spLocks noGrp="1"/>
          </p:cNvSpPr>
          <p:nvPr/>
        </p:nvSpPr>
        <p:spPr>
          <a:xfrm>
            <a:off x="5661219" y="5858101"/>
            <a:ext cx="2111692" cy="479032"/>
          </a:xfrm>
          <a:prstGeom prst="rect">
            <a:avLst/>
          </a:prstGeom>
          <a:noFill/>
        </p:spPr>
        <p:txBody>
          <a:bodyPr wrap="none" lIns="0" tIns="0" rIns="0" bIns="0" anchor="t">
            <a:normAutofit/>
          </a:bodyPr>
          <a:lstStyle/>
          <a:p>
            <a:pPr marL="0" indent="0" algn="l">
              <a:buNone/>
            </a:pPr>
            <a:endParaRPr sz="2600"/>
          </a:p>
        </p:txBody>
      </p:sp>
      <p:pic>
        <p:nvPicPr>
          <p:cNvPr id="24" name="圖片 15"/>
          <p:cNvPicPr>
            <a:picLocks noChangeAspect="1"/>
          </p:cNvPicPr>
          <p:nvPr/>
        </p:nvPicPr>
        <p:blipFill>
          <a:blip r:embed="rId3"/>
          <a:stretch>
            <a:fillRect/>
          </a:stretch>
        </p:blipFill>
        <p:spPr>
          <a:xfrm>
            <a:off x="570209" y="2192740"/>
            <a:ext cx="4798818" cy="328512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noGrp="1"/>
          </p:cNvSpPr>
          <p:nvPr/>
        </p:nvSpPr>
        <p:spPr>
          <a:xfrm>
            <a:off x="4116935" y="563866"/>
            <a:ext cx="3957826" cy="648446"/>
          </a:xfrm>
          <a:prstGeom prst="rect">
            <a:avLst/>
          </a:prstGeom>
          <a:noFill/>
        </p:spPr>
        <p:txBody>
          <a:bodyPr wrap="none" lIns="0" tIns="0" rIns="0" bIns="0" anchor="t">
            <a:normAutofit fontScale="99479"/>
          </a:bodyPr>
          <a:lstStyle/>
          <a:p>
            <a:pPr marL="0" indent="0" algn="ctr">
              <a:buNone/>
            </a:pPr>
            <a:r>
              <a:rPr sz="3800" b="1">
                <a:solidFill>
                  <a:srgbClr val="060705"/>
                </a:solidFill>
                <a:latin typeface="Noto Sans TC"/>
                <a:ea typeface="Noto Sans TC"/>
                <a:cs typeface="Noto Sans TC"/>
              </a:rPr>
              <a:t>Peer Discussion: Topic B</a:t>
            </a:r>
            <a:endParaRPr sz="3800"/>
          </a:p>
        </p:txBody>
      </p:sp>
      <p:sp>
        <p:nvSpPr>
          <p:cNvPr id="6" name="Text 3"/>
          <p:cNvSpPr>
            <a:spLocks noGrp="1"/>
          </p:cNvSpPr>
          <p:nvPr/>
        </p:nvSpPr>
        <p:spPr>
          <a:xfrm>
            <a:off x="2060105" y="5176391"/>
            <a:ext cx="8071485" cy="519925"/>
          </a:xfrm>
          <a:prstGeom prst="rect">
            <a:avLst/>
          </a:prstGeom>
          <a:noFill/>
        </p:spPr>
        <p:txBody>
          <a:bodyPr wrap="none" lIns="0" tIns="0" rIns="0" bIns="0" anchor="t">
            <a:normAutofit fontScale="94799"/>
          </a:bodyPr>
          <a:lstStyle/>
          <a:p>
            <a:pPr marL="0" indent="0" algn="ctr">
              <a:buNone/>
            </a:pPr>
            <a:r>
              <a:rPr sz="3000" b="1">
                <a:solidFill>
                  <a:srgbClr val="0C0D0A"/>
                </a:solidFill>
                <a:latin typeface="Noto Sans TC"/>
                <a:ea typeface="Noto Sans TC"/>
                <a:cs typeface="Noto Sans TC"/>
              </a:rPr>
              <a:t>How do you respond to falling grades or setbacks?</a:t>
            </a:r>
            <a:endParaRPr sz="3000"/>
          </a:p>
        </p:txBody>
      </p:sp>
      <p:sp>
        <p:nvSpPr>
          <p:cNvPr id="7" name="Text 4"/>
          <p:cNvSpPr>
            <a:spLocks noGrp="1"/>
          </p:cNvSpPr>
          <p:nvPr/>
        </p:nvSpPr>
        <p:spPr>
          <a:xfrm>
            <a:off x="1716997" y="5750416"/>
            <a:ext cx="8290560" cy="531609"/>
          </a:xfrm>
          <a:prstGeom prst="rect">
            <a:avLst/>
          </a:prstGeom>
          <a:noFill/>
        </p:spPr>
        <p:txBody>
          <a:bodyPr wrap="none" lIns="0" tIns="0" rIns="0" bIns="0" anchor="t">
            <a:normAutofit fontScale="96591"/>
          </a:bodyPr>
          <a:lstStyle/>
          <a:p>
            <a:r>
              <a:rPr sz="3000" b="1">
                <a:solidFill>
                  <a:srgbClr val="0C0D0A"/>
                </a:solidFill>
                <a:latin typeface="Noto Sans TC"/>
                <a:ea typeface="Noto Sans TC"/>
                <a:cs typeface="Noto Sans TC"/>
              </a:rPr>
              <a:t>How can a divided team unite and self-correct?</a:t>
            </a:r>
            <a:endParaRPr sz="3000"/>
          </a:p>
        </p:txBody>
      </p:sp>
      <p:pic>
        <p:nvPicPr>
          <p:cNvPr id="13" name="圖片 8"/>
          <p:cNvPicPr>
            <a:picLocks noChangeAspect="1"/>
          </p:cNvPicPr>
          <p:nvPr/>
        </p:nvPicPr>
        <p:blipFill>
          <a:blip r:embed="rId3"/>
          <a:stretch>
            <a:fillRect/>
          </a:stretch>
        </p:blipFill>
        <p:spPr>
          <a:xfrm>
            <a:off x="1179809" y="1357386"/>
            <a:ext cx="4798818" cy="3285128"/>
          </a:xfrm>
          <a:prstGeom prst="rect">
            <a:avLst/>
          </a:prstGeom>
        </p:spPr>
      </p:pic>
      <p:pic>
        <p:nvPicPr>
          <p:cNvPr id="14" name="圖片 10"/>
          <p:cNvPicPr>
            <a:picLocks noChangeAspect="1"/>
          </p:cNvPicPr>
          <p:nvPr/>
        </p:nvPicPr>
        <p:blipFill>
          <a:blip r:embed="rId4"/>
          <a:stretch>
            <a:fillRect/>
          </a:stretch>
        </p:blipFill>
        <p:spPr>
          <a:xfrm>
            <a:off x="6410328" y="1357386"/>
            <a:ext cx="4925287" cy="328512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t">
            <a:normAutofit fontScale="66230" lnSpcReduction="20000"/>
          </a:bodyPr>
          <a:lstStyle/>
          <a:p>
            <a:pPr>
              <a:lnSpc>
                <a:spcPct val="108000"/>
              </a:lnSpc>
              <a:buNone/>
            </a:pPr>
            <a:r>
              <a:rPr sz="3175" b="1">
                <a:solidFill>
                  <a:srgbClr val="D81E06"/>
                </a:solidFill>
                <a:latin typeface="Noto Sans SC"/>
                <a:ea typeface="Noto Sans SC"/>
                <a:cs typeface="Noto Sans SC"/>
              </a:rPr>
              <a:t>Macao's ‘Long March’: From an Economic Low to Diversified Development</a:t>
            </a:r>
            <a:endParaRPr sz="1090"/>
          </a:p>
        </p:txBody>
      </p:sp>
      <p:sp>
        <p:nvSpPr>
          <p:cNvPr id="4" name="AutoShape 4"/>
          <p:cNvSpPr>
            <a:spLocks noGrp="1"/>
          </p:cNvSpPr>
          <p:nvPr/>
        </p:nvSpPr>
        <p:spPr>
          <a:xfrm>
            <a:off x="803980" y="1764006"/>
            <a:ext cx="5040019" cy="378001"/>
          </a:xfrm>
          <a:prstGeom prst="rect">
            <a:avLst/>
          </a:prstGeom>
          <a:noFill/>
          <a:ln w="12700" cmpd="sng">
            <a:noFill/>
            <a:prstDash val="solid"/>
          </a:ln>
        </p:spPr>
        <p:txBody>
          <a:bodyPr vert="horz" wrap="square" lIns="0" tIns="0" rIns="0" bIns="0" anchor="ctr">
            <a:normAutofit fontScale="92500"/>
          </a:bodyPr>
          <a:lstStyle/>
          <a:p>
            <a:pPr>
              <a:lnSpc>
                <a:spcPct val="125000"/>
              </a:lnSpc>
              <a:buNone/>
            </a:pPr>
            <a:r>
              <a:rPr sz="1785" b="1">
                <a:solidFill>
                  <a:srgbClr val="D81E06"/>
                </a:solidFill>
                <a:latin typeface="Noto Sans SC"/>
                <a:ea typeface="Noto Sans SC"/>
                <a:cs typeface="Noto Sans SC"/>
              </a:rPr>
              <a:t>01 | Historical Review: A Difficult Starting Point</a:t>
            </a:r>
            <a:endParaRPr sz="1090"/>
          </a:p>
        </p:txBody>
      </p:sp>
      <p:sp>
        <p:nvSpPr>
          <p:cNvPr id="5" name="AutoShape 5"/>
          <p:cNvSpPr>
            <a:spLocks noGrp="1"/>
          </p:cNvSpPr>
          <p:nvPr/>
        </p:nvSpPr>
        <p:spPr>
          <a:xfrm>
            <a:off x="803980" y="2394008"/>
            <a:ext cx="5040019" cy="756003"/>
          </a:xfrm>
          <a:prstGeom prst="rect">
            <a:avLst/>
          </a:prstGeom>
          <a:noFill/>
          <a:ln w="12700" cmpd="sng">
            <a:noFill/>
            <a:prstDash val="solid"/>
          </a:ln>
        </p:spPr>
        <p:txBody>
          <a:bodyPr vert="horz" wrap="square" lIns="0" tIns="0" rIns="0" bIns="0" anchor="ctr">
            <a:normAutofit fontScale="76312" lnSpcReduction="20000"/>
          </a:bodyPr>
          <a:lstStyle/>
          <a:p>
            <a:pPr>
              <a:lnSpc>
                <a:spcPct val="117000"/>
              </a:lnSpc>
              <a:buNone/>
            </a:pPr>
            <a:r>
              <a:rPr sz="1390">
                <a:solidFill>
                  <a:srgbClr val="333333"/>
                </a:solidFill>
                <a:latin typeface="Noto Sans SC"/>
                <a:ea typeface="Noto Sans SC"/>
                <a:cs typeface="Noto Sans SC"/>
              </a:rPr>
              <a:t>In the early years after its return to the motherland, Macao reached an economic low. Its highly concentrated industrial structure relied excessively on gaming and tourism and lacked new growth drivers, posing severe tests and challenges to sustainable social and economic development.</a:t>
            </a:r>
            <a:endParaRPr sz="1090"/>
          </a:p>
        </p:txBody>
      </p:sp>
      <p:sp>
        <p:nvSpPr>
          <p:cNvPr id="6" name="AutoShape 6"/>
          <p:cNvSpPr>
            <a:spLocks noGrp="1"/>
          </p:cNvSpPr>
          <p:nvPr/>
        </p:nvSpPr>
        <p:spPr>
          <a:xfrm>
            <a:off x="803980" y="3780014"/>
            <a:ext cx="5040019" cy="378001"/>
          </a:xfrm>
          <a:prstGeom prst="rect">
            <a:avLst/>
          </a:prstGeom>
          <a:noFill/>
          <a:ln w="12700" cmpd="sng">
            <a:noFill/>
            <a:prstDash val="solid"/>
          </a:ln>
        </p:spPr>
        <p:txBody>
          <a:bodyPr vert="horz" wrap="square" lIns="0" tIns="0" rIns="0" bIns="0" anchor="ctr">
            <a:normAutofit fontScale="81851" lnSpcReduction="10000"/>
          </a:bodyPr>
          <a:lstStyle/>
          <a:p>
            <a:pPr>
              <a:lnSpc>
                <a:spcPct val="125000"/>
              </a:lnSpc>
              <a:buNone/>
            </a:pPr>
            <a:r>
              <a:rPr sz="1785" b="1">
                <a:solidFill>
                  <a:srgbClr val="D81E06"/>
                </a:solidFill>
                <a:latin typeface="Noto Sans SC"/>
                <a:ea typeface="Noto Sans SC"/>
                <a:cs typeface="Noto Sans SC"/>
              </a:rPr>
              <a:t>02 | Breaking the Impasse: Adjusting Course in Time</a:t>
            </a:r>
            <a:endParaRPr sz="1090"/>
          </a:p>
        </p:txBody>
      </p:sp>
      <p:sp>
        <p:nvSpPr>
          <p:cNvPr id="7" name="AutoShape 7"/>
          <p:cNvSpPr>
            <a:spLocks noGrp="1"/>
          </p:cNvSpPr>
          <p:nvPr/>
        </p:nvSpPr>
        <p:spPr>
          <a:xfrm>
            <a:off x="803980" y="4410016"/>
            <a:ext cx="5040019" cy="882003"/>
          </a:xfrm>
          <a:prstGeom prst="rect">
            <a:avLst/>
          </a:prstGeom>
          <a:noFill/>
          <a:ln w="12700" cmpd="sng">
            <a:noFill/>
            <a:prstDash val="solid"/>
          </a:ln>
        </p:spPr>
        <p:txBody>
          <a:bodyPr vert="horz" wrap="square" lIns="0" tIns="0" rIns="0" bIns="0" anchor="ctr">
            <a:normAutofit fontScale="63724" lnSpcReduction="20000"/>
          </a:bodyPr>
          <a:lstStyle/>
          <a:p>
            <a:pPr>
              <a:lnSpc>
                <a:spcPct val="117000"/>
              </a:lnSpc>
              <a:buNone/>
            </a:pPr>
            <a:r>
              <a:rPr sz="1390" dirty="0">
                <a:solidFill>
                  <a:srgbClr val="333333"/>
                </a:solidFill>
                <a:latin typeface="Noto Sans SC"/>
                <a:ea typeface="Noto Sans SC"/>
                <a:cs typeface="Noto Sans SC"/>
              </a:rPr>
              <a:t>The Macao SAR Government and all sectors of society sought truth from facts and reflected deeply on the city's development path. Through the ‘1+4’ strategy for appropriate economic diversification, emerging industries such as conventions and exhibitions, traditional Chinese medicine, and modern finance took root, gradually reducing the constraint of a single-industry structure and giving the economy new vitality.</a:t>
            </a:r>
            <a:endParaRPr sz="1090" dirty="0"/>
          </a:p>
        </p:txBody>
      </p:sp>
      <p:sp>
        <p:nvSpPr>
          <p:cNvPr id="8" name="AutoShape 8"/>
          <p:cNvSpPr>
            <a:spLocks noGrp="1"/>
          </p:cNvSpPr>
          <p:nvPr/>
        </p:nvSpPr>
        <p:spPr>
          <a:xfrm>
            <a:off x="803980" y="5670020"/>
            <a:ext cx="5040019" cy="630002"/>
          </a:xfrm>
          <a:prstGeom prst="rect">
            <a:avLst/>
          </a:prstGeom>
          <a:noFill/>
          <a:ln w="12700" cmpd="sng">
            <a:noFill/>
            <a:prstDash val="solid"/>
          </a:ln>
        </p:spPr>
        <p:txBody>
          <a:bodyPr vert="horz" wrap="square" lIns="0" tIns="0" rIns="0" bIns="0" anchor="ctr">
            <a:normAutofit fontScale="70289" lnSpcReduction="20000"/>
          </a:bodyPr>
          <a:lstStyle/>
          <a:p>
            <a:pPr>
              <a:lnSpc>
                <a:spcPct val="117000"/>
              </a:lnSpc>
              <a:buNone/>
            </a:pPr>
            <a:r>
              <a:rPr sz="1390" b="1">
                <a:solidFill>
                  <a:srgbClr val="1F2937"/>
                </a:solidFill>
                <a:latin typeface="Noto Sans SC"/>
                <a:ea typeface="Noto Sans SC"/>
                <a:cs typeface="Noto Sans SC"/>
              </a:rPr>
              <a:t>Core Idea: </a:t>
            </a:r>
            <a:r>
              <a:rPr sz="1390">
                <a:solidFill>
                  <a:srgbClr val="1F2937"/>
                </a:solidFill>
                <a:latin typeface="Noto Sans SC"/>
                <a:ea typeface="Noto Sans SC"/>
                <a:cs typeface="Noto Sans SC"/>
              </a:rPr>
              <a:t>Drawing on the Zunyi Conference's wisdom of ‘reflection and adjustment,’ Macao has forged a new development path through determined effort in the new era. This offers a vivid interpretation of Macao's development journey.</a:t>
            </a:r>
            <a:endParaRPr sz="1090"/>
          </a:p>
        </p:txBody>
      </p:sp>
      <p:cxnSp>
        <p:nvCxnSpPr>
          <p:cNvPr id="54" name="Connector 9"/>
          <p:cNvCxnSpPr/>
          <p:nvPr/>
        </p:nvCxnSpPr>
        <p:spPr>
          <a:xfrm rot="5390177">
            <a:off x="4142993" y="3962723"/>
            <a:ext cx="4410016" cy="12600"/>
          </a:xfrm>
          <a:prstGeom prst="straightConnector1">
            <a:avLst/>
          </a:prstGeom>
          <a:ln w="12700" cap="flat">
            <a:solidFill>
              <a:srgbClr val="D81E06">
                <a:alpha val="30000"/>
              </a:srgbClr>
            </a:solidFill>
            <a:prstDash val="solid"/>
            <a:round/>
            <a:headEnd type="none" w="med" len="med"/>
            <a:tailEnd type="none" w="med" len="med"/>
          </a:ln>
        </p:spPr>
      </p:cxnSp>
      <p:pic>
        <p:nvPicPr>
          <p:cNvPr id="55" name="Picture 11"/>
          <p:cNvPicPr>
            <a:picLocks noChangeAspect="1"/>
          </p:cNvPicPr>
          <p:nvPr/>
        </p:nvPicPr>
        <p:blipFill>
          <a:blip r:embed="rId3"/>
          <a:srcRect l="18469" r="18469"/>
          <a:stretch>
            <a:fillRect/>
          </a:stretch>
        </p:blipFill>
        <p:spPr>
          <a:xfrm>
            <a:off x="9057011" y="1764006"/>
            <a:ext cx="2331009" cy="2016007"/>
          </a:xfrm>
          <a:prstGeom prst="rect">
            <a:avLst/>
          </a:prstGeom>
          <a:ln w="25400" cap="flat" cmpd="sng">
            <a:noFill/>
            <a:prstDash val="solid"/>
            <a:round/>
          </a:ln>
        </p:spPr>
      </p:pic>
      <p:sp>
        <p:nvSpPr>
          <p:cNvPr id="12" name="AutoShape 12"/>
          <p:cNvSpPr>
            <a:spLocks noGrp="1"/>
          </p:cNvSpPr>
          <p:nvPr/>
        </p:nvSpPr>
        <p:spPr>
          <a:xfrm>
            <a:off x="6600002" y="4158015"/>
            <a:ext cx="2331009" cy="882003"/>
          </a:xfrm>
          <a:prstGeom prst="rect">
            <a:avLst/>
          </a:prstGeom>
          <a:noFill/>
          <a:ln w="12700" cmpd="sng">
            <a:noFill/>
            <a:prstDash val="solid"/>
          </a:ln>
        </p:spPr>
        <p:txBody>
          <a:bodyPr vert="horz" wrap="square" lIns="0" tIns="0" rIns="0" bIns="0" anchor="ctr">
            <a:normAutofit fontScale="79630" lnSpcReduction="10000"/>
          </a:bodyPr>
          <a:lstStyle/>
          <a:p>
            <a:pPr>
              <a:lnSpc>
                <a:spcPct val="108000"/>
              </a:lnSpc>
              <a:buNone/>
            </a:pPr>
            <a:r>
              <a:rPr sz="1390" b="1">
                <a:solidFill>
                  <a:srgbClr val="D81E06"/>
                </a:solidFill>
                <a:latin typeface="Noto Sans SC"/>
                <a:ea typeface="Noto Sans SC"/>
                <a:cs typeface="Noto Sans SC"/>
              </a:rPr>
              <a:t>Historic Macao Landmark</a:t>
            </a:r>
            <a:endParaRPr sz="1090"/>
          </a:p>
          <a:p>
            <a:pPr>
              <a:lnSpc>
                <a:spcPct val="108000"/>
              </a:lnSpc>
              <a:spcBef>
                <a:spcPts val="595"/>
              </a:spcBef>
              <a:buNone/>
            </a:pPr>
            <a:r>
              <a:rPr sz="1190">
                <a:solidFill>
                  <a:srgbClr val="555555"/>
                </a:solidFill>
                <a:latin typeface="Noto Sans SC"/>
                <a:ea typeface="Noto Sans SC"/>
                <a:cs typeface="Noto Sans SC"/>
              </a:rPr>
              <a:t>Guia Lighthouse has witnessed Macao's historical changes. It symbolizes the city's determination and resilience amid the upheavals of the modern world.</a:t>
            </a:r>
          </a:p>
        </p:txBody>
      </p:sp>
      <p:sp>
        <p:nvSpPr>
          <p:cNvPr id="13" name="AutoShape 13"/>
          <p:cNvSpPr>
            <a:spLocks noGrp="1"/>
          </p:cNvSpPr>
          <p:nvPr/>
        </p:nvSpPr>
        <p:spPr>
          <a:xfrm>
            <a:off x="9057011" y="4158015"/>
            <a:ext cx="2331009" cy="882003"/>
          </a:xfrm>
          <a:prstGeom prst="rect">
            <a:avLst/>
          </a:prstGeom>
          <a:noFill/>
          <a:ln w="12700" cmpd="sng">
            <a:noFill/>
            <a:prstDash val="solid"/>
          </a:ln>
        </p:spPr>
        <p:txBody>
          <a:bodyPr vert="horz" wrap="square" lIns="0" tIns="0" rIns="0" bIns="0" anchor="ctr">
            <a:normAutofit fontScale="66716" lnSpcReduction="20000"/>
          </a:bodyPr>
          <a:lstStyle/>
          <a:p>
            <a:pPr>
              <a:lnSpc>
                <a:spcPct val="108000"/>
              </a:lnSpc>
              <a:buNone/>
            </a:pPr>
            <a:r>
              <a:rPr sz="1390" b="1">
                <a:solidFill>
                  <a:srgbClr val="D81E06"/>
                </a:solidFill>
                <a:latin typeface="Noto Sans SC"/>
                <a:ea typeface="Noto Sans SC"/>
                <a:cs typeface="Noto Sans SC"/>
              </a:rPr>
              <a:t>A New Chapter in Hengqin Cooperation</a:t>
            </a:r>
            <a:endParaRPr sz="1090"/>
          </a:p>
          <a:p>
            <a:pPr>
              <a:lnSpc>
                <a:spcPct val="108000"/>
              </a:lnSpc>
              <a:spcBef>
                <a:spcPts val="595"/>
              </a:spcBef>
              <a:buNone/>
            </a:pPr>
            <a:r>
              <a:rPr sz="1190">
                <a:solidFill>
                  <a:srgbClr val="555555"/>
                </a:solidFill>
                <a:latin typeface="Noto Sans SC"/>
                <a:ea typeface="Noto Sans SC"/>
                <a:cs typeface="Noto Sans SC"/>
              </a:rPr>
              <a:t>The vigorous development of the Guangdong-Macao In-Depth Cooperation Zone in Hengqin provides vital space for Macao's economic diversification and opens a future of coordinated development.</a:t>
            </a:r>
          </a:p>
        </p:txBody>
      </p:sp>
      <p:sp>
        <p:nvSpPr>
          <p:cNvPr id="14" name="AutoShape 14"/>
          <p:cNvSpPr>
            <a:spLocks noGrp="1"/>
          </p:cNvSpPr>
          <p:nvPr/>
        </p:nvSpPr>
        <p:spPr>
          <a:xfrm>
            <a:off x="6600190" y="5305425"/>
            <a:ext cx="4787900" cy="1458595"/>
          </a:xfrm>
          <a:prstGeom prst="rect">
            <a:avLst/>
          </a:prstGeom>
          <a:noFill/>
          <a:ln w="12700" cmpd="sng">
            <a:noFill/>
            <a:prstDash val="solid"/>
          </a:ln>
        </p:spPr>
        <p:txBody>
          <a:bodyPr vert="horz" wrap="square" lIns="0" tIns="0" rIns="0" bIns="0" anchor="ctr">
            <a:normAutofit fontScale="66953" lnSpcReduction="20000"/>
          </a:bodyPr>
          <a:lstStyle/>
          <a:p>
            <a:pPr>
              <a:lnSpc>
                <a:spcPct val="117000"/>
              </a:lnSpc>
              <a:buNone/>
            </a:pPr>
            <a:r>
              <a:rPr sz="1290" i="1">
                <a:solidFill>
                  <a:srgbClr val="333333"/>
                </a:solidFill>
                <a:latin typeface="Noto Sans SC"/>
                <a:ea typeface="Noto Sans SC"/>
                <a:cs typeface="Noto Sans SC"/>
              </a:rPr>
              <a:t>‘Macao's development has put the spirit of seeking truth from facts and having the courage to adjust into practice in our time, offering a microcosm of China's development in the new era.’ Once heavily dependent on a single industry, the SAR now pursues the ‘1+4’ strateg</a:t>
            </a:r>
            <a:r>
              <a:rPr sz="1290" b="1" i="1">
                <a:solidFill>
                  <a:srgbClr val="333333"/>
                </a:solidFill>
                <a:latin typeface="Noto Sans SC"/>
                <a:ea typeface="Noto Sans SC"/>
                <a:cs typeface="Noto Sans SC"/>
              </a:rPr>
              <a:t>y for appropriate economic diversification: it draws on Macao's role as a platform between Chinese and Western cultures and its strengths in international exchange to develop conventions and exhibitions, culture, and sports; uses the Guangdong-Macao In-Depth Cooperation Zone in Hengqin to advance the international development of traditional Chinese medicine; and, in line with the country's positioning for Macao, develops modern finance and high-tech services.</a:t>
            </a:r>
          </a:p>
          <a:p>
            <a:pPr>
              <a:lnSpc>
                <a:spcPct val="117000"/>
              </a:lnSpc>
              <a:buNone/>
            </a:pPr>
            <a:endParaRPr sz="1290" b="1" i="1"/>
          </a:p>
        </p:txBody>
      </p:sp>
      <p:pic>
        <p:nvPicPr>
          <p:cNvPr id="59" name="圖片 14"/>
          <p:cNvPicPr>
            <a:picLocks noChangeAspect="1"/>
          </p:cNvPicPr>
          <p:nvPr/>
        </p:nvPicPr>
        <p:blipFill>
          <a:blip r:embed="rId4"/>
          <a:stretch>
            <a:fillRect/>
          </a:stretch>
        </p:blipFill>
        <p:spPr>
          <a:xfrm>
            <a:off x="6398271" y="1972514"/>
            <a:ext cx="2532739" cy="172394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Every Generation Has Its Own “Long March”</a:t>
            </a:r>
            <a:endParaRPr sz="1090"/>
          </a:p>
        </p:txBody>
      </p:sp>
      <p:sp>
        <p:nvSpPr>
          <p:cNvPr id="4" name="AutoShape 4"/>
          <p:cNvSpPr>
            <a:spLocks noGrp="1"/>
          </p:cNvSpPr>
          <p:nvPr/>
        </p:nvSpPr>
        <p:spPr>
          <a:xfrm>
            <a:off x="803980" y="1890007"/>
            <a:ext cx="4536017" cy="378001"/>
          </a:xfrm>
          <a:prstGeom prst="rect">
            <a:avLst/>
          </a:prstGeom>
          <a:noFill/>
          <a:ln w="12700" cmpd="sng">
            <a:noFill/>
            <a:prstDash val="solid"/>
          </a:ln>
        </p:spPr>
        <p:txBody>
          <a:bodyPr vert="horz" wrap="square" lIns="0" tIns="0" rIns="0" bIns="0" anchor="ctr">
            <a:normAutofit/>
          </a:bodyPr>
          <a:lstStyle/>
          <a:p>
            <a:pPr>
              <a:lnSpc>
                <a:spcPct val="125000"/>
              </a:lnSpc>
              <a:buNone/>
            </a:pPr>
            <a:r>
              <a:rPr sz="1985" b="1">
                <a:solidFill>
                  <a:srgbClr val="D81E06"/>
                </a:solidFill>
                <a:latin typeface="Noto Sans SC"/>
                <a:ea typeface="Noto Sans SC"/>
                <a:cs typeface="Noto Sans SC"/>
              </a:rPr>
              <a:t>▍ Think Together</a:t>
            </a:r>
            <a:endParaRPr sz="1090"/>
          </a:p>
        </p:txBody>
      </p:sp>
      <p:sp>
        <p:nvSpPr>
          <p:cNvPr id="5" name="AutoShape 5"/>
          <p:cNvSpPr>
            <a:spLocks noGrp="1"/>
          </p:cNvSpPr>
          <p:nvPr/>
        </p:nvSpPr>
        <p:spPr>
          <a:xfrm>
            <a:off x="803980" y="2646009"/>
            <a:ext cx="10584040" cy="1512006"/>
          </a:xfrm>
          <a:prstGeom prst="rect">
            <a:avLst/>
          </a:prstGeom>
          <a:noFill/>
          <a:ln w="12700" cmpd="sng">
            <a:noFill/>
            <a:prstDash val="solid"/>
          </a:ln>
        </p:spPr>
        <p:txBody>
          <a:bodyPr vert="horz" wrap="square" lIns="0" tIns="0" rIns="0" bIns="0" anchor="ctr">
            <a:normAutofit/>
          </a:bodyPr>
          <a:lstStyle/>
          <a:p>
            <a:pPr>
              <a:lnSpc>
                <a:spcPct val="125000"/>
              </a:lnSpc>
              <a:buNone/>
            </a:pPr>
            <a:r>
              <a:rPr sz="1600">
                <a:solidFill>
                  <a:srgbClr val="333333"/>
                </a:solidFill>
                <a:latin typeface="Noto Sans SC"/>
                <a:ea typeface="Noto Sans SC"/>
                <a:cs typeface="Noto Sans SC"/>
              </a:rPr>
              <a:t>The smoke of the Long March has long since cleared, and those eventful years now lie 90 years behind us. As we look back from a new historical moment, what living lessons does its enduring spirit still hold for us today—especially for young students? How can it guide the path we take now?</a:t>
            </a:r>
            <a:endParaRPr sz="1600"/>
          </a:p>
        </p:txBody>
      </p:sp>
      <p:sp>
        <p:nvSpPr>
          <p:cNvPr id="6" name="AutoShape 6"/>
          <p:cNvSpPr>
            <a:spLocks noGrp="1"/>
          </p:cNvSpPr>
          <p:nvPr/>
        </p:nvSpPr>
        <p:spPr>
          <a:xfrm>
            <a:off x="803980" y="5040018"/>
            <a:ext cx="4536017" cy="1008004"/>
          </a:xfrm>
          <a:prstGeom prst="rect">
            <a:avLst/>
          </a:prstGeom>
          <a:noFill/>
          <a:ln w="12700" cmpd="sng">
            <a:noFill/>
            <a:prstDash val="solid"/>
          </a:ln>
        </p:spPr>
        <p:txBody>
          <a:bodyPr vert="horz" wrap="square" lIns="0" tIns="0" rIns="0" bIns="0" anchor="ctr">
            <a:normAutofit/>
          </a:bodyPr>
          <a:lstStyle/>
          <a:p>
            <a:pPr>
              <a:lnSpc>
                <a:spcPct val="117000"/>
              </a:lnSpc>
              <a:buNone/>
            </a:pPr>
            <a:r>
              <a:rPr sz="1600" b="1">
                <a:solidFill>
                  <a:srgbClr val="D81E06"/>
                </a:solidFill>
                <a:latin typeface="Noto Sans SC"/>
                <a:ea typeface="Noto Sans SC"/>
                <a:cs typeface="Noto Sans SC"/>
              </a:rPr>
              <a:t>“Times change, but tests never disappear.”</a:t>
            </a:r>
            <a:endParaRPr sz="1600"/>
          </a:p>
          <a:p>
            <a:pPr>
              <a:lnSpc>
                <a:spcPct val="117000"/>
              </a:lnSpc>
              <a:buNone/>
            </a:pPr>
            <a:r>
              <a:rPr sz="1600">
                <a:solidFill>
                  <a:schemeClr val="tx1"/>
                </a:solidFill>
                <a:latin typeface="Noto Sans SC"/>
                <a:ea typeface="Noto Sans SC"/>
                <a:cs typeface="Noto Sans SC"/>
              </a:rPr>
              <a:t>This is more than an echo of history; it is a real question each of us must face today.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t">
            <a:normAutofit/>
          </a:bodyPr>
          <a:lstStyle/>
          <a:p>
            <a:pPr>
              <a:lnSpc>
                <a:spcPct val="108000"/>
              </a:lnSpc>
              <a:buNone/>
            </a:pPr>
            <a:r>
              <a:rPr sz="3175" b="1">
                <a:solidFill>
                  <a:srgbClr val="D81E06"/>
                </a:solidFill>
                <a:latin typeface="Noto Sans SC"/>
                <a:ea typeface="Noto Sans SC"/>
                <a:cs typeface="Noto Sans SC"/>
              </a:rPr>
              <a:t>Late Qing–Early Republic: A Way Out</a:t>
            </a:r>
            <a:endParaRPr sz="1090"/>
          </a:p>
        </p:txBody>
      </p:sp>
      <p:sp>
        <p:nvSpPr>
          <p:cNvPr id="5" name="AutoShape 5"/>
          <p:cNvSpPr>
            <a:spLocks noGrp="1"/>
          </p:cNvSpPr>
          <p:nvPr/>
        </p:nvSpPr>
        <p:spPr>
          <a:xfrm>
            <a:off x="803980" y="2520009"/>
            <a:ext cx="5040019" cy="403201"/>
          </a:xfrm>
          <a:prstGeom prst="rect">
            <a:avLst/>
          </a:prstGeom>
          <a:noFill/>
          <a:ln w="12700" cmpd="sng">
            <a:noFill/>
            <a:prstDash val="solid"/>
          </a:ln>
        </p:spPr>
        <p:txBody>
          <a:bodyPr vert="horz" wrap="square" lIns="0" tIns="0" rIns="0" bIns="0" anchor="ctr"/>
          <a:lstStyle/>
          <a:p>
            <a:pPr>
              <a:buNone/>
            </a:pPr>
            <a:endParaRPr sz="1090"/>
          </a:p>
        </p:txBody>
      </p:sp>
      <p:pic>
        <p:nvPicPr>
          <p:cNvPr id="15" name="Picture 10"/>
          <p:cNvPicPr>
            <a:picLocks noChangeAspect="1"/>
          </p:cNvPicPr>
          <p:nvPr/>
        </p:nvPicPr>
        <p:blipFill>
          <a:blip r:embed="rId3"/>
          <a:srcRect l="241" r="241"/>
          <a:stretch>
            <a:fillRect/>
          </a:stretch>
        </p:blipFill>
        <p:spPr>
          <a:xfrm>
            <a:off x="2867321" y="1197004"/>
            <a:ext cx="6457358" cy="3587420"/>
          </a:xfrm>
          <a:prstGeom prst="rect">
            <a:avLst/>
          </a:prstGeom>
          <a:ln w="25400" cap="flat" cmpd="sng">
            <a:noFill/>
            <a:prstDash val="solid"/>
            <a:round/>
          </a:ln>
        </p:spPr>
      </p:pic>
      <p:sp>
        <p:nvSpPr>
          <p:cNvPr id="11" name="AutoShape 11"/>
          <p:cNvSpPr>
            <a:spLocks noGrp="1"/>
          </p:cNvSpPr>
          <p:nvPr/>
        </p:nvSpPr>
        <p:spPr>
          <a:xfrm>
            <a:off x="6600002" y="4914017"/>
            <a:ext cx="4536017" cy="1008004"/>
          </a:xfrm>
          <a:prstGeom prst="rect">
            <a:avLst/>
          </a:prstGeom>
          <a:noFill/>
          <a:ln w="12700" cmpd="sng">
            <a:noFill/>
            <a:prstDash val="solid"/>
          </a:ln>
        </p:spPr>
        <p:txBody>
          <a:bodyPr vert="horz" wrap="square" lIns="0" tIns="0" rIns="0" bIns="0" anchor="ctr">
            <a:normAutofit fontScale="95831" lnSpcReduction="10000"/>
          </a:bodyPr>
          <a:lstStyle/>
          <a:p>
            <a:pPr>
              <a:lnSpc>
                <a:spcPct val="117000"/>
              </a:lnSpc>
              <a:buNone/>
            </a:pPr>
            <a:r>
              <a:rPr sz="1600" b="1">
                <a:solidFill>
                  <a:srgbClr val="D81E06"/>
                </a:solidFill>
                <a:latin typeface="Noto Sans SC"/>
                <a:ea typeface="Noto Sans SC"/>
                <a:cs typeface="Noto Sans SC"/>
              </a:rPr>
              <a:t>The Opium War: National Humiliation</a:t>
            </a:r>
            <a:endParaRPr sz="1200"/>
          </a:p>
          <a:p>
            <a:pPr>
              <a:lnSpc>
                <a:spcPct val="117000"/>
              </a:lnSpc>
              <a:buNone/>
            </a:pPr>
            <a:r>
              <a:rPr sz="1600">
                <a:solidFill>
                  <a:srgbClr val="374151"/>
                </a:solidFill>
                <a:latin typeface="Noto Sans SC"/>
                <a:ea typeface="Noto Sans SC"/>
                <a:cs typeface="Noto Sans SC"/>
              </a:rPr>
              <a:t>Foreign warships and cannon broke open China’s doors. This defeat deepened suffering and intensified calls to save the country.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Every Generation Has Its Own “Long March”</a:t>
            </a:r>
            <a:endParaRPr sz="1090"/>
          </a:p>
        </p:txBody>
      </p:sp>
      <p:cxnSp>
        <p:nvCxnSpPr>
          <p:cNvPr id="21" name="Connector 7"/>
          <p:cNvCxnSpPr/>
          <p:nvPr/>
        </p:nvCxnSpPr>
        <p:spPr>
          <a:xfrm rot="5388540">
            <a:off x="4205993" y="3899725"/>
            <a:ext cx="3780014" cy="12600"/>
          </a:xfrm>
          <a:prstGeom prst="straightConnector1">
            <a:avLst/>
          </a:prstGeom>
          <a:ln w="12700" cap="flat">
            <a:solidFill>
              <a:srgbClr val="D81E06">
                <a:alpha val="30000"/>
              </a:srgbClr>
            </a:solidFill>
            <a:prstDash val="solid"/>
            <a:round/>
            <a:headEnd type="none" w="med" len="med"/>
            <a:tailEnd type="none" w="med" len="med"/>
          </a:ln>
        </p:spPr>
      </p:cxnSp>
      <p:sp>
        <p:nvSpPr>
          <p:cNvPr id="10" name="AutoShape 10"/>
          <p:cNvSpPr>
            <a:spLocks noGrp="1"/>
          </p:cNvSpPr>
          <p:nvPr/>
        </p:nvSpPr>
        <p:spPr>
          <a:xfrm>
            <a:off x="519674" y="2204841"/>
            <a:ext cx="100800" cy="100800"/>
          </a:xfrm>
          <a:prstGeom prst="roundRect">
            <a:avLst>
              <a:gd name="adj" fmla="val 0"/>
            </a:avLst>
          </a:prstGeom>
          <a:solidFill>
            <a:srgbClr val="D81E06">
              <a:alpha val="100000"/>
            </a:srgbClr>
          </a:solidFill>
          <a:ln w="25400" cmpd="sng">
            <a:noFill/>
            <a:prstDash val="solid"/>
          </a:ln>
        </p:spPr>
        <p:txBody>
          <a:bodyPr vert="horz" wrap="square" lIns="63000" tIns="63000" rIns="63000" bIns="63000" anchor="ctr"/>
          <a:lstStyle/>
          <a:p>
            <a:pPr algn="ctr">
              <a:buNone/>
            </a:pPr>
            <a:endParaRPr sz="1785"/>
          </a:p>
        </p:txBody>
      </p:sp>
      <p:sp>
        <p:nvSpPr>
          <p:cNvPr id="11" name="AutoShape 11"/>
          <p:cNvSpPr>
            <a:spLocks noGrp="1"/>
          </p:cNvSpPr>
          <p:nvPr/>
        </p:nvSpPr>
        <p:spPr>
          <a:xfrm>
            <a:off x="803981" y="2204636"/>
            <a:ext cx="4662017" cy="1517114"/>
          </a:xfrm>
          <a:prstGeom prst="rect">
            <a:avLst/>
          </a:prstGeom>
          <a:noFill/>
          <a:ln w="12700" cmpd="sng">
            <a:noFill/>
            <a:prstDash val="solid"/>
          </a:ln>
        </p:spPr>
        <p:txBody>
          <a:bodyPr vert="horz" wrap="square" lIns="0" tIns="0" rIns="0" bIns="0" anchor="ctr"/>
          <a:lstStyle/>
          <a:p>
            <a:pPr>
              <a:lnSpc>
                <a:spcPct val="117000"/>
              </a:lnSpc>
              <a:buNone/>
            </a:pPr>
            <a:r>
              <a:rPr sz="1600" b="1">
                <a:solidFill>
                  <a:srgbClr val="141414"/>
                </a:solidFill>
                <a:latin typeface="Noto Sans SC"/>
                <a:ea typeface="Noto Sans SC"/>
                <a:cs typeface="Noto Sans SC"/>
              </a:rPr>
              <a:t>A New Long March, New Challenges</a:t>
            </a:r>
            <a:endParaRPr sz="1600"/>
          </a:p>
          <a:p>
            <a:pPr>
              <a:lnSpc>
                <a:spcPct val="117000"/>
              </a:lnSpc>
              <a:buNone/>
            </a:pPr>
            <a:r>
              <a:rPr sz="1600">
                <a:solidFill>
                  <a:srgbClr val="141414"/>
                </a:solidFill>
                <a:latin typeface="Noto Sans SC"/>
                <a:ea typeface="Noto Sans SC"/>
                <a:cs typeface="Noto Sans SC"/>
              </a:rPr>
              <a:t>We may not have to cross snowy mountains or grasslands today, but technological change, geopolitical challenges, and more remain. Every problem and choice we face is part of our generation’s “new Long March.”</a:t>
            </a:r>
          </a:p>
        </p:txBody>
      </p:sp>
      <p:sp>
        <p:nvSpPr>
          <p:cNvPr id="12" name="AutoShape 12"/>
          <p:cNvSpPr>
            <a:spLocks noGrp="1"/>
          </p:cNvSpPr>
          <p:nvPr/>
        </p:nvSpPr>
        <p:spPr>
          <a:xfrm>
            <a:off x="6442715" y="2305641"/>
            <a:ext cx="100800" cy="100800"/>
          </a:xfrm>
          <a:prstGeom prst="roundRect">
            <a:avLst>
              <a:gd name="adj" fmla="val 0"/>
            </a:avLst>
          </a:prstGeom>
          <a:solidFill>
            <a:srgbClr val="D81E06">
              <a:alpha val="100000"/>
            </a:srgbClr>
          </a:solidFill>
          <a:ln w="25400" cmpd="sng">
            <a:noFill/>
            <a:prstDash val="solid"/>
          </a:ln>
        </p:spPr>
        <p:txBody>
          <a:bodyPr vert="horz" wrap="square" lIns="63000" tIns="63000" rIns="63000" bIns="63000" anchor="ctr"/>
          <a:lstStyle/>
          <a:p>
            <a:pPr algn="ctr">
              <a:buNone/>
            </a:pPr>
            <a:endParaRPr sz="1785"/>
          </a:p>
        </p:txBody>
      </p:sp>
      <p:sp>
        <p:nvSpPr>
          <p:cNvPr id="13" name="AutoShape 13"/>
          <p:cNvSpPr>
            <a:spLocks noGrp="1"/>
          </p:cNvSpPr>
          <p:nvPr/>
        </p:nvSpPr>
        <p:spPr>
          <a:xfrm>
            <a:off x="6725920" y="1689100"/>
            <a:ext cx="4662170" cy="3049270"/>
          </a:xfrm>
          <a:prstGeom prst="rect">
            <a:avLst/>
          </a:prstGeom>
          <a:noFill/>
          <a:ln w="12700" cmpd="sng">
            <a:noFill/>
            <a:prstDash val="solid"/>
          </a:ln>
        </p:spPr>
        <p:txBody>
          <a:bodyPr vert="horz" wrap="square" lIns="0" tIns="0" rIns="0" bIns="0" anchor="ctr">
            <a:normAutofit/>
          </a:bodyPr>
          <a:lstStyle/>
          <a:p>
            <a:pPr>
              <a:lnSpc>
                <a:spcPct val="117000"/>
              </a:lnSpc>
              <a:buNone/>
            </a:pPr>
            <a:r>
              <a:rPr sz="1600" b="1">
                <a:solidFill>
                  <a:srgbClr val="141414"/>
                </a:solidFill>
                <a:latin typeface="Noto Sans SC"/>
                <a:ea typeface="Noto Sans SC"/>
                <a:cs typeface="Noto Sans SC"/>
              </a:rPr>
              <a:t>Youth Must Carry It Forward</a:t>
            </a:r>
          </a:p>
          <a:p>
            <a:pPr>
              <a:lnSpc>
                <a:spcPct val="117000"/>
              </a:lnSpc>
              <a:buNone/>
            </a:pPr>
            <a:r>
              <a:rPr sz="1600" b="1">
                <a:solidFill>
                  <a:srgbClr val="141414"/>
                </a:solidFill>
                <a:latin typeface="Noto Sans SC"/>
                <a:ea typeface="Noto Sans SC"/>
                <a:cs typeface="Noto Sans SC"/>
              </a:rPr>
              <a:t>Knowing and Doing as One</a:t>
            </a:r>
            <a:endParaRPr sz="1090"/>
          </a:p>
          <a:p>
            <a:pPr>
              <a:lnSpc>
                <a:spcPct val="117000"/>
              </a:lnSpc>
              <a:buNone/>
            </a:pPr>
            <a:r>
              <a:rPr sz="1600">
                <a:solidFill>
                  <a:srgbClr val="141414"/>
                </a:solidFill>
                <a:latin typeface="Noto Sans SC"/>
                <a:ea typeface="Noto Sans SC"/>
                <a:cs typeface="Noto Sans SC"/>
              </a:rPr>
              <a:t>To understand the Long March is to understand the power of conviction. Young people should take up its torch: stand firm in their convictions, overcome difficulties with tenacity, and continue the new era’s Long March through concrete action.</a:t>
            </a:r>
            <a:endParaRPr sz="109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0"/>
          <p:cNvPicPr>
            <a:picLocks noChangeAspect="1"/>
          </p:cNvPicPr>
          <p:nvPr/>
        </p:nvPicPr>
        <p:blipFill>
          <a:blip r:embed="rId3"/>
          <a:srcRect/>
          <a:stretch>
            <a:fillRect/>
          </a:stretch>
        </p:blipFill>
        <p:spPr>
          <a:xfrm>
            <a:off x="0" y="1994"/>
            <a:ext cx="12191695" cy="6800679"/>
          </a:xfrm>
          <a:prstGeom prst="rect">
            <a:avLst/>
          </a:prstGeom>
        </p:spPr>
      </p:pic>
      <p:sp>
        <p:nvSpPr>
          <p:cNvPr id="3" name="Text 0"/>
          <p:cNvSpPr>
            <a:spLocks noGrp="1"/>
          </p:cNvSpPr>
          <p:nvPr/>
        </p:nvSpPr>
        <p:spPr>
          <a:xfrm>
            <a:off x="2445781" y="683497"/>
            <a:ext cx="7643489" cy="660129"/>
          </a:xfrm>
          <a:prstGeom prst="rect">
            <a:avLst/>
          </a:prstGeom>
          <a:noFill/>
        </p:spPr>
        <p:txBody>
          <a:bodyPr wrap="none" lIns="0" tIns="0" rIns="0" bIns="0" anchor="t">
            <a:normAutofit/>
          </a:bodyPr>
          <a:lstStyle/>
          <a:p>
            <a:pPr marL="0" indent="0" algn="ctr">
              <a:buNone/>
            </a:pPr>
            <a:r>
              <a:rPr sz="3200" b="1">
                <a:solidFill>
                  <a:srgbClr val="040503"/>
                </a:solidFill>
                <a:latin typeface="Arial" panose="020B0604020202090204"/>
                <a:ea typeface="Arial" panose="020B0604020202090204"/>
                <a:cs typeface="Arial" panose="020B0604020202090204"/>
              </a:rPr>
              <a:t>History and the Present</a:t>
            </a:r>
            <a:endParaRPr sz="3200"/>
          </a:p>
        </p:txBody>
      </p:sp>
      <p:sp>
        <p:nvSpPr>
          <p:cNvPr id="4" name="Text 1"/>
          <p:cNvSpPr>
            <a:spLocks noGrp="1"/>
          </p:cNvSpPr>
          <p:nvPr/>
        </p:nvSpPr>
        <p:spPr>
          <a:xfrm>
            <a:off x="2702492" y="1727157"/>
            <a:ext cx="2026325" cy="397246"/>
          </a:xfrm>
          <a:prstGeom prst="rect">
            <a:avLst/>
          </a:prstGeom>
          <a:noFill/>
        </p:spPr>
        <p:txBody>
          <a:bodyPr wrap="none" lIns="0" tIns="0" rIns="0" bIns="0" anchor="t">
            <a:normAutofit fontScale="93364"/>
          </a:bodyPr>
          <a:lstStyle/>
          <a:p>
            <a:pPr marL="0" indent="0" algn="l">
              <a:buNone/>
            </a:pPr>
            <a:r>
              <a:rPr sz="2300" b="1">
                <a:solidFill>
                  <a:srgbClr val="EDF4F8"/>
                </a:solidFill>
                <a:latin typeface="Noto Sans TC"/>
                <a:ea typeface="Noto Sans TC"/>
                <a:cs typeface="Noto Sans TC"/>
              </a:rPr>
              <a:t>1921 Founding Team</a:t>
            </a:r>
            <a:endParaRPr sz="2300"/>
          </a:p>
        </p:txBody>
      </p:sp>
      <p:sp>
        <p:nvSpPr>
          <p:cNvPr id="5" name="Text 2"/>
          <p:cNvSpPr>
            <a:spLocks noGrp="1"/>
          </p:cNvSpPr>
          <p:nvPr/>
        </p:nvSpPr>
        <p:spPr>
          <a:xfrm>
            <a:off x="5598020" y="1727157"/>
            <a:ext cx="2026325" cy="397246"/>
          </a:xfrm>
          <a:prstGeom prst="rect">
            <a:avLst/>
          </a:prstGeom>
          <a:noFill/>
        </p:spPr>
        <p:txBody>
          <a:bodyPr wrap="none" lIns="0" tIns="0" rIns="0" bIns="0" anchor="t">
            <a:normAutofit fontScale="98724"/>
          </a:bodyPr>
          <a:lstStyle/>
          <a:p>
            <a:pPr marL="0" indent="0" algn="l">
              <a:buNone/>
            </a:pPr>
            <a:r>
              <a:rPr sz="2300" b="1">
                <a:solidFill>
                  <a:srgbClr val="EEF5F8"/>
                </a:solidFill>
                <a:latin typeface="Noto Sans TC"/>
                <a:ea typeface="Noto Sans TC"/>
                <a:cs typeface="Noto Sans TC"/>
              </a:rPr>
              <a:t>1936 Survival Team</a:t>
            </a:r>
            <a:endParaRPr sz="2300"/>
          </a:p>
        </p:txBody>
      </p:sp>
      <p:sp>
        <p:nvSpPr>
          <p:cNvPr id="6" name="Text 3"/>
          <p:cNvSpPr>
            <a:spLocks noGrp="1"/>
          </p:cNvSpPr>
          <p:nvPr/>
        </p:nvSpPr>
        <p:spPr>
          <a:xfrm>
            <a:off x="8417350" y="1716997"/>
            <a:ext cx="2391323" cy="408930"/>
          </a:xfrm>
          <a:prstGeom prst="rect">
            <a:avLst/>
          </a:prstGeom>
          <a:noFill/>
        </p:spPr>
        <p:txBody>
          <a:bodyPr wrap="none" lIns="0" tIns="0" rIns="0" bIns="0" anchor="t">
            <a:normAutofit fontScale="99856"/>
          </a:bodyPr>
          <a:lstStyle/>
          <a:p>
            <a:pPr marL="0" indent="0" algn="l">
              <a:buNone/>
            </a:pPr>
            <a:r>
              <a:rPr sz="2300" b="1">
                <a:solidFill>
                  <a:srgbClr val="EFF6FA"/>
                </a:solidFill>
                <a:latin typeface="Noto Sans TC"/>
                <a:ea typeface="Noto Sans TC"/>
                <a:cs typeface="Noto Sans TC"/>
              </a:rPr>
              <a:t>2026 Student (You)</a:t>
            </a:r>
            <a:endParaRPr sz="2300"/>
          </a:p>
        </p:txBody>
      </p:sp>
      <p:sp>
        <p:nvSpPr>
          <p:cNvPr id="7" name="Text 4"/>
          <p:cNvSpPr>
            <a:spLocks noGrp="1"/>
          </p:cNvSpPr>
          <p:nvPr/>
        </p:nvSpPr>
        <p:spPr>
          <a:xfrm>
            <a:off x="955016" y="2677093"/>
            <a:ext cx="1318069" cy="408930"/>
          </a:xfrm>
          <a:prstGeom prst="rect">
            <a:avLst/>
          </a:prstGeom>
          <a:noFill/>
        </p:spPr>
        <p:txBody>
          <a:bodyPr wrap="none" lIns="0" tIns="0" rIns="0" bIns="0" anchor="t">
            <a:normAutofit fontScale="98695"/>
          </a:bodyPr>
          <a:lstStyle/>
          <a:p>
            <a:pPr marL="0" indent="0" algn="l">
              <a:buNone/>
            </a:pPr>
            <a:r>
              <a:rPr sz="2300" b="1">
                <a:solidFill>
                  <a:srgbClr val="E3E6E7"/>
                </a:solidFill>
                <a:latin typeface="Noto Sans TC"/>
                <a:ea typeface="Noto Sans TC"/>
                <a:cs typeface="Noto Sans TC"/>
              </a:rPr>
              <a:t>Crisis Faced</a:t>
            </a:r>
            <a:endParaRPr sz="2300"/>
          </a:p>
        </p:txBody>
      </p:sp>
      <p:sp>
        <p:nvSpPr>
          <p:cNvPr id="8" name="Text 5"/>
          <p:cNvSpPr>
            <a:spLocks noGrp="1"/>
          </p:cNvSpPr>
          <p:nvPr/>
        </p:nvSpPr>
        <p:spPr>
          <a:xfrm>
            <a:off x="2809170" y="2687253"/>
            <a:ext cx="1892617" cy="379721"/>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Scarce Resources</a:t>
            </a:r>
          </a:p>
        </p:txBody>
      </p:sp>
      <p:sp>
        <p:nvSpPr>
          <p:cNvPr id="9" name="Text 6"/>
          <p:cNvSpPr>
            <a:spLocks noGrp="1"/>
          </p:cNvSpPr>
          <p:nvPr/>
        </p:nvSpPr>
        <p:spPr>
          <a:xfrm>
            <a:off x="5719937" y="2687253"/>
            <a:ext cx="1892617" cy="379721"/>
          </a:xfrm>
          <a:prstGeom prst="rect">
            <a:avLst/>
          </a:prstGeom>
          <a:noFill/>
        </p:spPr>
        <p:txBody>
          <a:bodyPr wrap="none" lIns="0" tIns="0" rIns="0" bIns="0" anchor="t"/>
          <a:lstStyle/>
          <a:p>
            <a:pPr marL="0" indent="0" algn="l">
              <a:buNone/>
            </a:pPr>
            <a:r>
              <a:rPr sz="1600" b="1">
                <a:solidFill>
                  <a:srgbClr val="1C1C1C"/>
                </a:solidFill>
                <a:latin typeface="Noto Sans TC"/>
                <a:ea typeface="Noto Sans TC"/>
                <a:cs typeface="Noto Sans TC"/>
              </a:rPr>
              <a:t>Fight for Survival</a:t>
            </a:r>
          </a:p>
        </p:txBody>
      </p:sp>
      <p:sp>
        <p:nvSpPr>
          <p:cNvPr id="10" name="Text 7"/>
          <p:cNvSpPr>
            <a:spLocks noGrp="1"/>
          </p:cNvSpPr>
          <p:nvPr/>
        </p:nvSpPr>
        <p:spPr>
          <a:xfrm>
            <a:off x="8417350" y="2499293"/>
            <a:ext cx="2787776" cy="368037"/>
          </a:xfrm>
          <a:prstGeom prst="rect">
            <a:avLst/>
          </a:prstGeom>
          <a:noFill/>
        </p:spPr>
        <p:txBody>
          <a:bodyPr wrap="none" lIns="0" tIns="0" rIns="0" bIns="0" anchor="t"/>
          <a:lstStyle/>
          <a:p>
            <a:pPr marL="0" algn="l">
              <a:buClrTx/>
              <a:buSzTx/>
              <a:buFontTx/>
              <a:buNone/>
            </a:pPr>
            <a:r>
              <a:rPr sz="1600" b="1">
                <a:solidFill>
                  <a:srgbClr val="1C1C1C"/>
                </a:solidFill>
                <a:latin typeface="Noto Sans TC"/>
                <a:ea typeface="Noto Sans TC"/>
                <a:cs typeface="Noto Sans TC"/>
              </a:rPr>
              <a:t>Academic pressure </a:t>
            </a:r>
          </a:p>
          <a:p>
            <a:pPr marL="0" algn="l">
              <a:buClrTx/>
              <a:buSzTx/>
              <a:buFontTx/>
              <a:buNone/>
            </a:pPr>
            <a:r>
              <a:rPr sz="1600" b="1">
                <a:solidFill>
                  <a:srgbClr val="1C1C1C"/>
                </a:solidFill>
                <a:latin typeface="Noto Sans TC"/>
                <a:ea typeface="Noto Sans TC"/>
                <a:cs typeface="Noto Sans TC"/>
              </a:rPr>
              <a:t>and growth challenges</a:t>
            </a:r>
            <a:endParaRPr lang="en-US" altLang="zh-CN" sz="1400">
              <a:latin typeface="Noto Serif Myanmar Regular" panose="02020A02060505020204" charset="0"/>
              <a:cs typeface="Noto Serif Myanmar Regular" panose="02020A02060505020204" charset="0"/>
            </a:endParaRPr>
          </a:p>
        </p:txBody>
      </p:sp>
      <p:sp>
        <p:nvSpPr>
          <p:cNvPr id="11" name="Text 8"/>
          <p:cNvSpPr>
            <a:spLocks noGrp="1"/>
          </p:cNvSpPr>
          <p:nvPr/>
        </p:nvSpPr>
        <p:spPr>
          <a:xfrm>
            <a:off x="949936" y="3977541"/>
            <a:ext cx="1318069" cy="408930"/>
          </a:xfrm>
          <a:prstGeom prst="rect">
            <a:avLst/>
          </a:prstGeom>
          <a:noFill/>
        </p:spPr>
        <p:txBody>
          <a:bodyPr wrap="none" lIns="0" tIns="0" rIns="0" bIns="0" anchor="t">
            <a:normAutofit fontScale="93018"/>
          </a:bodyPr>
          <a:lstStyle/>
          <a:p>
            <a:pPr marL="0" indent="0" algn="l">
              <a:buNone/>
            </a:pPr>
            <a:r>
              <a:rPr sz="2300" b="1">
                <a:solidFill>
                  <a:srgbClr val="E0E4E6"/>
                </a:solidFill>
                <a:latin typeface="Noto Sans TC"/>
                <a:ea typeface="Noto Sans TC"/>
                <a:cs typeface="Noto Sans TC"/>
              </a:rPr>
              <a:t>Core Mindset</a:t>
            </a:r>
            <a:endParaRPr sz="2300"/>
          </a:p>
        </p:txBody>
      </p:sp>
      <p:sp>
        <p:nvSpPr>
          <p:cNvPr id="12" name="Text 9"/>
          <p:cNvSpPr>
            <a:spLocks noGrp="1"/>
          </p:cNvSpPr>
          <p:nvPr/>
        </p:nvSpPr>
        <p:spPr>
          <a:xfrm>
            <a:off x="2809166" y="3957221"/>
            <a:ext cx="1619631" cy="397246"/>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Conviction to </a:t>
            </a:r>
          </a:p>
          <a:p>
            <a:pPr lvl="0" algn="l">
              <a:buClrTx/>
              <a:buSzTx/>
              <a:buFontTx/>
            </a:pPr>
            <a:r>
              <a:rPr sz="1600" b="1">
                <a:solidFill>
                  <a:srgbClr val="1C1C1C"/>
                </a:solidFill>
                <a:latin typeface="Noto Sans TC"/>
                <a:ea typeface="Noto Sans TC"/>
                <a:cs typeface="Noto Sans TC"/>
                <a:sym typeface="+mn-ea"/>
              </a:rPr>
              <a:t>Break Through</a:t>
            </a:r>
          </a:p>
        </p:txBody>
      </p:sp>
      <p:sp>
        <p:nvSpPr>
          <p:cNvPr id="13" name="Text 10"/>
          <p:cNvSpPr>
            <a:spLocks noGrp="1"/>
          </p:cNvSpPr>
          <p:nvPr/>
        </p:nvSpPr>
        <p:spPr>
          <a:xfrm>
            <a:off x="5457679" y="3999131"/>
            <a:ext cx="1619631" cy="397246"/>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Resilience to Self-Correct</a:t>
            </a:r>
          </a:p>
        </p:txBody>
      </p:sp>
      <p:sp>
        <p:nvSpPr>
          <p:cNvPr id="14" name="Text 11"/>
          <p:cNvSpPr>
            <a:spLocks noGrp="1"/>
          </p:cNvSpPr>
          <p:nvPr/>
        </p:nvSpPr>
        <p:spPr>
          <a:xfrm>
            <a:off x="8239554" y="3982620"/>
            <a:ext cx="2796669" cy="408930"/>
          </a:xfrm>
          <a:prstGeom prst="rect">
            <a:avLst/>
          </a:prstGeom>
          <a:noFill/>
        </p:spPr>
        <p:txBody>
          <a:bodyPr wrap="none" lIns="0" tIns="0" rIns="0" bIns="0" anchor="t">
            <a:normAutofit/>
          </a:bodyPr>
          <a:lstStyle/>
          <a:p>
            <a:pPr marL="0" indent="0" algn="ctr">
              <a:buNone/>
            </a:pPr>
            <a:r>
              <a:rPr sz="2300" b="1">
                <a:solidFill>
                  <a:srgbClr val="16181E"/>
                </a:solidFill>
                <a:latin typeface="Noto Sans TC"/>
                <a:ea typeface="Noto Sans TC"/>
                <a:cs typeface="Noto Sans TC"/>
              </a:rPr>
              <a:t>[Your </a:t>
            </a:r>
            <a:r>
              <a:rPr lang="en-US" sz="2300" b="1">
                <a:solidFill>
                  <a:srgbClr val="16181E"/>
                </a:solidFill>
                <a:latin typeface="Noto Sans TC"/>
                <a:ea typeface="Noto Sans TC"/>
                <a:cs typeface="Noto Sans TC"/>
              </a:rPr>
              <a:t>Deifinition</a:t>
            </a:r>
            <a:r>
              <a:rPr sz="2300" b="1">
                <a:solidFill>
                  <a:srgbClr val="16181E"/>
                </a:solidFill>
                <a:latin typeface="Noto Sans TC"/>
                <a:ea typeface="Noto Sans TC"/>
                <a:cs typeface="Noto Sans TC"/>
              </a:rPr>
              <a:t>]</a:t>
            </a:r>
            <a:endParaRPr sz="2300"/>
          </a:p>
        </p:txBody>
      </p:sp>
      <p:sp>
        <p:nvSpPr>
          <p:cNvPr id="15" name="Text 12"/>
          <p:cNvSpPr>
            <a:spLocks noGrp="1"/>
          </p:cNvSpPr>
          <p:nvPr/>
        </p:nvSpPr>
        <p:spPr>
          <a:xfrm>
            <a:off x="944856" y="5313547"/>
            <a:ext cx="1308544" cy="408930"/>
          </a:xfrm>
          <a:prstGeom prst="rect">
            <a:avLst/>
          </a:prstGeom>
          <a:noFill/>
        </p:spPr>
        <p:txBody>
          <a:bodyPr wrap="none" lIns="0" tIns="0" rIns="0" bIns="0" anchor="t">
            <a:normAutofit fontScale="95059"/>
          </a:bodyPr>
          <a:lstStyle/>
          <a:p>
            <a:pPr marL="0" indent="0" algn="l">
              <a:buNone/>
            </a:pPr>
            <a:r>
              <a:rPr sz="2300" b="1">
                <a:solidFill>
                  <a:srgbClr val="E2E4E6"/>
                </a:solidFill>
                <a:latin typeface="Noto Sans TC"/>
                <a:ea typeface="Noto Sans TC"/>
                <a:cs typeface="Noto Sans TC"/>
              </a:rPr>
              <a:t>Action Taken</a:t>
            </a:r>
            <a:endParaRPr sz="2300"/>
          </a:p>
        </p:txBody>
      </p:sp>
      <p:sp>
        <p:nvSpPr>
          <p:cNvPr id="16" name="Text 13"/>
          <p:cNvSpPr>
            <a:spLocks noGrp="1"/>
          </p:cNvSpPr>
          <p:nvPr/>
        </p:nvSpPr>
        <p:spPr>
          <a:xfrm>
            <a:off x="2631374" y="5323707"/>
            <a:ext cx="2194178" cy="379721"/>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Create from 0→1</a:t>
            </a:r>
          </a:p>
        </p:txBody>
      </p:sp>
      <p:sp>
        <p:nvSpPr>
          <p:cNvPr id="17" name="Text 14"/>
          <p:cNvSpPr>
            <a:spLocks noGrp="1"/>
          </p:cNvSpPr>
          <p:nvPr/>
        </p:nvSpPr>
        <p:spPr>
          <a:xfrm>
            <a:off x="5451979" y="5313547"/>
            <a:ext cx="2787776" cy="368037"/>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Self-Correction </a:t>
            </a:r>
          </a:p>
          <a:p>
            <a:pPr lvl="0" algn="l">
              <a:buClrTx/>
              <a:buSzTx/>
              <a:buFontTx/>
            </a:pPr>
            <a:r>
              <a:rPr sz="1600" b="1">
                <a:solidFill>
                  <a:srgbClr val="1C1C1C"/>
                </a:solidFill>
                <a:latin typeface="Noto Sans TC"/>
                <a:ea typeface="Noto Sans TC"/>
                <a:cs typeface="Noto Sans TC"/>
                <a:sym typeface="+mn-ea"/>
              </a:rPr>
              <a:t>at Zunyi Conference</a:t>
            </a:r>
          </a:p>
        </p:txBody>
      </p:sp>
      <p:sp>
        <p:nvSpPr>
          <p:cNvPr id="18" name="Text 15"/>
          <p:cNvSpPr>
            <a:spLocks noGrp="1"/>
          </p:cNvSpPr>
          <p:nvPr/>
        </p:nvSpPr>
        <p:spPr>
          <a:xfrm>
            <a:off x="8397030" y="5323707"/>
            <a:ext cx="2778251" cy="373879"/>
          </a:xfrm>
          <a:prstGeom prst="rect">
            <a:avLst/>
          </a:prstGeom>
          <a:noFill/>
        </p:spPr>
        <p:txBody>
          <a:bodyPr wrap="none" lIns="0" tIns="0" rIns="0" bIns="0" anchor="t">
            <a:noAutofit/>
          </a:bodyPr>
          <a:lstStyle/>
          <a:p>
            <a:pPr lvl="0" algn="l">
              <a:buClrTx/>
              <a:buSzTx/>
              <a:buFontTx/>
            </a:pPr>
            <a:r>
              <a:rPr sz="1600" b="1">
                <a:solidFill>
                  <a:srgbClr val="1C1C1C"/>
                </a:solidFill>
                <a:latin typeface="Noto Sans TC"/>
                <a:ea typeface="Noto Sans TC"/>
                <a:cs typeface="Noto Sans TC"/>
                <a:sym typeface="+mn-ea"/>
              </a:rPr>
              <a:t>Write an Action Commitment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0"/>
          <p:cNvPicPr>
            <a:picLocks noChangeAspect="1"/>
          </p:cNvPicPr>
          <p:nvPr/>
        </p:nvPicPr>
        <p:blipFill>
          <a:blip r:embed="rId3"/>
          <a:stretch>
            <a:fillRect/>
          </a:stretch>
        </p:blipFill>
        <p:spPr>
          <a:xfrm>
            <a:off x="0" y="0"/>
            <a:ext cx="12191695" cy="6804667"/>
          </a:xfrm>
          <a:prstGeom prst="rect">
            <a:avLst/>
          </a:prstGeom>
        </p:spPr>
      </p:pic>
      <p:sp>
        <p:nvSpPr>
          <p:cNvPr id="3" name="Text 0"/>
          <p:cNvSpPr>
            <a:spLocks noGrp="1"/>
          </p:cNvSpPr>
          <p:nvPr/>
        </p:nvSpPr>
        <p:spPr>
          <a:xfrm>
            <a:off x="904217" y="619745"/>
            <a:ext cx="3347085" cy="613395"/>
          </a:xfrm>
          <a:prstGeom prst="rect">
            <a:avLst/>
          </a:prstGeom>
          <a:noFill/>
        </p:spPr>
        <p:txBody>
          <a:bodyPr wrap="none" lIns="0" tIns="0" rIns="0" bIns="0" anchor="t">
            <a:normAutofit fontScale="96551"/>
          </a:bodyPr>
          <a:lstStyle/>
          <a:p>
            <a:pPr marL="0" indent="0" algn="l">
              <a:buNone/>
            </a:pPr>
            <a:r>
              <a:rPr sz="3600" b="1">
                <a:solidFill>
                  <a:srgbClr val="070805"/>
                </a:solidFill>
                <a:latin typeface="Noto Sans TC"/>
                <a:ea typeface="Noto Sans TC"/>
                <a:cs typeface="Noto Sans TC"/>
              </a:rPr>
              <a:t>Lessons for Success</a:t>
            </a:r>
            <a:endParaRPr sz="3600"/>
          </a:p>
        </p:txBody>
      </p:sp>
      <p:sp>
        <p:nvSpPr>
          <p:cNvPr id="4" name="Text 1"/>
          <p:cNvSpPr>
            <a:spLocks noGrp="1"/>
          </p:cNvSpPr>
          <p:nvPr/>
        </p:nvSpPr>
        <p:spPr>
          <a:xfrm>
            <a:off x="7000240" y="2280920"/>
            <a:ext cx="3578225" cy="1121410"/>
          </a:xfrm>
          <a:prstGeom prst="rect">
            <a:avLst/>
          </a:prstGeom>
          <a:noFill/>
        </p:spPr>
        <p:txBody>
          <a:bodyPr wrap="none" lIns="0" tIns="0" rIns="0" bIns="0" anchor="t">
            <a:normAutofit fontScale="99137"/>
          </a:bodyPr>
          <a:lstStyle/>
          <a:p>
            <a:pPr marL="0" indent="0" algn="l">
              <a:buNone/>
            </a:pPr>
            <a:r>
              <a:rPr b="1" dirty="0">
                <a:solidFill>
                  <a:srgbClr val="262622"/>
                </a:solidFill>
                <a:latin typeface="Noto Sans TC"/>
                <a:ea typeface="Noto Sans TC"/>
                <a:cs typeface="Noto Sans TC"/>
              </a:rPr>
              <a:t>Only when conviction and resilience come </a:t>
            </a:r>
          </a:p>
          <a:p>
            <a:pPr marL="0" indent="0" algn="l">
              <a:buNone/>
            </a:pPr>
            <a:r>
              <a:rPr lang="en-US" b="1" dirty="0">
                <a:solidFill>
                  <a:srgbClr val="262622"/>
                </a:solidFill>
                <a:latin typeface="Noto Sans TC"/>
                <a:ea typeface="Noto Sans TC"/>
                <a:cs typeface="Noto Sans TC"/>
              </a:rPr>
              <a:t>T</a:t>
            </a:r>
            <a:r>
              <a:rPr b="1" dirty="0">
                <a:solidFill>
                  <a:srgbClr val="262622"/>
                </a:solidFill>
                <a:latin typeface="Noto Sans TC"/>
                <a:ea typeface="Noto Sans TC"/>
                <a:cs typeface="Noto Sans TC"/>
              </a:rPr>
              <a:t>ogethe</a:t>
            </a:r>
            <a:r>
              <a:rPr lang="en-US" b="1" dirty="0">
                <a:solidFill>
                  <a:srgbClr val="262622"/>
                </a:solidFill>
                <a:latin typeface="Noto Sans TC"/>
                <a:ea typeface="Noto Sans TC"/>
                <a:cs typeface="Noto Sans TC"/>
              </a:rPr>
              <a:t>r </a:t>
            </a:r>
            <a:r>
              <a:rPr b="1" dirty="0">
                <a:solidFill>
                  <a:srgbClr val="1E1E1A"/>
                </a:solidFill>
                <a:latin typeface="Noto Sans TC"/>
                <a:ea typeface="Noto Sans TC"/>
                <a:cs typeface="Noto Sans TC"/>
                <a:sym typeface="+mn-ea"/>
              </a:rPr>
              <a:t>can you meet the challenges </a:t>
            </a:r>
          </a:p>
          <a:p>
            <a:pPr marL="0" indent="0" algn="l">
              <a:buNone/>
            </a:pPr>
            <a:r>
              <a:rPr b="1" dirty="0">
                <a:solidFill>
                  <a:srgbClr val="1E1E1A"/>
                </a:solidFill>
                <a:latin typeface="Noto Sans TC"/>
                <a:ea typeface="Noto Sans TC"/>
                <a:cs typeface="Noto Sans TC"/>
                <a:sym typeface="+mn-ea"/>
              </a:rPr>
              <a:t>of 2026</a:t>
            </a:r>
            <a:r>
              <a:rPr lang="en-US" b="1" dirty="0">
                <a:solidFill>
                  <a:srgbClr val="1E1E1A"/>
                </a:solidFill>
                <a:latin typeface="Noto Sans TC"/>
                <a:ea typeface="Noto Sans TC"/>
                <a:cs typeface="Noto Sans TC"/>
                <a:sym typeface="+mn-ea"/>
              </a:rPr>
              <a:t> </a:t>
            </a:r>
            <a:r>
              <a:rPr b="1" dirty="0">
                <a:solidFill>
                  <a:srgbClr val="282926"/>
                </a:solidFill>
                <a:latin typeface="Noto Sans TC"/>
                <a:ea typeface="Noto Sans TC"/>
                <a:cs typeface="Noto Sans TC"/>
                <a:sym typeface="+mn-ea"/>
              </a:rPr>
              <a:t>and forge your own path.</a:t>
            </a:r>
            <a:endParaRPr dirty="0"/>
          </a:p>
          <a:p>
            <a:pPr marL="0" indent="0" algn="l">
              <a:buNone/>
            </a:pPr>
            <a:endParaRPr dirty="0"/>
          </a:p>
        </p:txBody>
      </p:sp>
      <p:sp>
        <p:nvSpPr>
          <p:cNvPr id="7" name="Text 4"/>
          <p:cNvSpPr>
            <a:spLocks noGrp="1"/>
          </p:cNvSpPr>
          <p:nvPr/>
        </p:nvSpPr>
        <p:spPr>
          <a:xfrm>
            <a:off x="2214880" y="5735320"/>
            <a:ext cx="6753225" cy="613410"/>
          </a:xfrm>
          <a:prstGeom prst="rect">
            <a:avLst/>
          </a:prstGeom>
          <a:noFill/>
        </p:spPr>
        <p:txBody>
          <a:bodyPr wrap="none" lIns="0" tIns="0" rIns="0" bIns="0" anchor="t">
            <a:normAutofit fontScale="93789" lnSpcReduction="10000"/>
          </a:bodyPr>
          <a:lstStyle/>
          <a:p>
            <a:pPr algn="l"/>
            <a:r>
              <a:rPr sz="2200" b="1">
                <a:solidFill>
                  <a:srgbClr val="252622"/>
                </a:solidFill>
                <a:latin typeface="Noto Sans TC"/>
                <a:ea typeface="Noto Sans TC"/>
                <a:cs typeface="Noto Sans TC"/>
              </a:rPr>
              <a:t>The Perseverance of 1936—Resilience Through Self-Correction in Adversity</a:t>
            </a:r>
          </a:p>
          <a:p>
            <a:pPr algn="l"/>
            <a:r>
              <a:rPr sz="2200" b="1">
                <a:solidFill>
                  <a:srgbClr val="2A2A26"/>
                </a:solidFill>
                <a:latin typeface="Noto Sans TC"/>
                <a:ea typeface="Noto Sans TC"/>
                <a:cs typeface="Noto Sans TC"/>
                <a:sym typeface="+mn-ea"/>
              </a:rPr>
              <a:t>Without Resilience, No One Can Reach the Destination.</a:t>
            </a:r>
            <a:endParaRPr sz="2200"/>
          </a:p>
          <a:p>
            <a:endParaRPr sz="2200"/>
          </a:p>
        </p:txBody>
      </p:sp>
      <p:sp>
        <p:nvSpPr>
          <p:cNvPr id="2" name="矩形 1"/>
          <p:cNvSpPr/>
          <p:nvPr/>
        </p:nvSpPr>
        <p:spPr>
          <a:xfrm>
            <a:off x="1674495" y="1233170"/>
            <a:ext cx="1327150" cy="779780"/>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000">
                <a:solidFill>
                  <a:schemeClr val="tx1"/>
                </a:solidFill>
              </a:rPr>
              <a:t>Courage</a:t>
            </a:r>
          </a:p>
        </p:txBody>
      </p:sp>
      <p:sp>
        <p:nvSpPr>
          <p:cNvPr id="13" name="矩形 12"/>
          <p:cNvSpPr/>
          <p:nvPr/>
        </p:nvSpPr>
        <p:spPr>
          <a:xfrm>
            <a:off x="10578465" y="5178425"/>
            <a:ext cx="1327150" cy="556895"/>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Resillience</a:t>
            </a:r>
          </a:p>
        </p:txBody>
      </p:sp>
      <p:sp>
        <p:nvSpPr>
          <p:cNvPr id="14" name="矩形 13"/>
          <p:cNvSpPr/>
          <p:nvPr/>
        </p:nvSpPr>
        <p:spPr>
          <a:xfrm>
            <a:off x="828675" y="2280920"/>
            <a:ext cx="1386205" cy="3653155"/>
          </a:xfrm>
          <a:prstGeom prst="rect">
            <a:avLst/>
          </a:prstGeom>
          <a:solidFill>
            <a:schemeClr val="accent4">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600">
                <a:solidFill>
                  <a:schemeClr val="tx1"/>
                </a:solidFill>
              </a:rPr>
              <a:t>The pioneering spirit of 1921 demonstrated the courage to go from zero to one. Without courage, there wouldn't even be a starting point.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0"/>
          <p:cNvPicPr>
            <a:picLocks noChangeAspect="1"/>
          </p:cNvPicPr>
          <p:nvPr/>
        </p:nvPicPr>
        <p:blipFill>
          <a:blip r:embed="rId3"/>
          <a:srcRect/>
          <a:stretch>
            <a:fillRect/>
          </a:stretch>
        </p:blipFill>
        <p:spPr>
          <a:xfrm>
            <a:off x="0" y="1994"/>
            <a:ext cx="12191695" cy="6800679"/>
          </a:xfrm>
          <a:prstGeom prst="rect">
            <a:avLst/>
          </a:prstGeom>
        </p:spPr>
      </p:pic>
      <p:sp>
        <p:nvSpPr>
          <p:cNvPr id="3" name="Text 0"/>
          <p:cNvSpPr>
            <a:spLocks noGrp="1"/>
          </p:cNvSpPr>
          <p:nvPr/>
        </p:nvSpPr>
        <p:spPr>
          <a:xfrm>
            <a:off x="894058" y="619745"/>
            <a:ext cx="5652135" cy="625078"/>
          </a:xfrm>
          <a:prstGeom prst="rect">
            <a:avLst/>
          </a:prstGeom>
          <a:noFill/>
        </p:spPr>
        <p:txBody>
          <a:bodyPr wrap="none" lIns="0" tIns="0" rIns="0" bIns="0" anchor="t">
            <a:normAutofit fontScale="97401"/>
          </a:bodyPr>
          <a:lstStyle/>
          <a:p>
            <a:pPr marL="0" indent="0" algn="l">
              <a:buNone/>
            </a:pPr>
            <a:r>
              <a:rPr sz="3600" b="1">
                <a:solidFill>
                  <a:srgbClr val="080906"/>
                </a:solidFill>
                <a:latin typeface="Noto Sans TC"/>
                <a:ea typeface="Noto Sans TC"/>
                <a:cs typeface="Noto Sans TC"/>
              </a:rPr>
              <a:t>A Wealth of Perspectives: Your Answers for Youth</a:t>
            </a:r>
            <a:endParaRPr sz="3600"/>
          </a:p>
        </p:txBody>
      </p:sp>
      <p:sp>
        <p:nvSpPr>
          <p:cNvPr id="4" name="Text 1"/>
          <p:cNvSpPr>
            <a:spLocks noGrp="1"/>
          </p:cNvSpPr>
          <p:nvPr/>
        </p:nvSpPr>
        <p:spPr>
          <a:xfrm>
            <a:off x="7878883" y="1244823"/>
            <a:ext cx="2121460" cy="816206"/>
          </a:xfrm>
          <a:prstGeom prst="rect">
            <a:avLst/>
          </a:prstGeom>
          <a:noFill/>
        </p:spPr>
        <p:txBody>
          <a:bodyPr wrap="none" lIns="0" tIns="0" rIns="0" bIns="0" anchor="t">
            <a:normAutofit fontScale="91831" lnSpcReduction="20000"/>
          </a:bodyPr>
          <a:lstStyle/>
          <a:p>
            <a:pPr marL="0" indent="0" algn="l">
              <a:buNone/>
            </a:pPr>
            <a:r>
              <a:rPr sz="2300" b="1" dirty="0">
                <a:solidFill>
                  <a:srgbClr val="E5E9EB"/>
                </a:solidFill>
                <a:latin typeface="Noto Sans TC"/>
                <a:ea typeface="Noto Sans TC"/>
                <a:cs typeface="Noto Sans TC"/>
              </a:rPr>
              <a:t>Grow </a:t>
            </a:r>
            <a:endParaRPr lang="en-US" altLang="zh-TW" sz="2300" b="1" dirty="0">
              <a:solidFill>
                <a:srgbClr val="E5E9EB"/>
              </a:solidFill>
              <a:latin typeface="Noto Sans TC"/>
              <a:ea typeface="Noto Sans TC"/>
              <a:cs typeface="Noto Sans TC"/>
            </a:endParaRPr>
          </a:p>
          <a:p>
            <a:pPr marL="0" indent="0" algn="l">
              <a:buNone/>
            </a:pPr>
            <a:r>
              <a:rPr sz="2300" b="1" dirty="0">
                <a:solidFill>
                  <a:srgbClr val="E5E9EB"/>
                </a:solidFill>
                <a:latin typeface="Noto Sans TC"/>
                <a:ea typeface="Noto Sans TC"/>
                <a:cs typeface="Noto Sans TC"/>
              </a:rPr>
              <a:t>Through </a:t>
            </a:r>
            <a:endParaRPr lang="en-US" altLang="zh-TW" sz="2300" b="1" dirty="0">
              <a:solidFill>
                <a:srgbClr val="E5E9EB"/>
              </a:solidFill>
              <a:latin typeface="Noto Sans TC"/>
              <a:ea typeface="Noto Sans TC"/>
              <a:cs typeface="Noto Sans TC"/>
            </a:endParaRPr>
          </a:p>
          <a:p>
            <a:pPr marL="0" indent="0" algn="l">
              <a:buNone/>
            </a:pPr>
            <a:r>
              <a:rPr sz="2300" b="1" dirty="0">
                <a:solidFill>
                  <a:srgbClr val="E5E9EB"/>
                </a:solidFill>
                <a:latin typeface="Noto Sans TC"/>
                <a:ea typeface="Noto Sans TC"/>
                <a:cs typeface="Noto Sans TC"/>
              </a:rPr>
              <a:t>Adversity</a:t>
            </a:r>
            <a:endParaRPr sz="2300" dirty="0"/>
          </a:p>
        </p:txBody>
      </p:sp>
      <p:sp>
        <p:nvSpPr>
          <p:cNvPr id="5" name="Text 2"/>
          <p:cNvSpPr>
            <a:spLocks noGrp="1"/>
          </p:cNvSpPr>
          <p:nvPr/>
        </p:nvSpPr>
        <p:spPr>
          <a:xfrm>
            <a:off x="9397765" y="2560256"/>
            <a:ext cx="1318069" cy="408930"/>
          </a:xfrm>
          <a:prstGeom prst="rect">
            <a:avLst/>
          </a:prstGeom>
          <a:noFill/>
        </p:spPr>
        <p:txBody>
          <a:bodyPr wrap="none" lIns="0" tIns="0" rIns="0" bIns="0" anchor="t">
            <a:normAutofit fontScale="65095" lnSpcReduction="20000"/>
          </a:bodyPr>
          <a:lstStyle/>
          <a:p>
            <a:pPr marL="0" indent="0" algn="l">
              <a:buNone/>
            </a:pPr>
            <a:r>
              <a:rPr sz="2300" b="1" dirty="0">
                <a:solidFill>
                  <a:srgbClr val="E4E6E6"/>
                </a:solidFill>
                <a:latin typeface="Noto Sans TC"/>
                <a:ea typeface="Noto Sans TC"/>
                <a:cs typeface="Noto Sans TC"/>
              </a:rPr>
              <a:t>Embrace</a:t>
            </a:r>
            <a:endParaRPr lang="en-US" altLang="zh-TW" sz="2300" b="1" dirty="0">
              <a:solidFill>
                <a:srgbClr val="E4E6E6"/>
              </a:solidFill>
              <a:latin typeface="Noto Sans TC"/>
              <a:ea typeface="Noto Sans TC"/>
              <a:cs typeface="Noto Sans TC"/>
            </a:endParaRPr>
          </a:p>
          <a:p>
            <a:pPr marL="0" indent="0" algn="l">
              <a:buNone/>
            </a:pPr>
            <a:r>
              <a:rPr sz="2300" b="1" dirty="0">
                <a:solidFill>
                  <a:srgbClr val="E4E6E6"/>
                </a:solidFill>
                <a:latin typeface="Noto Sans TC"/>
                <a:ea typeface="Noto Sans TC"/>
                <a:cs typeface="Noto Sans TC"/>
              </a:rPr>
              <a:t> Setbacks</a:t>
            </a:r>
            <a:endParaRPr sz="2300" dirty="0"/>
          </a:p>
        </p:txBody>
      </p:sp>
      <p:sp>
        <p:nvSpPr>
          <p:cNvPr id="6" name="Text 3"/>
          <p:cNvSpPr>
            <a:spLocks noGrp="1"/>
          </p:cNvSpPr>
          <p:nvPr/>
        </p:nvSpPr>
        <p:spPr>
          <a:xfrm>
            <a:off x="1740015" y="3862228"/>
            <a:ext cx="1318069" cy="426455"/>
          </a:xfrm>
          <a:prstGeom prst="rect">
            <a:avLst/>
          </a:prstGeom>
          <a:noFill/>
        </p:spPr>
        <p:txBody>
          <a:bodyPr wrap="none" lIns="0" tIns="0" rIns="0" bIns="0" anchor="t">
            <a:normAutofit fontScale="93817" lnSpcReduction="10000"/>
          </a:bodyPr>
          <a:lstStyle/>
          <a:p>
            <a:pPr marL="0" indent="0" algn="l">
              <a:buNone/>
            </a:pPr>
            <a:r>
              <a:rPr sz="1600" b="1" dirty="0">
                <a:solidFill>
                  <a:srgbClr val="D6D7D7"/>
                </a:solidFill>
                <a:latin typeface="Noto Sans TC"/>
                <a:ea typeface="Noto Sans TC"/>
                <a:cs typeface="Noto Sans TC"/>
              </a:rPr>
              <a:t>Adapt to </a:t>
            </a:r>
            <a:endParaRPr lang="en-US" altLang="zh-TW" sz="1600" b="1" dirty="0">
              <a:solidFill>
                <a:srgbClr val="D6D7D7"/>
              </a:solidFill>
              <a:latin typeface="Noto Sans TC"/>
              <a:ea typeface="Noto Sans TC"/>
              <a:cs typeface="Noto Sans TC"/>
            </a:endParaRPr>
          </a:p>
          <a:p>
            <a:pPr marL="0" indent="0" algn="l">
              <a:buNone/>
            </a:pPr>
            <a:r>
              <a:rPr sz="1600" b="1" dirty="0">
                <a:solidFill>
                  <a:srgbClr val="D6D7D7"/>
                </a:solidFill>
                <a:latin typeface="Noto Sans TC"/>
                <a:ea typeface="Noto Sans TC"/>
                <a:cs typeface="Noto Sans TC"/>
              </a:rPr>
              <a:t>Change</a:t>
            </a:r>
            <a:endParaRPr sz="1600" dirty="0"/>
          </a:p>
        </p:txBody>
      </p:sp>
      <p:sp>
        <p:nvSpPr>
          <p:cNvPr id="7" name="Text 4"/>
          <p:cNvSpPr>
            <a:spLocks noGrp="1"/>
          </p:cNvSpPr>
          <p:nvPr/>
        </p:nvSpPr>
        <p:spPr>
          <a:xfrm>
            <a:off x="9722877" y="4084218"/>
            <a:ext cx="1346644" cy="408930"/>
          </a:xfrm>
          <a:prstGeom prst="rect">
            <a:avLst/>
          </a:prstGeom>
          <a:noFill/>
        </p:spPr>
        <p:txBody>
          <a:bodyPr wrap="none" lIns="0" tIns="0" rIns="0" bIns="0" anchor="t">
            <a:normAutofit fontScale="69491" lnSpcReduction="20000"/>
          </a:bodyPr>
          <a:lstStyle/>
          <a:p>
            <a:pPr marL="0" indent="0" algn="l">
              <a:buNone/>
            </a:pPr>
            <a:r>
              <a:rPr sz="2300" b="1" dirty="0">
                <a:solidFill>
                  <a:srgbClr val="E6EDF1"/>
                </a:solidFill>
                <a:latin typeface="Noto Sans TC"/>
                <a:ea typeface="Noto Sans TC"/>
                <a:cs typeface="Noto Sans TC"/>
              </a:rPr>
              <a:t>Self-</a:t>
            </a:r>
            <a:endParaRPr lang="en-US" altLang="zh-TW" sz="2300" b="1" dirty="0">
              <a:solidFill>
                <a:srgbClr val="E6EDF1"/>
              </a:solidFill>
              <a:latin typeface="Noto Sans TC"/>
              <a:ea typeface="Noto Sans TC"/>
              <a:cs typeface="Noto Sans TC"/>
            </a:endParaRPr>
          </a:p>
          <a:p>
            <a:pPr marL="0" indent="0" algn="l">
              <a:buNone/>
            </a:pPr>
            <a:r>
              <a:rPr sz="2300" b="1" dirty="0">
                <a:solidFill>
                  <a:srgbClr val="E6EDF1"/>
                </a:solidFill>
                <a:latin typeface="Noto Sans TC"/>
                <a:ea typeface="Noto Sans TC"/>
                <a:cs typeface="Noto Sans TC"/>
              </a:rPr>
              <a:t>Awareness</a:t>
            </a:r>
            <a:endParaRPr sz="2300" dirty="0"/>
          </a:p>
        </p:txBody>
      </p:sp>
      <p:sp>
        <p:nvSpPr>
          <p:cNvPr id="8" name="Text 5"/>
          <p:cNvSpPr>
            <a:spLocks noGrp="1"/>
          </p:cNvSpPr>
          <p:nvPr/>
        </p:nvSpPr>
        <p:spPr>
          <a:xfrm>
            <a:off x="8300512" y="5232269"/>
            <a:ext cx="1318069" cy="408930"/>
          </a:xfrm>
          <a:prstGeom prst="rect">
            <a:avLst/>
          </a:prstGeom>
          <a:noFill/>
        </p:spPr>
        <p:txBody>
          <a:bodyPr wrap="none" lIns="0" tIns="0" rIns="0" bIns="0" anchor="t">
            <a:normAutofit fontScale="69664" lnSpcReduction="20000"/>
          </a:bodyPr>
          <a:lstStyle/>
          <a:p>
            <a:pPr marL="0" indent="0" algn="l">
              <a:buNone/>
            </a:pPr>
            <a:r>
              <a:rPr sz="2300" b="1" dirty="0">
                <a:solidFill>
                  <a:srgbClr val="E3E5E5"/>
                </a:solidFill>
                <a:latin typeface="Noto Sans TC"/>
                <a:ea typeface="Noto Sans TC"/>
                <a:cs typeface="Noto Sans TC"/>
              </a:rPr>
              <a:t>Stay </a:t>
            </a:r>
            <a:endParaRPr lang="en-US" altLang="zh-TW" sz="2300" b="1" dirty="0">
              <a:solidFill>
                <a:srgbClr val="E3E5E5"/>
              </a:solidFill>
              <a:latin typeface="Noto Sans TC"/>
              <a:ea typeface="Noto Sans TC"/>
              <a:cs typeface="Noto Sans TC"/>
            </a:endParaRPr>
          </a:p>
          <a:p>
            <a:pPr marL="0" indent="0" algn="l">
              <a:buNone/>
            </a:pPr>
            <a:r>
              <a:rPr sz="2300" b="1" dirty="0">
                <a:solidFill>
                  <a:srgbClr val="E3E5E5"/>
                </a:solidFill>
                <a:latin typeface="Noto Sans TC"/>
                <a:ea typeface="Noto Sans TC"/>
                <a:cs typeface="Noto Sans TC"/>
              </a:rPr>
              <a:t>Optimistic</a:t>
            </a:r>
            <a:endParaRPr sz="2300" dirty="0"/>
          </a:p>
        </p:txBody>
      </p:sp>
      <p:sp>
        <p:nvSpPr>
          <p:cNvPr id="9" name="Text 6"/>
          <p:cNvSpPr>
            <a:spLocks noGrp="1"/>
          </p:cNvSpPr>
          <p:nvPr/>
        </p:nvSpPr>
        <p:spPr>
          <a:xfrm>
            <a:off x="3227692" y="5283068"/>
            <a:ext cx="1327594" cy="408930"/>
          </a:xfrm>
          <a:prstGeom prst="rect">
            <a:avLst/>
          </a:prstGeom>
          <a:noFill/>
        </p:spPr>
        <p:txBody>
          <a:bodyPr wrap="none" lIns="0" tIns="0" rIns="0" bIns="0" anchor="t">
            <a:normAutofit fontScale="66892" lnSpcReduction="20000"/>
          </a:bodyPr>
          <a:lstStyle/>
          <a:p>
            <a:pPr marL="0" indent="0" algn="l">
              <a:buNone/>
            </a:pPr>
            <a:r>
              <a:rPr sz="2300" b="1" dirty="0">
                <a:solidFill>
                  <a:srgbClr val="E4E7E9"/>
                </a:solidFill>
                <a:latin typeface="Noto Sans TC"/>
                <a:ea typeface="Noto Sans TC"/>
                <a:cs typeface="Noto Sans TC"/>
              </a:rPr>
              <a:t>Trust </a:t>
            </a:r>
            <a:endParaRPr lang="en-US" altLang="zh-TW" sz="2300" b="1" dirty="0">
              <a:solidFill>
                <a:srgbClr val="E4E7E9"/>
              </a:solidFill>
              <a:latin typeface="Noto Sans TC"/>
              <a:ea typeface="Noto Sans TC"/>
              <a:cs typeface="Noto Sans TC"/>
            </a:endParaRPr>
          </a:p>
          <a:p>
            <a:pPr marL="0" indent="0" algn="l">
              <a:buNone/>
            </a:pPr>
            <a:r>
              <a:rPr sz="2300" b="1" dirty="0">
                <a:solidFill>
                  <a:srgbClr val="E4E7E9"/>
                </a:solidFill>
                <a:latin typeface="Noto Sans TC"/>
                <a:ea typeface="Noto Sans TC"/>
                <a:cs typeface="Noto Sans TC"/>
              </a:rPr>
              <a:t>Your Team</a:t>
            </a:r>
            <a:endParaRPr sz="2300" dirty="0"/>
          </a:p>
        </p:txBody>
      </p:sp>
      <p:sp>
        <p:nvSpPr>
          <p:cNvPr id="10" name="Text 7"/>
          <p:cNvSpPr>
            <a:spLocks noGrp="1"/>
          </p:cNvSpPr>
          <p:nvPr/>
        </p:nvSpPr>
        <p:spPr>
          <a:xfrm>
            <a:off x="6141566" y="6446359"/>
            <a:ext cx="4522876" cy="303776"/>
          </a:xfrm>
          <a:prstGeom prst="rect">
            <a:avLst/>
          </a:prstGeom>
          <a:noFill/>
        </p:spPr>
        <p:txBody>
          <a:bodyPr wrap="none" lIns="0" tIns="0" rIns="0" bIns="0" anchor="t"/>
          <a:lstStyle/>
          <a:p>
            <a:pPr marL="0" indent="0" algn="l">
              <a:buNone/>
            </a:pPr>
            <a:endParaRPr sz="1400"/>
          </a:p>
        </p:txBody>
      </p:sp>
      <p:sp>
        <p:nvSpPr>
          <p:cNvPr id="2" name="椭圆 1"/>
          <p:cNvSpPr/>
          <p:nvPr/>
        </p:nvSpPr>
        <p:spPr>
          <a:xfrm>
            <a:off x="5074285" y="2590800"/>
            <a:ext cx="2081530" cy="2013585"/>
          </a:xfrm>
          <a:prstGeom prst="ellipse">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2400">
                <a:solidFill>
                  <a:schemeClr val="tx1"/>
                </a:solidFill>
              </a:rPr>
              <a:t>Our Anwsers</a:t>
            </a:r>
          </a:p>
        </p:txBody>
      </p:sp>
      <p:sp>
        <p:nvSpPr>
          <p:cNvPr id="11" name="椭圆 10"/>
          <p:cNvSpPr/>
          <p:nvPr/>
        </p:nvSpPr>
        <p:spPr>
          <a:xfrm>
            <a:off x="2510155" y="1892300"/>
            <a:ext cx="1184275" cy="698500"/>
          </a:xfrm>
          <a:prstGeom prst="ellipse">
            <a:avLst/>
          </a:prstGeom>
          <a:solidFill>
            <a:schemeClr val="tx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600" dirty="0"/>
              <a:t>do not give up</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noGrp="1"/>
          </p:cNvSpPr>
          <p:nvPr/>
        </p:nvSpPr>
        <p:spPr>
          <a:xfrm>
            <a:off x="4001881" y="388737"/>
            <a:ext cx="4188238" cy="665971"/>
          </a:xfrm>
          <a:prstGeom prst="rect">
            <a:avLst/>
          </a:prstGeom>
          <a:noFill/>
        </p:spPr>
        <p:txBody>
          <a:bodyPr wrap="none" lIns="0" tIns="0" rIns="0" bIns="0" anchor="t">
            <a:normAutofit/>
          </a:bodyPr>
          <a:lstStyle/>
          <a:p>
            <a:pPr marL="0" indent="0" algn="ctr">
              <a:buNone/>
            </a:pPr>
            <a:r>
              <a:rPr sz="4000" b="1">
                <a:solidFill>
                  <a:schemeClr val="tx1"/>
                </a:solidFill>
                <a:latin typeface="Noto Serif TC"/>
                <a:ea typeface="Noto Serif TC"/>
                <a:cs typeface="Noto Serif TC"/>
              </a:rPr>
              <a:t>Time Capsule</a:t>
            </a:r>
          </a:p>
        </p:txBody>
      </p:sp>
      <p:sp>
        <p:nvSpPr>
          <p:cNvPr id="5" name="Text 2"/>
          <p:cNvSpPr>
            <a:spLocks noGrp="1"/>
          </p:cNvSpPr>
          <p:nvPr/>
        </p:nvSpPr>
        <p:spPr>
          <a:xfrm>
            <a:off x="538337" y="1138074"/>
            <a:ext cx="11123930" cy="991590"/>
          </a:xfrm>
          <a:prstGeom prst="rect">
            <a:avLst/>
          </a:prstGeom>
          <a:noFill/>
        </p:spPr>
        <p:txBody>
          <a:bodyPr wrap="none" lIns="0" tIns="0" rIns="0" bIns="0" anchor="t"/>
          <a:lstStyle/>
          <a:p>
            <a:r>
              <a:rPr sz="2000" b="1">
                <a:solidFill>
                  <a:schemeClr val="tx1"/>
                </a:solidFill>
                <a:latin typeface="Noto Sans TC"/>
                <a:ea typeface="Noto Sans TC"/>
                <a:cs typeface="Noto Sans TC"/>
              </a:rPr>
              <a:t>Take two quiet minutes to complete your personal reflection card. </a:t>
            </a:r>
          </a:p>
          <a:p>
            <a:r>
              <a:rPr sz="2000" b="1">
                <a:solidFill>
                  <a:schemeClr val="tx1"/>
                </a:solidFill>
                <a:latin typeface="Noto Sans TC"/>
                <a:ea typeface="Noto Sans TC"/>
                <a:cs typeface="Noto Sans TC"/>
              </a:rPr>
              <a:t>This is more than an assignment; it is a ‘commitment to action’ from you to your future self.</a:t>
            </a:r>
          </a:p>
          <a:p>
            <a:endParaRPr sz="2000">
              <a:solidFill>
                <a:schemeClr val="tx1"/>
              </a:solidFill>
            </a:endParaRPr>
          </a:p>
          <a:p>
            <a:endParaRPr sz="2000">
              <a:solidFill>
                <a:schemeClr val="tx1"/>
              </a:solidFill>
            </a:endParaRPr>
          </a:p>
        </p:txBody>
      </p:sp>
      <p:sp>
        <p:nvSpPr>
          <p:cNvPr id="6" name="Text 3"/>
          <p:cNvSpPr>
            <a:spLocks noGrp="1"/>
          </p:cNvSpPr>
          <p:nvPr/>
        </p:nvSpPr>
        <p:spPr>
          <a:xfrm>
            <a:off x="5714857" y="2545016"/>
            <a:ext cx="5947410" cy="438139"/>
          </a:xfrm>
          <a:prstGeom prst="rect">
            <a:avLst/>
          </a:prstGeom>
          <a:noFill/>
        </p:spPr>
        <p:txBody>
          <a:bodyPr wrap="none" lIns="0" tIns="0" rIns="0" bIns="0" anchor="t"/>
          <a:lstStyle/>
          <a:p>
            <a:pPr marL="0" indent="0" algn="l">
              <a:buNone/>
            </a:pPr>
            <a:endParaRPr sz="2400">
              <a:solidFill>
                <a:schemeClr val="tx1"/>
              </a:solidFill>
            </a:endParaRPr>
          </a:p>
        </p:txBody>
      </p:sp>
      <p:sp>
        <p:nvSpPr>
          <p:cNvPr id="8" name="Text 5"/>
          <p:cNvSpPr>
            <a:spLocks noGrp="1"/>
          </p:cNvSpPr>
          <p:nvPr/>
        </p:nvSpPr>
        <p:spPr>
          <a:xfrm>
            <a:off x="538337" y="2139570"/>
            <a:ext cx="3070860" cy="397246"/>
          </a:xfrm>
          <a:prstGeom prst="rect">
            <a:avLst/>
          </a:prstGeom>
          <a:noFill/>
        </p:spPr>
        <p:txBody>
          <a:bodyPr wrap="none" lIns="0" tIns="0" rIns="0" bIns="0" anchor="t">
            <a:normAutofit fontScale="94817"/>
          </a:bodyPr>
          <a:lstStyle/>
          <a:p>
            <a:pPr marL="0" indent="0" algn="l">
              <a:buNone/>
            </a:pPr>
            <a:r>
              <a:rPr sz="2400" b="1">
                <a:solidFill>
                  <a:schemeClr val="tx1"/>
                </a:solidFill>
                <a:latin typeface="Noto Sans TC"/>
                <a:ea typeface="Noto Sans TC"/>
                <a:cs typeface="Noto Sans TC"/>
              </a:rPr>
              <a:t>My Biggest Takeaway:</a:t>
            </a:r>
          </a:p>
        </p:txBody>
      </p:sp>
      <p:sp>
        <p:nvSpPr>
          <p:cNvPr id="9" name="Text 6"/>
          <p:cNvSpPr>
            <a:spLocks noGrp="1"/>
          </p:cNvSpPr>
          <p:nvPr/>
        </p:nvSpPr>
        <p:spPr>
          <a:xfrm>
            <a:off x="529733" y="2703548"/>
            <a:ext cx="4290060" cy="385562"/>
          </a:xfrm>
          <a:prstGeom prst="rect">
            <a:avLst/>
          </a:prstGeom>
          <a:noFill/>
        </p:spPr>
        <p:txBody>
          <a:bodyPr wrap="none" lIns="0" tIns="0" rIns="0" bIns="0" anchor="t">
            <a:normAutofit/>
          </a:bodyPr>
          <a:lstStyle/>
          <a:p>
            <a:pPr marL="0" indent="0" algn="l">
              <a:buNone/>
            </a:pPr>
            <a:r>
              <a:rPr sz="2400" b="1">
                <a:solidFill>
                  <a:schemeClr val="tx1"/>
                </a:solidFill>
                <a:latin typeface="Noto Sans TC"/>
                <a:ea typeface="Noto Sans TC"/>
                <a:cs typeface="Noto Sans TC"/>
              </a:rPr>
              <a:t>One Change I Will Make:</a:t>
            </a:r>
          </a:p>
        </p:txBody>
      </p:sp>
      <p:pic>
        <p:nvPicPr>
          <p:cNvPr id="16" name="圖片 10"/>
          <p:cNvPicPr>
            <a:picLocks noChangeAspect="1"/>
          </p:cNvPicPr>
          <p:nvPr/>
        </p:nvPicPr>
        <p:blipFill>
          <a:blip r:embed="rId3"/>
          <a:stretch>
            <a:fillRect/>
          </a:stretch>
        </p:blipFill>
        <p:spPr>
          <a:xfrm>
            <a:off x="1405524" y="3398507"/>
            <a:ext cx="9380952" cy="3009524"/>
          </a:xfrm>
          <a:prstGeom prst="rect">
            <a:avLst/>
          </a:prstGeom>
        </p:spPr>
      </p:pic>
      <p:sp>
        <p:nvSpPr>
          <p:cNvPr id="2" name="矩形 1"/>
          <p:cNvSpPr/>
          <p:nvPr/>
        </p:nvSpPr>
        <p:spPr>
          <a:xfrm>
            <a:off x="2103120" y="3625850"/>
            <a:ext cx="1506220" cy="63309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dirty="0">
                <a:solidFill>
                  <a:schemeClr val="tx1"/>
                </a:solidFill>
              </a:rPr>
              <a:t>The CPC was established</a:t>
            </a:r>
          </a:p>
        </p:txBody>
      </p:sp>
      <p:sp>
        <p:nvSpPr>
          <p:cNvPr id="4" name="矩形 3"/>
          <p:cNvSpPr/>
          <p:nvPr/>
        </p:nvSpPr>
        <p:spPr>
          <a:xfrm>
            <a:off x="5186680" y="3625850"/>
            <a:ext cx="1776730" cy="63309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The Victory of the Long March</a:t>
            </a:r>
          </a:p>
        </p:txBody>
      </p:sp>
      <p:sp>
        <p:nvSpPr>
          <p:cNvPr id="7" name="矩形 6"/>
          <p:cNvSpPr/>
          <p:nvPr/>
        </p:nvSpPr>
        <p:spPr>
          <a:xfrm>
            <a:off x="8576945" y="3625850"/>
            <a:ext cx="1286510" cy="63309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Present Day</a:t>
            </a:r>
          </a:p>
        </p:txBody>
      </p:sp>
      <p:sp>
        <p:nvSpPr>
          <p:cNvPr id="11" name="矩形 10"/>
          <p:cNvSpPr/>
          <p:nvPr/>
        </p:nvSpPr>
        <p:spPr>
          <a:xfrm>
            <a:off x="1817370" y="5280025"/>
            <a:ext cx="2388870" cy="77660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solidFill>
                  <a:schemeClr val="tx1"/>
                </a:solidFill>
              </a:rPr>
              <a:t>105th Anniversary (1921-1926) The Creation from 0 to 1</a:t>
            </a:r>
          </a:p>
        </p:txBody>
      </p:sp>
      <p:sp>
        <p:nvSpPr>
          <p:cNvPr id="12" name="矩形 11"/>
          <p:cNvSpPr/>
          <p:nvPr/>
        </p:nvSpPr>
        <p:spPr>
          <a:xfrm>
            <a:off x="4819650" y="5280025"/>
            <a:ext cx="2409190" cy="77660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sz="1600">
                <a:solidFill>
                  <a:schemeClr val="tx1"/>
                </a:solidFill>
              </a:rPr>
              <a:t>90th Anniversary (1936-1926): Perseverance and Turning Points in Adversity</a:t>
            </a:r>
          </a:p>
        </p:txBody>
      </p:sp>
      <p:sp>
        <p:nvSpPr>
          <p:cNvPr id="13" name="矩形 12"/>
          <p:cNvSpPr/>
          <p:nvPr/>
        </p:nvSpPr>
        <p:spPr>
          <a:xfrm>
            <a:off x="7903210" y="5280025"/>
            <a:ext cx="2532380" cy="77660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en-US" altLang="zh-CN"/>
              <a:t>Your Choices and Challenges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0"/>
          <p:cNvPicPr>
            <a:picLocks noChangeAspect="1"/>
          </p:cNvPicPr>
          <p:nvPr/>
        </p:nvPicPr>
        <p:blipFill>
          <a:blip r:embed="rId3"/>
          <a:srcRect/>
          <a:stretch>
            <a:fillRect/>
          </a:stretch>
        </p:blipFill>
        <p:spPr>
          <a:xfrm>
            <a:off x="0" y="1994"/>
            <a:ext cx="12191695" cy="6800679"/>
          </a:xfrm>
          <a:prstGeom prst="rect">
            <a:avLst/>
          </a:prstGeom>
        </p:spPr>
      </p:pic>
      <p:sp>
        <p:nvSpPr>
          <p:cNvPr id="3" name="Text 0"/>
          <p:cNvSpPr>
            <a:spLocks noGrp="1"/>
          </p:cNvSpPr>
          <p:nvPr/>
        </p:nvSpPr>
        <p:spPr>
          <a:xfrm>
            <a:off x="443375" y="540626"/>
            <a:ext cx="11516395" cy="1168285"/>
          </a:xfrm>
          <a:prstGeom prst="rect">
            <a:avLst/>
          </a:prstGeom>
          <a:noFill/>
        </p:spPr>
        <p:txBody>
          <a:bodyPr wrap="none" lIns="0" tIns="0" rIns="0" bIns="0" anchor="t">
            <a:normAutofit fontScale="94388"/>
          </a:bodyPr>
          <a:lstStyle/>
          <a:p>
            <a:r>
              <a:rPr sz="3600" dirty="0">
                <a:latin typeface="標楷體"/>
                <a:ea typeface="標楷體"/>
                <a:cs typeface="標楷體"/>
              </a:rPr>
              <a:t>‘An epoch-making event takes courage; </a:t>
            </a:r>
            <a:endParaRPr lang="en-US" altLang="zh-TW" sz="3600" dirty="0">
              <a:latin typeface="標楷體"/>
              <a:ea typeface="標楷體"/>
              <a:cs typeface="標楷體"/>
            </a:endParaRPr>
          </a:p>
          <a:p>
            <a:r>
              <a:rPr sz="3600" dirty="0">
                <a:latin typeface="標楷體"/>
                <a:ea typeface="標楷體"/>
                <a:cs typeface="標楷體"/>
              </a:rPr>
              <a:t>the Long March takes perseverance.’</a:t>
            </a:r>
          </a:p>
        </p:txBody>
      </p:sp>
      <p:sp>
        <p:nvSpPr>
          <p:cNvPr id="4" name="Text 1"/>
          <p:cNvSpPr>
            <a:spLocks noGrp="1"/>
          </p:cNvSpPr>
          <p:nvPr/>
        </p:nvSpPr>
        <p:spPr>
          <a:xfrm>
            <a:off x="1946569" y="5095113"/>
            <a:ext cx="8298557" cy="467348"/>
          </a:xfrm>
          <a:prstGeom prst="rect">
            <a:avLst/>
          </a:prstGeom>
          <a:noFill/>
        </p:spPr>
        <p:txBody>
          <a:bodyPr wrap="none" lIns="0" tIns="0" rIns="0" bIns="0" anchor="t">
            <a:normAutofit fontScale="98081"/>
          </a:bodyPr>
          <a:lstStyle/>
          <a:p>
            <a:pPr marL="0" indent="0" algn="ctr">
              <a:buNone/>
            </a:pPr>
            <a:r>
              <a:rPr b="1" dirty="0">
                <a:solidFill>
                  <a:srgbClr val="171713"/>
                </a:solidFill>
                <a:latin typeface="Noto Sans TC"/>
                <a:ea typeface="Noto Sans TC"/>
                <a:cs typeface="Noto Sans TC"/>
              </a:rPr>
              <a:t>History is more than material for a test; it offers the wisdom of those who faced adversity before us.</a:t>
            </a:r>
            <a:endParaRPr dirty="0"/>
          </a:p>
        </p:txBody>
      </p:sp>
      <p:sp>
        <p:nvSpPr>
          <p:cNvPr id="5" name="Text 2"/>
          <p:cNvSpPr>
            <a:spLocks noGrp="1"/>
          </p:cNvSpPr>
          <p:nvPr/>
        </p:nvSpPr>
        <p:spPr>
          <a:xfrm>
            <a:off x="3597251" y="5592940"/>
            <a:ext cx="4997194" cy="473190"/>
          </a:xfrm>
          <a:prstGeom prst="rect">
            <a:avLst/>
          </a:prstGeom>
          <a:noFill/>
        </p:spPr>
        <p:txBody>
          <a:bodyPr wrap="none" lIns="0" tIns="0" rIns="0" bIns="0" anchor="t">
            <a:normAutofit/>
          </a:bodyPr>
          <a:lstStyle/>
          <a:p>
            <a:pPr marL="0" indent="0" algn="ctr">
              <a:buNone/>
            </a:pPr>
            <a:r>
              <a:rPr sz="2600" b="1">
                <a:solidFill>
                  <a:srgbClr val="677279"/>
                </a:solidFill>
                <a:latin typeface="Noto Sans TC"/>
                <a:ea typeface="Noto Sans TC"/>
                <a:cs typeface="Noto Sans TC"/>
              </a:rPr>
              <a:t>Now write your own history.</a:t>
            </a:r>
            <a:endParaRPr sz="2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t">
            <a:normAutofit/>
          </a:bodyPr>
          <a:lstStyle/>
          <a:p>
            <a:pPr>
              <a:lnSpc>
                <a:spcPct val="108000"/>
              </a:lnSpc>
              <a:buNone/>
            </a:pPr>
            <a:r>
              <a:rPr sz="3175" b="1">
                <a:solidFill>
                  <a:srgbClr val="D81E06"/>
                </a:solidFill>
                <a:latin typeface="Noto Sans SC"/>
                <a:ea typeface="Noto Sans SC"/>
                <a:cs typeface="Noto Sans SC"/>
              </a:rPr>
              <a:t>Late Qing–Early Republic: A Way Out</a:t>
            </a:r>
            <a:endParaRPr sz="1090"/>
          </a:p>
        </p:txBody>
      </p:sp>
      <p:sp>
        <p:nvSpPr>
          <p:cNvPr id="4" name="AutoShape 4"/>
          <p:cNvSpPr>
            <a:spLocks noGrp="1"/>
          </p:cNvSpPr>
          <p:nvPr/>
        </p:nvSpPr>
        <p:spPr>
          <a:xfrm>
            <a:off x="803980" y="1638005"/>
            <a:ext cx="5040019" cy="453602"/>
          </a:xfrm>
          <a:prstGeom prst="rect">
            <a:avLst/>
          </a:prstGeom>
          <a:noFill/>
          <a:ln w="12700" cmpd="sng">
            <a:noFill/>
            <a:prstDash val="solid"/>
          </a:ln>
        </p:spPr>
        <p:txBody>
          <a:bodyPr vert="horz" wrap="square" lIns="0" tIns="0" rIns="0" bIns="0" anchor="ctr">
            <a:normAutofit/>
          </a:bodyPr>
          <a:lstStyle/>
          <a:p>
            <a:pPr>
              <a:buNone/>
            </a:pPr>
            <a:r>
              <a:rPr sz="1800" b="1">
                <a:solidFill>
                  <a:srgbClr val="111827"/>
                </a:solidFill>
                <a:latin typeface="Noto Sans SC"/>
                <a:ea typeface="Noto Sans SC"/>
                <a:cs typeface="Noto Sans SC"/>
              </a:rPr>
              <a:t>Suffering China: A Call from Our Time</a:t>
            </a:r>
          </a:p>
        </p:txBody>
      </p:sp>
      <p:sp>
        <p:nvSpPr>
          <p:cNvPr id="5" name="AutoShape 5"/>
          <p:cNvSpPr>
            <a:spLocks noGrp="1"/>
          </p:cNvSpPr>
          <p:nvPr/>
        </p:nvSpPr>
        <p:spPr>
          <a:xfrm>
            <a:off x="803980" y="2520009"/>
            <a:ext cx="5040019" cy="403201"/>
          </a:xfrm>
          <a:prstGeom prst="rect">
            <a:avLst/>
          </a:prstGeom>
          <a:noFill/>
          <a:ln w="12700" cmpd="sng">
            <a:noFill/>
            <a:prstDash val="solid"/>
          </a:ln>
        </p:spPr>
        <p:txBody>
          <a:bodyPr vert="horz" wrap="square" lIns="0" tIns="0" rIns="0" bIns="0" anchor="ctr"/>
          <a:lstStyle/>
          <a:p>
            <a:pPr>
              <a:buNone/>
            </a:pPr>
            <a:endParaRPr sz="1090"/>
          </a:p>
        </p:txBody>
      </p:sp>
      <p:sp>
        <p:nvSpPr>
          <p:cNvPr id="6" name="AutoShape 6"/>
          <p:cNvSpPr>
            <a:spLocks noGrp="1"/>
          </p:cNvSpPr>
          <p:nvPr/>
        </p:nvSpPr>
        <p:spPr>
          <a:xfrm>
            <a:off x="803981" y="2675443"/>
            <a:ext cx="10584039" cy="630002"/>
          </a:xfrm>
          <a:prstGeom prst="rect">
            <a:avLst/>
          </a:prstGeom>
          <a:noFill/>
          <a:ln w="12700" cmpd="sng">
            <a:noFill/>
            <a:prstDash val="solid"/>
          </a:ln>
        </p:spPr>
        <p:txBody>
          <a:bodyPr vert="horz" wrap="square" lIns="0" tIns="0" rIns="0" bIns="0" anchor="ctr">
            <a:normAutofit/>
          </a:bodyPr>
          <a:lstStyle/>
          <a:p>
            <a:pPr>
              <a:lnSpc>
                <a:spcPct val="117000"/>
              </a:lnSpc>
              <a:buNone/>
            </a:pPr>
            <a:r>
              <a:rPr sz="1600">
                <a:solidFill>
                  <a:srgbClr val="1F2937"/>
                </a:solidFill>
                <a:latin typeface="Noto Sans SC"/>
                <a:ea typeface="Noto Sans SC"/>
                <a:cs typeface="Noto Sans SC"/>
              </a:rPr>
              <a:t>China was poor, weak, and divided. Its people struggled under feudal oppression and foreign aggression.</a:t>
            </a:r>
            <a:endParaRPr sz="1200"/>
          </a:p>
        </p:txBody>
      </p:sp>
      <p:sp>
        <p:nvSpPr>
          <p:cNvPr id="7" name="AutoShape 7"/>
          <p:cNvSpPr>
            <a:spLocks noGrp="1"/>
          </p:cNvSpPr>
          <p:nvPr/>
        </p:nvSpPr>
        <p:spPr>
          <a:xfrm>
            <a:off x="803979" y="3906023"/>
            <a:ext cx="10116570" cy="819003"/>
          </a:xfrm>
          <a:prstGeom prst="rect">
            <a:avLst/>
          </a:prstGeom>
          <a:noFill/>
          <a:ln w="12700" cmpd="sng">
            <a:noFill/>
            <a:prstDash val="solid"/>
          </a:ln>
        </p:spPr>
        <p:txBody>
          <a:bodyPr vert="horz" wrap="square" lIns="0" tIns="0" rIns="0" bIns="0" anchor="ctr">
            <a:normAutofit/>
          </a:bodyPr>
          <a:lstStyle/>
          <a:p>
            <a:pPr>
              <a:lnSpc>
                <a:spcPct val="108000"/>
              </a:lnSpc>
              <a:buNone/>
            </a:pPr>
            <a:r>
              <a:rPr b="1">
                <a:solidFill>
                  <a:srgbClr val="111827"/>
                </a:solidFill>
                <a:latin typeface="Noto Sans SC"/>
                <a:ea typeface="Noto Sans SC"/>
                <a:cs typeface="Noto Sans SC"/>
              </a:rPr>
              <a:t>Foreign Threats: Invasion and Lost Sovereignty</a:t>
            </a:r>
            <a:endParaRPr sz="1200"/>
          </a:p>
          <a:p>
            <a:pPr>
              <a:lnSpc>
                <a:spcPct val="108000"/>
              </a:lnSpc>
              <a:buNone/>
            </a:pPr>
            <a:r>
              <a:rPr sz="1600">
                <a:solidFill>
                  <a:srgbClr val="4B5563"/>
                </a:solidFill>
                <a:latin typeface="Noto Sans SC"/>
                <a:ea typeface="Noto Sans SC"/>
                <a:cs typeface="Noto Sans SC"/>
              </a:rPr>
              <a:t>The Opium War, defeat by Japan, and the Eight-Nation Alliance’ occupation of Beijing pushed China into crisis.</a:t>
            </a:r>
          </a:p>
        </p:txBody>
      </p:sp>
      <p:sp>
        <p:nvSpPr>
          <p:cNvPr id="8" name="AutoShape 8"/>
          <p:cNvSpPr>
            <a:spLocks noGrp="1"/>
          </p:cNvSpPr>
          <p:nvPr/>
        </p:nvSpPr>
        <p:spPr>
          <a:xfrm>
            <a:off x="734678" y="5149285"/>
            <a:ext cx="11457322" cy="819003"/>
          </a:xfrm>
          <a:prstGeom prst="rect">
            <a:avLst/>
          </a:prstGeom>
          <a:noFill/>
          <a:ln w="12700" cmpd="sng">
            <a:noFill/>
            <a:prstDash val="solid"/>
          </a:ln>
        </p:spPr>
        <p:txBody>
          <a:bodyPr vert="horz" wrap="square" lIns="0" tIns="0" rIns="0" bIns="0" anchor="ctr">
            <a:normAutofit/>
          </a:bodyPr>
          <a:lstStyle/>
          <a:p>
            <a:pPr>
              <a:lnSpc>
                <a:spcPct val="108000"/>
              </a:lnSpc>
              <a:buNone/>
            </a:pPr>
            <a:r>
              <a:rPr sz="1600" b="1">
                <a:solidFill>
                  <a:srgbClr val="111827"/>
                </a:solidFill>
                <a:latin typeface="Noto Sans SC"/>
                <a:ea typeface="Noto Sans SC"/>
                <a:cs typeface="Noto Sans SC"/>
              </a:rPr>
              <a:t>Domestic Turmoil: Decay and War</a:t>
            </a:r>
            <a:endParaRPr sz="1600"/>
          </a:p>
          <a:p>
            <a:pPr>
              <a:lnSpc>
                <a:spcPct val="108000"/>
              </a:lnSpc>
              <a:buNone/>
            </a:pPr>
            <a:r>
              <a:rPr sz="1600">
                <a:solidFill>
                  <a:srgbClr val="4B5563"/>
                </a:solidFill>
                <a:latin typeface="Noto Sans SC"/>
                <a:ea typeface="Noto Sans SC"/>
                <a:cs typeface="Noto Sans SC"/>
              </a:rPr>
              <a:t>The Qing collapse and the Xinhai Revolution brought no stability. Warlords divided the country and fought as ordinary people suffered.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The Old Paths Failed: Seeking a New Way Forward</a:t>
            </a:r>
            <a:endParaRPr sz="1090"/>
          </a:p>
        </p:txBody>
      </p:sp>
      <p:sp>
        <p:nvSpPr>
          <p:cNvPr id="4" name="AutoShape 4"/>
          <p:cNvSpPr>
            <a:spLocks noGrp="1"/>
          </p:cNvSpPr>
          <p:nvPr/>
        </p:nvSpPr>
        <p:spPr>
          <a:xfrm>
            <a:off x="803980" y="1764006"/>
            <a:ext cx="5040019" cy="378001"/>
          </a:xfrm>
          <a:prstGeom prst="rect">
            <a:avLst/>
          </a:prstGeom>
          <a:noFill/>
          <a:ln w="12700" cmpd="sng">
            <a:noFill/>
            <a:prstDash val="solid"/>
          </a:ln>
        </p:spPr>
        <p:txBody>
          <a:bodyPr vert="horz" wrap="square" lIns="0" tIns="0" rIns="0" bIns="0" anchor="ctr">
            <a:normAutofit/>
          </a:bodyPr>
          <a:lstStyle/>
          <a:p>
            <a:pPr>
              <a:buNone/>
            </a:pPr>
            <a:r>
              <a:rPr sz="1985" b="1">
                <a:solidFill>
                  <a:srgbClr val="D81E06"/>
                </a:solidFill>
                <a:latin typeface="Noto Sans SC"/>
                <a:ea typeface="Noto Sans SC"/>
                <a:cs typeface="Noto Sans SC"/>
              </a:rPr>
              <a:t>Failed Attempts</a:t>
            </a:r>
            <a:endParaRPr sz="1090"/>
          </a:p>
        </p:txBody>
      </p:sp>
      <p:sp>
        <p:nvSpPr>
          <p:cNvPr id="5" name="AutoShape 5"/>
          <p:cNvSpPr>
            <a:spLocks noGrp="1"/>
          </p:cNvSpPr>
          <p:nvPr/>
        </p:nvSpPr>
        <p:spPr>
          <a:xfrm>
            <a:off x="803910" y="2520315"/>
            <a:ext cx="11339195" cy="756285"/>
          </a:xfrm>
          <a:prstGeom prst="rect">
            <a:avLst/>
          </a:prstGeom>
          <a:noFill/>
          <a:ln w="12700" cmpd="sng">
            <a:noFill/>
            <a:prstDash val="solid"/>
          </a:ln>
        </p:spPr>
        <p:txBody>
          <a:bodyPr vert="horz" wrap="square" lIns="0" tIns="0" rIns="0" bIns="0" anchor="ctr">
            <a:normAutofit fontScale="92500"/>
          </a:bodyPr>
          <a:lstStyle/>
          <a:p>
            <a:pPr>
              <a:lnSpc>
                <a:spcPct val="117000"/>
              </a:lnSpc>
              <a:buNone/>
            </a:pPr>
            <a:r>
              <a:rPr sz="1600" b="1">
                <a:solidFill>
                  <a:srgbClr val="111827"/>
                </a:solidFill>
                <a:latin typeface="Noto Sans SC"/>
                <a:ea typeface="Noto Sans SC"/>
                <a:cs typeface="Noto Sans SC"/>
              </a:rPr>
              <a:t>Self-Strengthening Movement: </a:t>
            </a:r>
            <a:r>
              <a:rPr sz="1600">
                <a:solidFill>
                  <a:srgbClr val="111827"/>
                </a:solidFill>
                <a:latin typeface="Noto Sans SC"/>
                <a:ea typeface="Noto Sans SC"/>
                <a:cs typeface="Noto Sans SC"/>
              </a:rPr>
              <a:t>It sought national salvation by “learning advanced Western technology to resist foreign powers,” but relying only on imported technology and equipment ended in defeat in the First Sino-Japanese War.</a:t>
            </a:r>
            <a:endParaRPr sz="1600"/>
          </a:p>
        </p:txBody>
      </p:sp>
      <p:sp>
        <p:nvSpPr>
          <p:cNvPr id="6" name="AutoShape 6"/>
          <p:cNvSpPr>
            <a:spLocks noGrp="1"/>
          </p:cNvSpPr>
          <p:nvPr/>
        </p:nvSpPr>
        <p:spPr>
          <a:xfrm>
            <a:off x="803980" y="3528012"/>
            <a:ext cx="10584040" cy="756003"/>
          </a:xfrm>
          <a:prstGeom prst="rect">
            <a:avLst/>
          </a:prstGeom>
          <a:noFill/>
          <a:ln w="12700" cmpd="sng">
            <a:noFill/>
            <a:prstDash val="solid"/>
          </a:ln>
        </p:spPr>
        <p:txBody>
          <a:bodyPr vert="horz" wrap="square" lIns="0" tIns="0" rIns="0" bIns="0" anchor="ctr">
            <a:normAutofit fontScale="96574"/>
          </a:bodyPr>
          <a:lstStyle/>
          <a:p>
            <a:pPr>
              <a:lnSpc>
                <a:spcPct val="117000"/>
              </a:lnSpc>
              <a:buNone/>
            </a:pPr>
            <a:r>
              <a:rPr sz="1600" b="1">
                <a:solidFill>
                  <a:srgbClr val="111827"/>
                </a:solidFill>
                <a:latin typeface="Noto Sans SC"/>
                <a:ea typeface="Noto Sans SC"/>
                <a:cs typeface="Noto Sans SC"/>
              </a:rPr>
              <a:t>Hundred Days’ Reform: </a:t>
            </a:r>
            <a:r>
              <a:rPr sz="1600">
                <a:solidFill>
                  <a:srgbClr val="111827"/>
                </a:solidFill>
                <a:latin typeface="Noto Sans SC"/>
                <a:ea typeface="Noto Sans SC"/>
                <a:cs typeface="Noto Sans SC"/>
              </a:rPr>
              <a:t>Reformers hoped the Guangxu Emperor would introduce reforms and a constitutional monarchy. The old guard led by Empress Dowager Cixi struck back, ending the effort after just one hundred days.</a:t>
            </a:r>
            <a:endParaRPr sz="1600"/>
          </a:p>
        </p:txBody>
      </p:sp>
      <p:sp>
        <p:nvSpPr>
          <p:cNvPr id="7" name="AutoShape 7"/>
          <p:cNvSpPr>
            <a:spLocks noGrp="1"/>
          </p:cNvSpPr>
          <p:nvPr/>
        </p:nvSpPr>
        <p:spPr>
          <a:xfrm>
            <a:off x="803980" y="4536016"/>
            <a:ext cx="10584040" cy="819003"/>
          </a:xfrm>
          <a:prstGeom prst="rect">
            <a:avLst/>
          </a:prstGeom>
          <a:noFill/>
          <a:ln w="12700" cmpd="sng">
            <a:noFill/>
            <a:prstDash val="solid"/>
          </a:ln>
        </p:spPr>
        <p:txBody>
          <a:bodyPr vert="horz" wrap="square" lIns="0" tIns="0" rIns="0" bIns="0" anchor="ctr">
            <a:normAutofit/>
          </a:bodyPr>
          <a:lstStyle/>
          <a:p>
            <a:pPr>
              <a:lnSpc>
                <a:spcPct val="117000"/>
              </a:lnSpc>
              <a:buNone/>
            </a:pPr>
            <a:r>
              <a:rPr sz="1600" b="1">
                <a:solidFill>
                  <a:srgbClr val="111827"/>
                </a:solidFill>
                <a:latin typeface="Noto Sans SC"/>
                <a:ea typeface="Noto Sans SC"/>
                <a:cs typeface="Noto Sans SC"/>
              </a:rPr>
              <a:t>Xinhai Revolution: </a:t>
            </a:r>
            <a:r>
              <a:rPr sz="1600">
                <a:solidFill>
                  <a:srgbClr val="111827"/>
                </a:solidFill>
                <a:latin typeface="Noto Sans SC"/>
                <a:ea typeface="Noto Sans SC"/>
                <a:cs typeface="Noto Sans SC"/>
              </a:rPr>
              <a:t>It overthrew the feudal monarchy that had lasted for more than two thousand years, but its achievements were usurped, and the Chinese people remained in hardship.</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567002"/>
          </a:xfrm>
          <a:prstGeom prst="rect">
            <a:avLst/>
          </a:prstGeom>
          <a:noFill/>
          <a:ln w="12700" cmpd="sng">
            <a:noFill/>
            <a:prstDash val="solid"/>
          </a:ln>
        </p:spPr>
        <p:txBody>
          <a:bodyPr vert="horz" wrap="square" lIns="0" tIns="0" rIns="0" bIns="0" anchor="ctr">
            <a:normAutofit/>
          </a:bodyPr>
          <a:lstStyle/>
          <a:p>
            <a:pPr>
              <a:lnSpc>
                <a:spcPct val="108000"/>
              </a:lnSpc>
              <a:buNone/>
            </a:pPr>
            <a:r>
              <a:rPr sz="3175" b="1">
                <a:solidFill>
                  <a:srgbClr val="D81E06"/>
                </a:solidFill>
                <a:latin typeface="Noto Sans SC"/>
                <a:ea typeface="Noto Sans SC"/>
                <a:cs typeface="Noto Sans SC"/>
              </a:rPr>
              <a:t>The Old Paths Failed: Seeking a New Way Forward</a:t>
            </a:r>
            <a:endParaRPr sz="1090"/>
          </a:p>
        </p:txBody>
      </p:sp>
      <p:sp>
        <p:nvSpPr>
          <p:cNvPr id="11" name="AutoShape 11"/>
          <p:cNvSpPr>
            <a:spLocks noGrp="1"/>
          </p:cNvSpPr>
          <p:nvPr/>
        </p:nvSpPr>
        <p:spPr>
          <a:xfrm>
            <a:off x="6726002" y="4898695"/>
            <a:ext cx="4410016" cy="1149327"/>
          </a:xfrm>
          <a:prstGeom prst="rect">
            <a:avLst/>
          </a:prstGeom>
          <a:noFill/>
          <a:ln w="12700" cmpd="sng">
            <a:noFill/>
            <a:prstDash val="solid"/>
          </a:ln>
        </p:spPr>
        <p:txBody>
          <a:bodyPr vert="horz" wrap="square" lIns="0" tIns="0" rIns="0" bIns="0" anchor="ctr">
            <a:normAutofit fontScale="86107" lnSpcReduction="10000"/>
          </a:bodyPr>
          <a:lstStyle/>
          <a:p>
            <a:pPr>
              <a:lnSpc>
                <a:spcPct val="117000"/>
              </a:lnSpc>
              <a:buNone/>
            </a:pPr>
            <a:r>
              <a:rPr sz="1600"/>
              <a:t>Image of Yuan Shikai as Emperor</a:t>
            </a:r>
          </a:p>
          <a:p>
            <a:pPr>
              <a:lnSpc>
                <a:spcPct val="117000"/>
              </a:lnSpc>
              <a:buNone/>
            </a:pPr>
            <a:endParaRPr sz="1600">
              <a:solidFill>
                <a:srgbClr val="525252"/>
              </a:solidFill>
              <a:latin typeface="Noto Sans SC"/>
              <a:ea typeface="Noto Sans SC"/>
              <a:cs typeface="Noto Sans SC"/>
            </a:endParaRPr>
          </a:p>
          <a:p>
            <a:pPr>
              <a:lnSpc>
                <a:spcPct val="117000"/>
              </a:lnSpc>
              <a:buNone/>
            </a:pPr>
            <a:r>
              <a:rPr sz="1600">
                <a:solidFill>
                  <a:srgbClr val="525252"/>
                </a:solidFill>
                <a:latin typeface="Noto Sans SC"/>
                <a:ea typeface="Noto Sans SC"/>
                <a:cs typeface="Noto Sans SC"/>
              </a:rPr>
              <a:t>Although the Xinhai Revolution opened the way for China’s progress, it did not achieve national independence or the people’s liberation.</a:t>
            </a:r>
            <a:endParaRPr sz="1600"/>
          </a:p>
        </p:txBody>
      </p:sp>
      <p:pic>
        <p:nvPicPr>
          <p:cNvPr id="16" name="圖片 27"/>
          <p:cNvPicPr>
            <a:picLocks noChangeAspect="1"/>
          </p:cNvPicPr>
          <p:nvPr/>
        </p:nvPicPr>
        <p:blipFill>
          <a:blip r:embed="rId3"/>
          <a:stretch>
            <a:fillRect/>
          </a:stretch>
        </p:blipFill>
        <p:spPr>
          <a:xfrm>
            <a:off x="803981" y="1830502"/>
            <a:ext cx="5573816" cy="42175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604802"/>
          </a:xfrm>
          <a:prstGeom prst="rect">
            <a:avLst/>
          </a:prstGeom>
          <a:noFill/>
          <a:ln w="12700" cmpd="sng">
            <a:noFill/>
            <a:prstDash val="solid"/>
          </a:ln>
        </p:spPr>
        <p:txBody>
          <a:bodyPr vert="horz" wrap="square" lIns="0" tIns="0" rIns="0" bIns="0" anchor="ctr">
            <a:normAutofit fontScale="68833" lnSpcReduction="20000"/>
          </a:bodyPr>
          <a:lstStyle/>
          <a:p>
            <a:pPr>
              <a:lnSpc>
                <a:spcPct val="108000"/>
              </a:lnSpc>
              <a:buNone/>
            </a:pPr>
            <a:r>
              <a:rPr sz="3175" b="1">
                <a:solidFill>
                  <a:srgbClr val="D81E06"/>
                </a:solidFill>
                <a:latin typeface="Noto Sans SC"/>
                <a:ea typeface="Noto Sans SC"/>
                <a:cs typeface="Noto Sans SC"/>
              </a:rPr>
              <a:t>An Epoch-Making Event: The Founding of the Communist Party of China</a:t>
            </a:r>
            <a:endParaRPr sz="1090"/>
          </a:p>
        </p:txBody>
      </p:sp>
      <p:sp>
        <p:nvSpPr>
          <p:cNvPr id="4" name="AutoShape 4"/>
          <p:cNvSpPr>
            <a:spLocks noGrp="1"/>
          </p:cNvSpPr>
          <p:nvPr/>
        </p:nvSpPr>
        <p:spPr>
          <a:xfrm>
            <a:off x="803980" y="1764006"/>
            <a:ext cx="5040019" cy="378001"/>
          </a:xfrm>
          <a:prstGeom prst="rect">
            <a:avLst/>
          </a:prstGeom>
          <a:noFill/>
          <a:ln w="12700" cmpd="sng">
            <a:noFill/>
            <a:prstDash val="solid"/>
          </a:ln>
        </p:spPr>
        <p:txBody>
          <a:bodyPr vert="horz" wrap="square" lIns="0" tIns="0" rIns="0" bIns="0" anchor="ctr">
            <a:normAutofit/>
          </a:bodyPr>
          <a:lstStyle/>
          <a:p>
            <a:pPr>
              <a:buNone/>
            </a:pPr>
            <a:r>
              <a:rPr sz="1985" b="1">
                <a:solidFill>
                  <a:srgbClr val="D81E06"/>
                </a:solidFill>
                <a:latin typeface="Noto Sans SC"/>
                <a:ea typeface="Noto Sans SC"/>
                <a:cs typeface="Noto Sans SC"/>
              </a:rPr>
              <a:t>01 | Idea</a:t>
            </a:r>
            <a:r>
              <a:rPr lang="en-US" sz="1985" b="1">
                <a:solidFill>
                  <a:srgbClr val="D81E06"/>
                </a:solidFill>
                <a:latin typeface="Noto Sans SC"/>
                <a:ea typeface="Noto Sans SC"/>
                <a:cs typeface="Noto Sans SC"/>
              </a:rPr>
              <a:t> Preperation</a:t>
            </a:r>
          </a:p>
        </p:txBody>
      </p:sp>
      <p:sp>
        <p:nvSpPr>
          <p:cNvPr id="5" name="AutoShape 5"/>
          <p:cNvSpPr>
            <a:spLocks noGrp="1"/>
          </p:cNvSpPr>
          <p:nvPr/>
        </p:nvSpPr>
        <p:spPr>
          <a:xfrm>
            <a:off x="803980" y="2268008"/>
            <a:ext cx="11697174" cy="756003"/>
          </a:xfrm>
          <a:prstGeom prst="rect">
            <a:avLst/>
          </a:prstGeom>
          <a:noFill/>
          <a:ln w="12700" cmpd="sng">
            <a:noFill/>
            <a:prstDash val="solid"/>
          </a:ln>
        </p:spPr>
        <p:txBody>
          <a:bodyPr vert="horz" wrap="square" lIns="0" tIns="0" rIns="0" bIns="0" anchor="ctr">
            <a:normAutofit/>
          </a:bodyPr>
          <a:lstStyle/>
          <a:p>
            <a:pPr>
              <a:lnSpc>
                <a:spcPct val="117000"/>
              </a:lnSpc>
              <a:buNone/>
            </a:pPr>
            <a:r>
              <a:rPr sz="1390">
                <a:solidFill>
                  <a:srgbClr val="333333"/>
                </a:solidFill>
                <a:latin typeface="Noto Sans SC"/>
                <a:ea typeface="Noto Sans SC"/>
                <a:cs typeface="Noto Sans SC"/>
              </a:rPr>
              <a:t>The October Revolution brought Marxism to China. The May Fourth Movement spread it among intellectuals and workers.</a:t>
            </a:r>
            <a:endParaRPr sz="1090"/>
          </a:p>
        </p:txBody>
      </p:sp>
      <p:sp>
        <p:nvSpPr>
          <p:cNvPr id="6" name="AutoShape 6"/>
          <p:cNvSpPr>
            <a:spLocks noGrp="1"/>
          </p:cNvSpPr>
          <p:nvPr/>
        </p:nvSpPr>
        <p:spPr>
          <a:xfrm>
            <a:off x="803980" y="3528013"/>
            <a:ext cx="5040019" cy="378001"/>
          </a:xfrm>
          <a:prstGeom prst="rect">
            <a:avLst/>
          </a:prstGeom>
          <a:noFill/>
          <a:ln w="12700" cmpd="sng">
            <a:noFill/>
            <a:prstDash val="solid"/>
          </a:ln>
        </p:spPr>
        <p:txBody>
          <a:bodyPr vert="horz" wrap="square" lIns="0" tIns="0" rIns="0" bIns="0" anchor="ctr">
            <a:normAutofit/>
          </a:bodyPr>
          <a:lstStyle/>
          <a:p>
            <a:pPr>
              <a:buNone/>
            </a:pPr>
            <a:r>
              <a:rPr sz="1985" b="1">
                <a:solidFill>
                  <a:srgbClr val="D81E06"/>
                </a:solidFill>
                <a:latin typeface="Noto Sans SC"/>
                <a:ea typeface="Noto Sans SC"/>
                <a:cs typeface="Noto Sans SC"/>
              </a:rPr>
              <a:t>02 | Organization</a:t>
            </a:r>
            <a:r>
              <a:rPr lang="en-US" sz="1985" b="1">
                <a:solidFill>
                  <a:srgbClr val="D81E06"/>
                </a:solidFill>
                <a:latin typeface="Noto Sans SC"/>
                <a:ea typeface="Noto Sans SC"/>
                <a:cs typeface="Noto Sans SC"/>
              </a:rPr>
              <a:t> Growth</a:t>
            </a:r>
          </a:p>
        </p:txBody>
      </p:sp>
      <p:sp>
        <p:nvSpPr>
          <p:cNvPr id="7" name="AutoShape 7"/>
          <p:cNvSpPr>
            <a:spLocks noGrp="1"/>
          </p:cNvSpPr>
          <p:nvPr/>
        </p:nvSpPr>
        <p:spPr>
          <a:xfrm>
            <a:off x="803980" y="4032014"/>
            <a:ext cx="10584040" cy="756003"/>
          </a:xfrm>
          <a:prstGeom prst="rect">
            <a:avLst/>
          </a:prstGeom>
          <a:noFill/>
          <a:ln w="12700" cmpd="sng">
            <a:noFill/>
            <a:prstDash val="solid"/>
          </a:ln>
        </p:spPr>
        <p:txBody>
          <a:bodyPr vert="horz" wrap="square" lIns="0" tIns="0" rIns="0" bIns="0" anchor="ctr">
            <a:normAutofit/>
          </a:bodyPr>
          <a:lstStyle/>
          <a:p>
            <a:pPr>
              <a:lnSpc>
                <a:spcPct val="117000"/>
              </a:lnSpc>
              <a:buNone/>
            </a:pPr>
            <a:r>
              <a:rPr sz="1390">
                <a:solidFill>
                  <a:srgbClr val="333333"/>
                </a:solidFill>
                <a:latin typeface="Noto Sans SC"/>
                <a:ea typeface="Noto Sans SC"/>
                <a:cs typeface="Noto Sans SC"/>
              </a:rPr>
              <a:t>From 1920, Chen Duxiu, Li Dazhao, and others formed early communist organizations in Shanghai, Beijing, and elsewhere.</a:t>
            </a:r>
            <a:endParaRPr sz="1090"/>
          </a:p>
        </p:txBody>
      </p:sp>
      <p:sp>
        <p:nvSpPr>
          <p:cNvPr id="8" name="AutoShape 8"/>
          <p:cNvSpPr>
            <a:spLocks noGrp="1"/>
          </p:cNvSpPr>
          <p:nvPr/>
        </p:nvSpPr>
        <p:spPr>
          <a:xfrm>
            <a:off x="803980" y="5292019"/>
            <a:ext cx="10900340" cy="819003"/>
          </a:xfrm>
          <a:prstGeom prst="rect">
            <a:avLst/>
          </a:prstGeom>
          <a:noFill/>
          <a:ln w="12700" cmpd="sng">
            <a:noFill/>
            <a:prstDash val="solid"/>
          </a:ln>
        </p:spPr>
        <p:txBody>
          <a:bodyPr vert="horz" wrap="square" lIns="0" tIns="0" rIns="0" bIns="0" anchor="ctr">
            <a:normAutofit/>
          </a:bodyPr>
          <a:lstStyle/>
          <a:p>
            <a:pPr>
              <a:lnSpc>
                <a:spcPct val="125000"/>
              </a:lnSpc>
              <a:buNone/>
            </a:pPr>
            <a:r>
              <a:rPr sz="1390" b="1">
                <a:solidFill>
                  <a:srgbClr val="D81E06"/>
                </a:solidFill>
                <a:latin typeface="Noto Sans SC"/>
                <a:ea typeface="Noto Sans SC"/>
                <a:cs typeface="Noto Sans SC"/>
              </a:rPr>
              <a:t>July 23, 1921: </a:t>
            </a:r>
            <a:r>
              <a:rPr sz="1390" b="1">
                <a:solidFill>
                  <a:schemeClr val="tx1"/>
                </a:solidFill>
                <a:latin typeface="Noto Sans SC"/>
                <a:ea typeface="Noto Sans SC"/>
                <a:cs typeface="Noto Sans SC"/>
              </a:rPr>
              <a:t>The First CPC National Congress met secretly in Shanghai. Delegates gathered to establish the Party, formally founding the Communist Party of China.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Grp="1"/>
          </p:cNvSpPr>
          <p:nvPr/>
        </p:nvSpPr>
        <p:spPr>
          <a:xfrm>
            <a:off x="47978" y="-1"/>
            <a:ext cx="12096044" cy="6804025"/>
          </a:xfrm>
          <a:prstGeom prst="roundRect">
            <a:avLst>
              <a:gd name="adj" fmla="val 0"/>
            </a:avLst>
          </a:prstGeom>
          <a:solidFill>
            <a:srgbClr val="FFFFFF">
              <a:alpha val="40000"/>
            </a:srgbClr>
          </a:solidFill>
          <a:ln w="25400" cmpd="sng">
            <a:noFill/>
            <a:prstDash val="solid"/>
          </a:ln>
        </p:spPr>
        <p:txBody>
          <a:bodyPr vert="horz" wrap="square" lIns="63000" tIns="63000" rIns="63000" bIns="63000" anchor="ctr"/>
          <a:lstStyle/>
          <a:p>
            <a:pPr algn="ctr">
              <a:buNone/>
            </a:pPr>
            <a:endParaRPr sz="1785"/>
          </a:p>
        </p:txBody>
      </p:sp>
      <p:sp>
        <p:nvSpPr>
          <p:cNvPr id="3" name="AutoShape 3"/>
          <p:cNvSpPr>
            <a:spLocks noGrp="1"/>
          </p:cNvSpPr>
          <p:nvPr/>
        </p:nvSpPr>
        <p:spPr>
          <a:xfrm>
            <a:off x="803981" y="630002"/>
            <a:ext cx="10584039" cy="604802"/>
          </a:xfrm>
          <a:prstGeom prst="rect">
            <a:avLst/>
          </a:prstGeom>
          <a:noFill/>
          <a:ln w="12700" cmpd="sng">
            <a:noFill/>
            <a:prstDash val="solid"/>
          </a:ln>
        </p:spPr>
        <p:txBody>
          <a:bodyPr vert="horz" wrap="square" lIns="0" tIns="0" rIns="0" bIns="0" anchor="ctr">
            <a:normAutofit fontScale="68833" lnSpcReduction="20000"/>
          </a:bodyPr>
          <a:lstStyle/>
          <a:p>
            <a:pPr>
              <a:lnSpc>
                <a:spcPct val="108000"/>
              </a:lnSpc>
              <a:buNone/>
            </a:pPr>
            <a:r>
              <a:rPr sz="3175" b="1">
                <a:solidFill>
                  <a:srgbClr val="D81E06"/>
                </a:solidFill>
                <a:latin typeface="Noto Sans SC"/>
                <a:ea typeface="Noto Sans SC"/>
                <a:cs typeface="Noto Sans SC"/>
              </a:rPr>
              <a:t>An Epoch-Making Event: The Founding of the Communist Party of China</a:t>
            </a:r>
            <a:endParaRPr sz="1090"/>
          </a:p>
        </p:txBody>
      </p:sp>
      <p:pic>
        <p:nvPicPr>
          <p:cNvPr id="15" name="Picture 10"/>
          <p:cNvPicPr>
            <a:picLocks noChangeAspect="1"/>
          </p:cNvPicPr>
          <p:nvPr/>
        </p:nvPicPr>
        <p:blipFill>
          <a:blip r:embed="rId3"/>
          <a:srcRect l="725" r="725"/>
          <a:stretch>
            <a:fillRect/>
          </a:stretch>
        </p:blipFill>
        <p:spPr>
          <a:xfrm>
            <a:off x="550301" y="1987977"/>
            <a:ext cx="5783693" cy="3910103"/>
          </a:xfrm>
          <a:prstGeom prst="rect">
            <a:avLst/>
          </a:prstGeom>
          <a:ln w="25400" cap="flat" cmpd="sng">
            <a:noFill/>
            <a:prstDash val="solid"/>
            <a:round/>
          </a:ln>
        </p:spPr>
      </p:pic>
      <p:sp>
        <p:nvSpPr>
          <p:cNvPr id="11" name="AutoShape 11"/>
          <p:cNvSpPr>
            <a:spLocks noGrp="1"/>
          </p:cNvSpPr>
          <p:nvPr/>
        </p:nvSpPr>
        <p:spPr>
          <a:xfrm>
            <a:off x="6663002" y="5355019"/>
            <a:ext cx="4473016" cy="756003"/>
          </a:xfrm>
          <a:prstGeom prst="rect">
            <a:avLst/>
          </a:prstGeom>
          <a:noFill/>
          <a:ln w="12700" cmpd="sng">
            <a:noFill/>
            <a:prstDash val="solid"/>
          </a:ln>
        </p:spPr>
        <p:txBody>
          <a:bodyPr vert="horz" wrap="square" lIns="0" tIns="0" rIns="0" bIns="0" anchor="ctr">
            <a:normAutofit fontScale="77094" lnSpcReduction="20000"/>
          </a:bodyPr>
          <a:lstStyle/>
          <a:p>
            <a:pPr algn="ctr">
              <a:lnSpc>
                <a:spcPct val="108000"/>
              </a:lnSpc>
              <a:buNone/>
            </a:pPr>
            <a:r>
              <a:rPr b="1">
                <a:solidFill>
                  <a:srgbClr val="D81E06"/>
                </a:solidFill>
                <a:latin typeface="Noto Sans SC"/>
                <a:ea typeface="Noto Sans SC"/>
                <a:cs typeface="Noto Sans SC"/>
              </a:rPr>
              <a:t>Site of the First CPC National Congress (Shanghai)</a:t>
            </a:r>
            <a:endParaRPr sz="1400"/>
          </a:p>
          <a:p>
            <a:pPr algn="ctr">
              <a:lnSpc>
                <a:spcPct val="108000"/>
              </a:lnSpc>
              <a:buNone/>
            </a:pPr>
            <a:r>
              <a:rPr sz="1600">
                <a:solidFill>
                  <a:srgbClr val="6B7280"/>
                </a:solidFill>
                <a:latin typeface="Noto Sans SC"/>
                <a:ea typeface="Noto Sans SC"/>
                <a:cs typeface="Noto Sans SC"/>
              </a:rPr>
              <a:t>This red-and-gray-brick shikumen building witnessed an epoch-making event and became a source of the CPC’s founding spirit.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5C892C8B-B48B-8A59-911F-86A7A7CA8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7116" y="253218"/>
            <a:ext cx="4232906" cy="607724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6904</Words>
  <Application>Microsoft Office PowerPoint</Application>
  <PresentationFormat>自定义</PresentationFormat>
  <Paragraphs>350</Paragraphs>
  <Slides>35</Slides>
  <Notes>35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等线</vt:lpstr>
      <vt:lpstr>Noto Sans SC</vt:lpstr>
      <vt:lpstr>Noto Sans TC</vt:lpstr>
      <vt:lpstr>Noto Serif Myanmar Regular</vt:lpstr>
      <vt:lpstr>Noto Serif TC</vt:lpstr>
      <vt:lpstr>標楷體</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
  <cp:lastModifiedBy>user-</cp:lastModifiedBy>
  <cp:revision>10</cp:revision>
  <dcterms:created xsi:type="dcterms:W3CDTF">2026-08-28T05:37:01Z</dcterms:created>
  <dcterms:modified xsi:type="dcterms:W3CDTF">2026-08-31T08:31:57Z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2052-12.1.24031.24031</vt:lpwstr>
  </property>
  <property fmtid="{D5CDD505-2E9C-101B-9397-08002B2CF9AE}" pid="3" name="ICV">
    <vt:lpwstr>1CAEE9573C7EF4DF7C1E916A623E6654_42</vt:lpwstr>
  </property>
</Properties>
</file>