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2"/>
  </p:sldMasterIdLst>
  <p:notesMasterIdLst>
    <p:notesMasterId r:id="rId33"/>
  </p:notesMasterIdLst>
  <p:sldIdLst>
    <p:sldId id="274" r:id="rId3"/>
    <p:sldId id="410" r:id="rId4"/>
    <p:sldId id="412" r:id="rId5"/>
    <p:sldId id="405" r:id="rId6"/>
    <p:sldId id="407" r:id="rId7"/>
    <p:sldId id="337" r:id="rId8"/>
    <p:sldId id="327" r:id="rId9"/>
    <p:sldId id="349" r:id="rId10"/>
    <p:sldId id="341" r:id="rId11"/>
    <p:sldId id="351" r:id="rId12"/>
    <p:sldId id="344" r:id="rId13"/>
    <p:sldId id="352" r:id="rId14"/>
    <p:sldId id="353" r:id="rId15"/>
    <p:sldId id="413" r:id="rId16"/>
    <p:sldId id="354" r:id="rId17"/>
    <p:sldId id="347" r:id="rId18"/>
    <p:sldId id="408" r:id="rId19"/>
    <p:sldId id="355" r:id="rId20"/>
    <p:sldId id="356" r:id="rId21"/>
    <p:sldId id="418" r:id="rId22"/>
    <p:sldId id="358" r:id="rId23"/>
    <p:sldId id="357" r:id="rId24"/>
    <p:sldId id="411" r:id="rId25"/>
    <p:sldId id="414" r:id="rId26"/>
    <p:sldId id="404" r:id="rId27"/>
    <p:sldId id="399" r:id="rId28"/>
    <p:sldId id="400" r:id="rId29"/>
    <p:sldId id="271" r:id="rId30"/>
    <p:sldId id="416" r:id="rId31"/>
    <p:sldId id="417" r:id="rId32"/>
  </p:sldIdLst>
  <p:sldSz cx="12192000" cy="6858000"/>
  <p:notesSz cx="7104063" cy="102346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1pPr>
    <a:lvl2pPr marL="457200"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2pPr>
    <a:lvl3pPr marL="914400"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3pPr>
    <a:lvl4pPr marL="1371600"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4pPr>
    <a:lvl5pPr marL="1828800"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5pPr>
    <a:lvl6pPr marL="2286000"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6pPr>
    <a:lvl7pPr marL="2743200"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7pPr>
    <a:lvl8pPr marL="3200400"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8pPr>
    <a:lvl9pPr marL="3657600"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90204"/>
      <a:defRPr sz="1400" b="0" i="0" u="none" strike="noStrike" cap="none">
        <a:solidFill>
          <a:srgbClr val="000000"/>
        </a:solidFill>
        <a:latin typeface="Arial" panose="020B0604020202090204"/>
        <a:ea typeface="Arial" panose="020B0604020202090204"/>
        <a:cs typeface="Arial" panose="020B0604020202090204"/>
        <a:sym typeface="Arial" panose="020B0604020202090204"/>
      </a:defRPr>
    </a:lvl9pPr>
  </p:defaultTextStyle>
  <p:extLst>
    <p:ext uri="{EFAFB233-063F-42B5-8137-9DF3F51BA10A}">
      <p15:sldGuideLst xmlns:p15="http://schemas.microsoft.com/office/powerpoint/2012/main">
        <p15:guide id="1" orient="horz" pos="1600" userDrawn="1">
          <p15:clr>
            <a:srgbClr val="747775"/>
          </p15:clr>
        </p15:guide>
        <p15:guide id="2" pos="2880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0000"/>
    <a:srgbClr val="FFE7E8"/>
    <a:srgbClr val="FFD1D2"/>
    <a:srgbClr val="FFA7A9"/>
    <a:srgbClr val="FFFFFF"/>
    <a:srgbClr val="FF7174"/>
    <a:srgbClr val="FF7C80"/>
    <a:srgbClr val="800000"/>
    <a:srgbClr val="B3FF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17" autoAdjust="0"/>
    <p:restoredTop sz="71867" autoAdjust="0"/>
  </p:normalViewPr>
  <p:slideViewPr>
    <p:cSldViewPr snapToGrid="0" showGuides="1">
      <p:cViewPr varScale="1">
        <p:scale>
          <a:sx n="81" d="100"/>
          <a:sy n="81" d="100"/>
        </p:scale>
        <p:origin x="1686" y="84"/>
      </p:cViewPr>
      <p:guideLst>
        <p:guide orient="horz" pos="16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104570" cy="38379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365870" y="0"/>
            <a:ext cx="4104570" cy="38379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B7268E1E-0E44-426D-905E-8AD9B19D2182}" type="datetimeFigureOut">
              <a:rPr lang="cs-CZ" smtClean="0"/>
              <a:t>02.09.2026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84400" y="574675"/>
            <a:ext cx="5103813" cy="28717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47209" y="3638973"/>
            <a:ext cx="7577667" cy="3448852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277947"/>
            <a:ext cx="4104570" cy="382022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365870" y="7277947"/>
            <a:ext cx="4104570" cy="382022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marL="0" indent="0" algn="l">
              <a:lnSpc>
                <a:spcPct val="108000"/>
              </a:lnSpc>
              <a:defRPr/>
            </a:pPr>
            <a:r>
              <a:rPr lang="pt-BR" altLang="zh-CN" b="1" dirty="0"/>
              <a:t>Concepção Pedagógica da Primeira Aula do Ano Lectivo: </a:t>
            </a:r>
            <a:r>
              <a:rPr lang="pt-PT" altLang="zh-MO" sz="1400" b="1" dirty="0">
                <a:effectLst/>
                <a:latin typeface="DengXian" panose="02010600030101010101" pitchFamily="2" charset="-122"/>
                <a:ea typeface="+mn-ea"/>
                <a:cs typeface="Times New Roman" panose="02020603050405020304" pitchFamily="18" charset="0"/>
              </a:rPr>
              <a:t>Celebração do 105.º Aniversário da Fundação do Partido Comunista da China e </a:t>
            </a:r>
          </a:p>
          <a:p>
            <a:pPr marL="0" indent="0" algn="l">
              <a:lnSpc>
                <a:spcPct val="108000"/>
              </a:lnSpc>
              <a:defRPr/>
            </a:pPr>
            <a:r>
              <a:rPr lang="pt-PT" altLang="zh-MO" sz="1400" b="1" dirty="0">
                <a:effectLst/>
                <a:latin typeface="DengXian" panose="02010600030101010101" pitchFamily="2" charset="-122"/>
                <a:ea typeface="+mn-ea"/>
                <a:cs typeface="Times New Roman" panose="02020603050405020304" pitchFamily="18" charset="0"/>
              </a:rPr>
              <a:t>Comemoração do 90.º Aniversário da Vitória da Longa Marcha do Exército Vermelho </a:t>
            </a:r>
          </a:p>
          <a:p>
            <a:pPr marL="0" indent="0" algn="l">
              <a:lnSpc>
                <a:spcPct val="108000"/>
              </a:lnSpc>
              <a:defRPr/>
            </a:pPr>
            <a:r>
              <a:rPr lang="pt-PT" altLang="zh-MO" sz="1400" b="1" dirty="0">
                <a:effectLst/>
                <a:latin typeface="DengXian" panose="02010600030101010101" pitchFamily="2" charset="-122"/>
                <a:ea typeface="+mn-ea"/>
                <a:cs typeface="Times New Roman" panose="02020603050405020304" pitchFamily="18" charset="0"/>
              </a:rPr>
              <a:t>(Versão do Ensino Secundário Complementar)</a:t>
            </a:r>
            <a:endParaRPr lang="zh-TW" altLang="zh-HK" sz="14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I. Informações Básicas do Curso</a:t>
            </a:r>
            <a:br>
              <a:rPr lang="pt-BR" altLang="zh-CN" dirty="0">
                <a:effectLst/>
              </a:rPr>
            </a:br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Tema:</a:t>
            </a:r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Celebração do 105.º Aniversário da Fundação do Partido Comunista da China e Comemoração do 90.º Aniversário da Vitória da Longa Marcha do Exército Vermelho</a:t>
            </a:r>
            <a:endParaRPr lang="pt-BR" altLang="zh-CN" dirty="0">
              <a:effectLst/>
            </a:endParaRPr>
          </a:p>
          <a:p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Destinatários:</a:t>
            </a:r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Alunos do Ensino Complementar Júnior de Macau</a:t>
            </a:r>
          </a:p>
          <a:p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Duração:</a:t>
            </a:r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1 tempo lectivo (40 minutos)</a:t>
            </a:r>
          </a:p>
          <a:p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Fontes do Material Didáctico:</a:t>
            </a:r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PPT de ensino, texto de apoio página a página e conceitos relacionados do "Material Didáctico de História de Macau"</a:t>
            </a:r>
          </a:p>
          <a:p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Métodos de Ensino:</a:t>
            </a:r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Aprendizagem Baseada em Problemas (PBL), Método de Discussão de Fontes Históricas, Método de Análise Geográfica/Cartográfica, Aprendizagem em Cooperação de Grupo</a:t>
            </a:r>
          </a:p>
          <a:p>
            <a:endParaRPr lang="pt-BR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II. Objectivos de Ensino (Baseados nas Exigências das Competências Básicas da Educação de Macau)</a:t>
            </a:r>
            <a:b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Conhecimento e Compreensão:</a:t>
            </a:r>
          </a:p>
          <a:p>
            <a:pPr lvl="0"/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Compreender o contexto histórico da fundação do PCCh (causas remotas e próximas), conhecendo o significado histórico do "Primeiro Congresso" e do Barco Vermelho do Lago Nanhu em Jiaxing.</a:t>
            </a:r>
          </a:p>
          <a:p>
            <a:pPr lvl="0"/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Dominar as causas da Longa Marcha do Exército Vermelho, a sua viragem decisiva (Conferência de Zunyi) e o impacto histórico da junção vitoriosa das forças.</a:t>
            </a:r>
          </a:p>
          <a:p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Capacidades e Métodos:</a:t>
            </a:r>
          </a:p>
          <a:p>
            <a:pPr lvl="0"/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 capaz de extrair informações fundamentais a partir de documentos históricos e mapas, analisando a relação de causa e efeito dos acontecimentos históricos.</a:t>
            </a:r>
          </a:p>
          <a:p>
            <a:pPr lvl="0"/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Ser capaz de aplicar os métodos comparativo e de análise situacional para discutir a iluminação das experiências históricas para a vida real e o crescimento pessoal.</a:t>
            </a:r>
          </a:p>
          <a:p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Atitudes Emocionais e Valores:</a:t>
            </a:r>
          </a:p>
          <a:p>
            <a:pPr lvl="0"/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Compreender o "Espírito da Longa Marcha" (convicção firme, busca da verdade nos factos, união e cooperação, intrepidez perante os perigos e obstáculos).</a:t>
            </a:r>
          </a:p>
          <a:p>
            <a:pPr lvl="0"/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Articular com o processo de desenvolvimento de Macau antes e depois do Retorno à Pátria, reforçando o sentimento de amor à Pátria e a Macau, bem como a responsabilidade em relação ao desenvolvimento social local.</a:t>
            </a:r>
          </a:p>
          <a:p>
            <a:pPr lvl="0"/>
            <a:endParaRPr lang="pt-BR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III. Pontos Principais e Dificuldades do Ensino</a:t>
            </a:r>
            <a:br>
              <a:rPr lang="pt-BR" altLang="zh-CN" dirty="0">
                <a:effectLst/>
              </a:rPr>
            </a:br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Pontos Principais:</a:t>
            </a:r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 contexto e o processo de fundação do Partido Comunista da China; o significado histórico de viragem da Conferência de Zunyi.</a:t>
            </a:r>
          </a:p>
          <a:p>
            <a:r>
              <a:rPr lang="pt-BR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Dificuldades:</a:t>
            </a:r>
            <a:r>
              <a:rPr lang="pt-BR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Como orientar os alunos do ensino complementar júnior de Macau a estabelecer uma ligação trans-temporal e trans-espacial entre a história revolucionária de há um século ("Longa Marcha") e o próprio desenvolvimento de Macau, bem como as suas experiências de crescimento pessoal ("as montanhas de neve e as pastagens da juventude").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C3323E-4F1A-95FE-CE5E-15C579B2C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70D36754-E455-3918-6A47-835A3AA5E7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C36F117F-53AF-99FE-89B5-92B2744542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Pontos de </a:t>
            </a:r>
            <a:r>
              <a:rPr lang="en-US" altLang="zh-CN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Exposição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Distribuição Espacial: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Orientar os alunos a observar o "Esboço da Distribuição das Organizações Primordiais do PCCh" (Página 11), apontando que, além de Xangai, Pequim e Cantão, foram também estabelecidos núcleos primordiais no ultramar (Tóquio, Paris).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I Congresso do PCCh e o Barco Vermelho do Lago Nanhu: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 23 de Julho de 1921, o I Congresso do PCCh realizou-se secretamente na Concessão Francesa de Xangai (13 delegados, representando mais de 50 militantes, incluindo Mao Tse-tung, Dong Biwu, etc.). Devido às buscas da polícia da Concessão Francesa, a reunião foi transferida para o Barco Vermelho no Lago Nanhu, em Jiaxing, Província de Zhejiang, onde se concluiu a sessão, proclamando a fundação do PCCh.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Complemento Multimédia: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Exibição / apresentação sobre o "Local do I Congresso em Xangai e o Barco Vermelho do Lago Nanhu em Jiaxing".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02EDBD2-3A12-86AE-8E32-337BB428C7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6499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9E1794-AF5E-6130-4F3F-7E679BC436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78FD6444-8A4A-6D2E-426C-2BE12454DB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A7CA6F68-4E84-CA89-5C8A-33FB5140E3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Pontos de </a:t>
            </a:r>
            <a:r>
              <a:rPr lang="en-US" altLang="zh-CN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Exposição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Distribuição Espacial: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Orientar os alunos a observar o "Esboço da Distribuição das Organizações Primordiais do PCCh" (Página 11), apontando que, além de Xangai, Pequim e Cantão, foram também estabelecidos núcleos primordiais no ultramar (Tóquio, Paris).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I Congresso do PCCh e o Barco Vermelho do Lago Nanhu: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 23 de Julho de 1921, o I Congresso do PCCh realizou-se secretamente na Concessão Francesa de Xangai (13 delegados, representando mais de 50 militantes, incluindo Mao Tse-tung, Dong Biwu, etc.). Devido às buscas da polícia da Concessão Francesa, a reunião foi transferida para o Barco Vermelho no Lago Nanhu, em Jiaxing, Província de Zhejiang, onde se concluiu a sessão, proclamando a fundação do PCCh.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Complemento Multimédia: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Exibição / apresentação sobre o "Local do I Congresso em Xangai e o Barco Vermelho do Lago Nanhu em Jiaxing".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50A4F83-7DAB-F1A2-7DE1-0612C57DC3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36163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5A3B71-E8C5-38E9-3A21-356049F5EE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080E5CEB-DFA6-0D71-2300-B167901361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A409C650-9093-2D22-31FB-23C13A048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pt-BR" altLang="zh-CN" dirty="0"/>
              <a:t>Entre os presentes contavam-se: Dong Biwu, representante de Wuhan (mais tarde Vice-Presidente da República Popular da China), Mao Zedong, representante de Hunan (mais tarde Presidente da República Popular da China), tendo a União Soviética enviado também representantes da Internacional Comunista.</a:t>
            </a:r>
          </a:p>
          <a:p>
            <a:pPr lvl="0"/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Pontos de </a:t>
            </a:r>
            <a:r>
              <a:rPr lang="pt-PT" sz="1200" b="1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Exposição</a:t>
            </a:r>
            <a:r>
              <a:rPr lang="en-US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Distribuição Espacial: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Orientar os alunos a observar o "Esboço da Distribuição das Organizações Primordiais do PCCh" (Página 11), apontando que, além de Xangai, Pequim e Cantão, foram também estabelecidos núcleos primordiais no ultramar (Tóquio, Paris).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 I Congresso do PCCh e o Barco Vermelho do Lago Nanhu: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 23 de Julho de 1921, o I Congresso do PCCh realizou-se secretamente na Concessão Francesa de Xangai (13 delegados, representando mais de 50 militantes, incluindo Mao Tse-tung, Dong Biwu, etc.). Devido às buscas da polícia da Concessão Francesa, a reunião foi transferida para o Barco Vermelho no Lago Nanhu, em Jiaxing, Província de Zhejiang, onde se concluiu a sessão, proclamando a fundação do PCCh.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Complemento Multimédia: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Exibição / apresentação sobre o "Local do I Congresso em Xangai e o Barco Vermelho do Lago Nanhu em Jiaxing".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zh-TW" altLang="zh-HK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HK" altLang="zh-TW" sz="1200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78E74BE-0727-F66A-8391-61EB481B15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545099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ED8410-DDB0-6E92-498F-EBDA0207F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06AD94AB-2FD8-A32B-34BA-ECD4C3B9F8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17F2ABD4-BCD8-D51E-76F3-3F1E41829A8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Interacção com Pergunta: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"Por que razão o I Congresso realizou-se a 23 de Julho, mas celebramos o Dia da Fundação do Partido a 1 de Julho?"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Resposta: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 1938, quando Mao Tse-tung proferiu a palestra "Sobre a Guerra Prolongada" em Yan'an, propôs pela primeira vez o dia 1 de Julho como dia comemorativo do nascimento, tendo esta data sido adoptada até aos dias de hoje.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34F5315-1694-E34F-BC06-0589B34402C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1945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8292A7-2694-6B3A-5653-16B0D48EC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966533E-B516-E9FB-899F-0B140AD2D1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ABDFA6C-8886-137C-22BF-9B748B40EC4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A33596E4-9405-B7F7-45E8-11E9E2B9869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8B099E3-BC4F-E516-A182-C4D01E2A91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r>
              <a:rPr lang="zh-CN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Fase 3: Segunda Unidade — Da Crise à Segurança: A Vitória da Longa Marcha do Exército Vermelho</a:t>
            </a:r>
            <a:r>
              <a:rPr lang="zh-CN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(13 minutos)</a:t>
            </a:r>
            <a:endParaRPr lang="zh-CN" altLang="zh-CN" sz="14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948717-93CC-23D2-1360-3614B529BBB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EAB330-BBA5-47A1-6887-023027B999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702165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DC819C-42A1-C23D-3FBC-9AA45F8B5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91A3E078-769F-32EF-315B-5FA5ED66E4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B62BCF45-248C-6986-277E-58AA471184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Sistematização do Contexto: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Desde a ruptura entre o Kuomintang e o Partido Comunista em 1927 e o estabelecimento da Base Revolucionária das Montanhas Jinggang, até à Quinta Campanha contra a "cerco e aniquilamento" em 1933. Devido aos erros dogmáticos cometidos por Bo Gu e outros ("divisão de forças para defender todas as posições, ataque em toda a linha"), o Exército Vermelho sofreu pesadas perdas. Em Outubro de 1934, o Comité Central do PCCh foi forçado a abandonar Ruijin, iniciando a Longa Marcha de 25.000 li.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Interacção com Pergunta de Reflexão (Página 17):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"Se fizesse parte da direcção na altura, perante uma grande derrota, o que faria?"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Resposta Esperada dos Alunos: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Analisar os erros e ajustar atempadamente a direcção.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79AA4CC-1865-4C7C-8CEC-B94A3E0D4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46949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74000-5CF5-A06D-6167-93765BD11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18634D9-ADBF-F139-5103-F7D2AFEC23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227B338E-4168-E046-E017-342300B7E4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Sistematização do Contexto: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Desde a ruptura entre o Kuomintang e o Partido Comunista em 1927 e o estabelecimento da Base Revolucionária das Montanhas Jinggang, até à Quinta Campanha contra a "cerco e aniquilamento" em 1933. Devido aos erros dogmáticos cometidos por Bo Gu e outros ("divisão de forças para defender todas as posições, ataque em toda a linha"), o Exército Vermelho sofreu pesadas perdas. Em Outubro de 1934, o Comité Central do PCCh foi forçado a abandonar Ruijin, iniciando a Longa Marcha de 25.000 li.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Interacção com Pergunta de Reflexão (Página 17):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"Se fizesse parte da direcção na altura, perante uma grande derrota, o que faria?"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Resposta Esperada dos Alunos: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Analisar os erros e ajustar atempadamente a direcção.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F1FE5083-3C05-AC5C-E34A-F77A2BE0C2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25005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8E38F8-68FC-EC9D-C6E4-6F94568A7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E0EF0930-6C8C-DDCB-1F67-207A2638C0C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CF0F2849-78AC-1F40-2059-1F08C0116C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Sistematização do Contexto: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Desde a ruptura entre o Kuomintang e o Partido Comunista em 1927 e o estabelecimento da Base Revolucionária das Montanhas Jinggang, até à Quinta Campanha contra a "cerco e aniquilamento" em 1933. Devido aos erros dogmáticos cometidos por Bo Gu e outros ("divisão de forças para defender todas as posições, ataque em toda a linha"), o Exército Vermelho sofreu pesadas perdas. Em Outubro de 1934, o Comité Central do PCCh foi forçado a abandonar Ruijin, iniciando a Longa Marcha de 25.000 li.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Interacção com Pergunta de Reflexão (Página 17):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"Se fizesse parte da direcção na altura, perante uma grande derrota, o que faria?"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Resposta Esperada dos Alunos: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Analisar os erros e ajustar atempadamente a direcção.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dirty="0"/>
          </a:p>
          <a:p>
            <a:r>
              <a:rPr lang="pt-BR" altLang="zh-CN" dirty="0"/>
              <a:t>Em 1938, Mao Zedong escreveu «Sobre a Guerra Prolongada» em Yan'an. Fonte: Wikipédia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D744E9F-572E-B28A-A1AE-0EF61255CB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807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Sistematização do Contexto: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Desde a ruptura entre o Kuomintang e o Partido Comunista em 1927 e o estabelecimento da Base Revolucionária das Montanhas Jinggang, até à Quinta Campanha contra a "cerco e aniquilamento" em 1933. Devido aos erros dogmáticos cometidos por Bo Gu e outros ("divisão de forças para defender todas as posições, ataque em toda a linha"), o Exército Vermelho sofreu pesadas perdas. Em Outubro de 1934, o Comité Central do PCCh foi forçado a abandonar Ruijin, iniciando a Longa Marcha de 25.000 li.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Interacção com Pergunta de Reflexão (Página 17):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"Se fizesse parte da direcção na altura, perante uma grande derrota, o que faria?"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Resposta Esperada dos Alunos: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Analisar os erros e ajustar atempadamente a direcção.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691E4-D162-9229-EE44-E1556CA487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EBC776F-3CDF-7D6F-3A2F-B40D9CC4B97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333329-176A-C9B8-BEF6-AE656CBE6CF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CF0317F-4FAF-FA7D-4032-C6B9AA8EC86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45F4BACD-582E-5AB0-5178-0843301C24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Ponto de Conhecimento Chave: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Conferência de Zunyi, realizada em Janeiro de 1935, corrigiu o comando militar erróneo e estabeleceu a posição de liderança de Mao Zedong no Comité Central do Partido, salvando o Partido e o Exército Vermelho num momento crítico.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Apreciação de Pinturas Famosas e Arte Histórica (Página 20):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4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"Manobra Surpresa no Cruzamento do Rio Chishui por Quatro Vezes"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(Obra de Shao Yachuan): Destaca a táctica flexível e a astúcia militar, desorganizando os planos de perseguição do Kuomintang.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4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"O Exército Vermelho Atravessa as Montanhas de Neve"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(Obra de Ai Zhongxin): Demonstra a vontade de ferro do Exército Vermelho ao superar o ambiente natural estremo da Montanha Jiajin.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Vitória da Longa Marcha (Página 21):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 Outubro de 1936, a Primeira, a Segunda e a Quarta frentes do Exército Vermelho juntaram-se em Gansu, assinalando o fim vitorioso da Longa Marcha.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902CB0-C404-3780-3BA2-54C531D2D0B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C93B61-C6EB-462D-340D-72F593AAFB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585346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297677-7712-0C49-7FC9-CE61775B44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23744C-4E8C-3206-AA7F-8D676F025A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984A44-9EFF-6852-B6AC-92BF06F0E448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F53816CD-5C68-E11A-CA93-D300D7E011C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55198A1-6C7E-B428-CA75-E9ED8ABB98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r>
              <a:rPr lang="zh-CN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Fase 1: Introdução à Nova Matéria</a:t>
            </a:r>
            <a:r>
              <a:rPr lang="zh-CN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(3 minutos)</a:t>
            </a:r>
            <a:endParaRPr lang="zh-CN" altLang="zh-CN" sz="14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Actividades de Ensino: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Apresentar o PPT - Página 1 (Capa) e Página 2 (Índice).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Introdução do docente: "Bom dia a todos os alunos! Este ano é um ano muito especial, em que assinalamos o 105.º aniversário da fundação do Partido Comunista da China e, simultaneamente, o 90.º aniversário da vitória da Longa Marcha do Exército Vermelho. Hoje, através de fontes históricas, mapas e obras de arte, vamos explorar estes dois trajectos fundamentais que mudaram o destino da China moderna."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Apresentação no quadro-negro / ecrã das três grandes unidades: I. A Fundação do Partido Comunista da China; II. A Vitória da Longa Marcha do Exército Vermelho; III. </a:t>
            </a:r>
            <a:r>
              <a:rPr lang="pt-PT" sz="14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Extensão</a:t>
            </a:r>
            <a:r>
              <a:rPr lang="en-US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 </a:t>
            </a:r>
            <a:r>
              <a:rPr lang="pt-PT" sz="1400" b="0" i="0" u="none" strike="noStrike" kern="1200" noProof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Iluminações</a:t>
            </a:r>
            <a:r>
              <a:rPr lang="en-US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Intenção do Design: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Esclarecer o tema de aprendizagem e a estrutura da aula, estabelecendo a percepção dos pontos temporais.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1C3F10-C67C-627B-82E0-55163CB3AB6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1D6F8E-935C-6516-D853-F790C08AE3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312137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376AD-BC82-238E-CE23-65AA47CCA7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5370611-5944-A8DB-2057-3156C1AEA1D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14EEDA7-CBE2-B5F1-4A82-E24EC63F180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987E1E2-0264-E875-6E3D-2D1E298E651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64D0764-FAB0-E8C6-5CBA-419077F14F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Ponto de Conhecimento Chave: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Conferência de Zunyi, realizada em Janeiro de 1935, corrigiu o comando militar erróneo e estabeleceu a posição de liderança de Mao Zedong no Comité Central do Partido, salvando o Partido e o Exército Vermelho num momento crítico.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Apreciação de Pinturas Famosas e Arte Histórica (Página 20):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4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"Manobra Surpresa no Cruzamento do Rio Chishui por Quatro Vezes"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(Obra de Shao Yachuan): Destaca a táctica flexível e a astúcia militar, desorganizando os planos de perseguição do Kuomintang.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4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"O Exército Vermelho Atravessa as Montanhas de Neve"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(Obra de Ai Zhongxin): Demonstra a vontade de ferro do Exército Vermelho ao superar o ambiente natural estremo da Montanha Jiajin.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Vitória da Longa Marcha (Página 21):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 Outubro de 1936, a Primeira, a Segunda e a Quarta frentes do Exército Vermelho juntaram-se em Gansu, assinalando o fim vitorioso da Longa Marcha.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29E8EC-33BC-1E86-F26B-42533BC837F2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139365-583D-B497-A059-A1AE9AF2D5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8465946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3F7332-3C52-9156-4C79-BA34607BD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B5BE1E1-9510-C61A-6D4F-3E50C51EB03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8547AE2-1E47-1B20-B459-D84CD622F5F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07CFE59D-ADE6-DABC-E56F-CC2DE3DFE9F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0FA4B25-3B9F-6A1E-CEF0-54FE99EC04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Ponto de Conhecimento Chave: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Conferência de Zunyi, realizada em Janeiro de 1935, corrigiu o comando militar erróneo e estabeleceu a posição de liderança de Mao Zedong no Comité Central do Partido, salvando o Partido e o Exército Vermelho num momento crítico.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Apreciação de Pinturas Famosas e Arte Histórica (Página 20):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4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"Manobra Surpresa no Cruzamento do Rio Chishui por Quatro Vezes"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(Obra de Shao Yachuan): Destaca a táctica flexível e a astúcia militar, desorganizando os planos de perseguição do Kuomintang.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4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"O Exército Vermelho Atravessa as Montanhas de Neve"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(Obra de Ai Zhongxin): Demonstra a vontade de ferro do Exército Vermelho ao superar o ambiente natural estremo da Montanha Jiajin.</a:t>
            </a:r>
            <a:endParaRPr lang="zh-CN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Vitória da Longa Marcha (Página 21):</a:t>
            </a:r>
            <a: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Em Outubro de 1936, a Primeira, a Segunda e a Quarta frentes do Exército Vermelho juntaram-se em Gansu, assinalando o fim vitorioso da Longa Marcha.</a:t>
            </a:r>
            <a:endParaRPr lang="en-HK" sz="14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HK" sz="14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BR" altLang="zh-CN" b="1" dirty="0"/>
              <a:t>Locais e Datas Fulcrais da Junção das Forças</a:t>
            </a:r>
            <a:endParaRPr lang="pt-BR" altLang="zh-CN" dirty="0"/>
          </a:p>
          <a:p>
            <a:r>
              <a:rPr lang="pt-BR" altLang="zh-CN" b="1" dirty="0"/>
              <a:t>Junção do Primeiro e Quarto Exércitos da Exército Vermelho:</a:t>
            </a:r>
            <a:r>
              <a:rPr lang="pt-BR" altLang="zh-CN" dirty="0"/>
              <a:t> Em 9 de Outubro de 1936, o Comando do Quarto Exército da Exército Vermelho chegou a Huining, em Gansu, reunindo-se com o Primeiro Exército da Exército Vermelho.</a:t>
            </a:r>
          </a:p>
          <a:p>
            <a:r>
              <a:rPr lang="pt-BR" altLang="zh-CN" b="1" dirty="0"/>
              <a:t>Junção do Primeiro e Segundo Exércitos da Exército Vermelho:</a:t>
            </a:r>
            <a:r>
              <a:rPr lang="pt-BR" altLang="zh-CN" dirty="0"/>
              <a:t> Em 22 de Outubro de 1936, o Comando do Segundo Exército da Exército Vermelho reuniu-se com o Primeiro Exército da Exército Vermelho em Jiangtaibao, Longde, Gansu (actualmente pertencente a Xiji, Ningxia).</a:t>
            </a:r>
          </a:p>
          <a:p>
            <a:r>
              <a:rPr lang="pt-BR" altLang="zh-CN" b="1" dirty="0"/>
              <a:t>Significado Histórico:</a:t>
            </a:r>
            <a:r>
              <a:rPr lang="pt-BR" altLang="zh-CN" dirty="0"/>
              <a:t> A junção vitoriosa do Primeiro, Segundo e Quarto Exércitos da Exército Vermelho na região central de Gansu, tendo Huining como centro, assinalou o fim vitorioso da Longa Marcha de grande significado histórico.</a:t>
            </a:r>
          </a:p>
          <a:p>
            <a:pPr lvl="0"/>
            <a:endParaRPr lang="en-US" sz="1400" b="0" i="0" u="none" strike="noStrike" dirty="0">
              <a:solidFill>
                <a:srgbClr val="000000"/>
              </a:solidFill>
            </a:endParaRPr>
          </a:p>
          <a:p>
            <a:pPr marL="0" indent="0" algn="l">
              <a:lnSpc>
                <a:spcPct val="100000"/>
              </a:lnSpc>
            </a:pPr>
            <a:endParaRPr lang="en-US" sz="1400" b="0" i="0" u="none" strike="noStrike" dirty="0">
              <a:solidFill>
                <a:srgbClr val="000000"/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945D18-DFAE-22B8-397C-0AEF729E2580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AAE989-0660-A677-D8C8-83F5E746D22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3139794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5DE52E-8AD9-C594-E6F0-ACAE063F4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71146EF-CD61-CF47-A2DB-B61DD1902C3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1B9F6A-C6F5-F970-8B9B-F694B7662D3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9F584BF6-1BC2-4DEE-A0AA-B8D2950F77E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3DAA86E-3748-C474-0324-63634DDCF5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>
              <a:lnSpc>
                <a:spcPct val="125000"/>
              </a:lnSpc>
              <a:spcAft>
                <a:spcPts val="9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Análise Visual de Dados: Percurso de 25.000 Li | Atravessamento de 14 Províncias | Transposição de 40 Altas Montanhas (20 com mais de 4.000m) | Mais de 600 Batalhas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1200"/>
              </a:spcBef>
              <a:spcAft>
                <a:spcPts val="12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Síntese do Espírito da Longa Marcha: Convicção firme, intrepidez perante os perigos e obstáculos, busca da verdade nos factos, união e cooperação.</a:t>
            </a:r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endParaRPr lang="en-US" altLang="zh-TW" sz="1400" b="1" dirty="0">
              <a:solidFill>
                <a:srgbClr val="C00000"/>
              </a:solidFill>
            </a:endParaRPr>
          </a:p>
          <a:p>
            <a:pPr marL="0" indent="0" algn="l">
              <a:lnSpc>
                <a:spcPct val="100000"/>
              </a:lnSpc>
            </a:pPr>
            <a:r>
              <a:rPr lang="pt-BR" altLang="zh-MO" sz="1200" b="1" dirty="0"/>
              <a:t>Compreender o espírito da Longa Marcha:</a:t>
            </a:r>
            <a:r>
              <a:rPr lang="pt-BR" altLang="zh-MO" sz="1200" dirty="0"/>
              <a:t> </a:t>
            </a:r>
            <a:r>
              <a:rPr lang="pt-PT" altLang="zh-MO" sz="105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Convicção firme, intrepidez perante os perigos e obstáculos, busca da verdade nos factos, união e cooperação, </a:t>
            </a:r>
            <a:r>
              <a:rPr lang="pt-BR" altLang="zh-MO" sz="1200" b="1" dirty="0"/>
              <a:t>avançar com determinação, entre outros.</a:t>
            </a:r>
            <a:r>
              <a:rPr lang="pt-BR" altLang="zh-MO" sz="1200" dirty="0"/>
              <a:t> Resumido a partir do «</a:t>
            </a:r>
            <a:r>
              <a:rPr lang="pt-BR" altLang="zh-MO" sz="1200" dirty="0">
                <a:solidFill>
                  <a:srgbClr val="0070C0"/>
                </a:solidFill>
              </a:rPr>
              <a:t>Discurso de Xi Jinping na Sessão Comemorativa do 80.º Aniversário da Vitória da Longa Marcha do Exército Vermelho</a:t>
            </a:r>
            <a:r>
              <a:rPr lang="pt-BR" altLang="zh-MO" sz="1200" dirty="0"/>
              <a:t>»</a:t>
            </a:r>
            <a:endParaRPr lang="zh-TW" altLang="en-US" sz="1050" b="1" dirty="0">
              <a:solidFill>
                <a:schemeClr val="tx1"/>
              </a:solidFill>
              <a:latin typeface="Noto Sans SC"/>
              <a:ea typeface="Noto Sans SC"/>
              <a:sym typeface="Noto Sans SC"/>
            </a:endParaRPr>
          </a:p>
          <a:p>
            <a:pPr marL="0" indent="0" algn="l">
              <a:lnSpc>
                <a:spcPct val="100000"/>
              </a:lnSpc>
            </a:pPr>
            <a:endParaRPr lang="en-HK" altLang="zh-TW" sz="14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2AEB4F3-6A35-55C4-D236-3EB9D8B93CD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69DC4A-C133-5EC1-E883-DEE3F13B665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0894400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D69321-5462-76D5-8011-F1976B5071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DF75D0D-48D8-182F-4385-790FF9289CE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B2F4430-6A8C-1F69-71DE-32175CB2D27E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51CD9FAE-EB83-5E2F-75EA-02280B77287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388FC778-02C0-42BC-E0F5-009F65BA98B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r>
              <a:rPr lang="zh-CN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Fase 4: Terceira Unidade — Extensão e Ligação Local: A Nossa Própria "Longa Marcha"</a:t>
            </a:r>
            <a:r>
              <a:rPr lang="zh-CN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(9 minutos)</a:t>
            </a:r>
            <a:endParaRPr lang="zh-CN" altLang="zh-CN" sz="14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B60DD1-77BC-7596-F4B6-3240123E191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A6DC8D-4674-4278-8755-0E8F3D41BE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319106537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9F4F4-3EFE-1583-0DD9-89BE7A56E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B49AB74-8A7B-EB7F-13B8-FF5FFAA2071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3D8394-EE67-95F0-AE62-2BBAA2D35DFC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C0844F3-F6C8-2CC7-E7FE-DA144E6192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EC65397-AF8B-6D0F-7CEB-B454159336A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Método de Ensino Comparativo: Orientar os alunos a comparar as quatro dimensões da transformação de Macau antes e depois do Retorno à Pátria (Página 25):</a:t>
            </a:r>
            <a:endParaRPr lang="zh-TW" altLang="zh-MO" sz="14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lvl="0" indent="-34290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4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Segurança Pública: Impunidade das facções criminosas antes do Retorno -&gt; Uma das cidades mais seguras do mundo após o Retorno.</a:t>
            </a:r>
            <a:endParaRPr lang="zh-TW" altLang="zh-MO" sz="14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4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Economia: Dependência única do jogo, estagnação dos sectores -&gt; Posicionamento nacional como "Um Centro, Uma Plataforma, Uma Base", promovendo o desenvolvimento moderadamente diversificado "1+4".</a:t>
            </a:r>
            <a:endParaRPr lang="zh-TW" altLang="zh-MO" sz="14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4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Obras Públicas e Bem-Estar: Infra-estruturas atrasadas -&gt; Comparticipação em dinheiro, aperfeiçoamento da protecção social, concretização do princípio "Macau governado por gentes de Macau".</a:t>
            </a:r>
            <a:endParaRPr lang="zh-TW" altLang="zh-MO" sz="14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125000"/>
              </a:lnSpc>
              <a:spcAft>
                <a:spcPts val="30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4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Desenvolvimento Regional: Crescimento limitado -&gt; Integração na Grande Baía e na Zona de Cooperação Aprofundada em Hengqin.</a:t>
            </a:r>
            <a:endParaRPr lang="zh-TW" altLang="zh-MO" sz="14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5000"/>
              </a:lnSpc>
              <a:spcBef>
                <a:spcPts val="900"/>
              </a:spcBef>
              <a:spcAft>
                <a:spcPts val="1275"/>
              </a:spcAft>
            </a:pPr>
            <a:r>
              <a:rPr lang="pt-PT" altLang="zh-MO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Conclusão: Superar as dificuldades e acolher novas oportunidades é a própria "Longa Marcha" de Macau.</a:t>
            </a:r>
            <a:endParaRPr lang="en-US" altLang="zh-CN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br>
              <a:rPr lang="pt-PT" altLang="zh-CN" sz="14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pt-BR" altLang="zh-MO" b="0" dirty="0"/>
              <a:t>Dong Xiwen, </a:t>
            </a:r>
            <a:r>
              <a:rPr lang="pt-BR" altLang="zh-MO" b="0" i="1" dirty="0"/>
              <a:t>«O Exército Vermelho Não Teme as Dificuldades da Longa Marcha»</a:t>
            </a:r>
            <a:r>
              <a:rPr lang="pt-BR" altLang="zh-MO" b="0" dirty="0"/>
              <a:t> (</a:t>
            </a:r>
            <a:r>
              <a:rPr lang="pt-BR" altLang="zh-MO" b="0" i="1" dirty="0"/>
              <a:t>«O Exército Vermelho Atravessa as Zonas Húmidas e Pantanosas»</a:t>
            </a:r>
            <a:r>
              <a:rPr lang="pt-BR" altLang="zh-MO" b="0" dirty="0"/>
              <a:t>) (1956)</a:t>
            </a:r>
          </a:p>
          <a:p>
            <a:r>
              <a:rPr lang="pt-BR" altLang="zh-MO" dirty="0"/>
              <a:t>Óleo sobre tela, 260 × 400 cm. Acervo do Museu Militar da Revolução do Povo Chinês</a:t>
            </a:r>
          </a:p>
          <a:p>
            <a:endParaRPr lang="en-US" altLang="zh-TW" sz="14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995393-E815-BB76-39BE-EC0112992FB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D7350D-2391-FDFF-3B3D-8590ADCD61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0398574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A220E4-90AF-72F8-2272-5BDCC6B776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D9FFB80-8089-1897-23A6-4F02DD5EAE3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7C81FF-E468-A239-62AC-BD508C5C3E2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7853D362-951F-D373-C6B3-5A89BC0279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45F2502-3B64-6265-6857-64AA565EFA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Método de Ensino Comparativo: Orientar os alunos a comparar as quatro dimensões da transformação de Macau antes e depois do Retorno à Pátria (Página 25):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lvl="0" indent="-34290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8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Segurança Pública: Instabilidade antes do Retorno -&gt; Uma das cidades mais seguras do mundo após o Retorno.</a:t>
            </a:r>
            <a:endParaRPr lang="zh-TW" altLang="zh-MO" sz="18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8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Economia: Dependência única do jogo, estagnação dos sectores -&gt; Posicionamento nacional como "Um Centro, Uma Plataforma, Uma Base", promovendo o desenvolvimento moderadamente diversificado "1+4".</a:t>
            </a:r>
            <a:endParaRPr lang="zh-TW" altLang="zh-MO" sz="18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8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Obras Públicas e Bem-Estar: Infra-estruturas atrasadas -&gt; Comparticipação em dinheiro, aperfeiçoamento da protecção social, concretização do princípio "Macau governado por gentes de Macau".</a:t>
            </a:r>
            <a:endParaRPr lang="zh-TW" altLang="zh-MO" sz="18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125000"/>
              </a:lnSpc>
              <a:spcAft>
                <a:spcPts val="30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8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Desenvolvimento Regional: Crescimento limitado -&gt; Integração na Grande Baía e na Zona de Cooperação Aprofundada em Hengqin.</a:t>
            </a:r>
            <a:endParaRPr lang="zh-TW" altLang="zh-MO" sz="18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25000"/>
              </a:lnSpc>
              <a:spcBef>
                <a:spcPts val="900"/>
              </a:spcBef>
              <a:spcAft>
                <a:spcPts val="1275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Conclusão: Superar as dificuldades e acolher novas oportunidades é a própria "Longa Marcha" de Macau.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lvl="0"/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 algn="l">
              <a:lnSpc>
                <a:spcPct val="100000"/>
              </a:lnSpc>
            </a:pPr>
            <a:endParaRPr lang="en-HK" altLang="zh-TW" sz="14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73E47-9487-5EF2-AA66-B93470BED94D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A0B431-671B-6C27-0B49-BB95F86D06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6823616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B0582-0589-576B-C6F4-31C8F2FE34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587B8280-C00D-933F-4FA2-69715B0A1B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CCD67BFB-47F3-9946-EF44-1C225024B3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Tema de Discussão: Citando as palavras do Secretário-Geral Xi Jinping: "Cada geração tem a sua própria Longa Marcha".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Reflexão e Intervenção dos Alunos: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Pergunta: Que "montanhas de neve" e "pastagens" encontrarão os alunos do ensino complementar júnior de Macau durante o seu crescimento? Que iluminação nos dá o Espírito da Longa Marcha?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Direcção de Orientação: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lvl="0" indent="-34290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8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Montanhas de Neve / Pastagens: Pressão nos estudos e no acesso a níveis superiores de ensino, problemas nas relações interpessoais, escolhas de carreira futura, desafios na adaptação à integração na Grande Baía.</a:t>
            </a:r>
            <a:endParaRPr lang="zh-TW" altLang="zh-MO" sz="18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125000"/>
              </a:lnSpc>
              <a:spcAft>
                <a:spcPts val="30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8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Iluminação: Perante percalços (como maus resultados nos exames), "buscar a verdade nos factos" para rever os métodos; perante os objectivos, ter uma "convicção firme" e praticar a "união e cooperação" com os colegas.</a:t>
            </a:r>
            <a:endParaRPr lang="zh-TW" altLang="zh-MO" sz="18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660E85AE-A935-152D-CE83-A419AC459C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43723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07545A-965B-A5B6-7188-15D7405D6B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01C1493C-B946-3247-D6AA-073802F9AB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B85CC7B0-7347-FAE8-2D05-DE4366E2B8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Tema de Discussão: Citando as palavras do Secretário-Geral Xi Jinping: "Cada geração tem a sua própria Longa Marcha".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Reflexão e Intervenção dos Alunos: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Pergunta: Que "montanhas de neve" e "pastagens" encontrarão os alunos do ensino complementar júnior de Macau durante o seu crescimento? Que iluminação nos dá o Espírito da Longa Marcha?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Direcção de Orientação: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marL="342900" lvl="0" indent="-34290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8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Montanhas de Neve / Pastagens: Pressão nos estudos e no acesso a níveis superiores de ensino, problemas nas relações interpessoais, escolhas de carreira futura, desafios na adaptação à integração na Grande Baía.</a:t>
            </a:r>
            <a:endParaRPr lang="zh-TW" altLang="zh-MO" sz="18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125000"/>
              </a:lnSpc>
              <a:spcAft>
                <a:spcPts val="30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8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Iluminação: Perante percalços (como maus resultados nos exames), "buscar a verdade nos factos" para rever os métodos; perante os objectivos, ter uma "convicção firme" e praticar a "união e cooperação" com os colegas.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B57CCD3A-828F-8C5E-5F32-BBCC64BFD3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27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240508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Revisão no Quadro / Mapa Mental:</a:t>
            </a:r>
            <a:endParaRPr lang="zh-TW" altLang="zh-MO" sz="14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	Utilizar a Página 29 (Esquema das causas remotas e próximas da fundação do PCCh) e a Página 30 (Esquema do confronto entre o KMT e o PCCh até à vitória da Longa Marcha) para uma revisão rápida de 1 minuto.</a:t>
            </a:r>
            <a:endParaRPr lang="zh-TW" altLang="zh-MO" sz="14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1800"/>
              </a:spcAft>
            </a:pPr>
            <a:r>
              <a:rPr lang="pt-PT" altLang="zh-MO" sz="1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Mensagem do Docente (Página 28):</a:t>
            </a:r>
            <a:r>
              <a:rPr lang="pt-PT" altLang="zh-MO" sz="14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pt-PT" altLang="zh-MO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"A História não é apenas um registo do passado, mas também uma bússola para o futuro. Espero que todos possam levar consigo o Espírito da Longa Marcha, </a:t>
            </a:r>
            <a:r>
              <a:rPr lang="pt-BR" altLang="zh-MO" sz="1200" dirty="0"/>
              <a:t>devotados à Pátria e à terra natal, e trilhar com êxito a jornada da Longa Marcha da vossa geração no percurso da vida!</a:t>
            </a:r>
            <a:r>
              <a:rPr lang="pt-PT" altLang="zh-MO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"</a:t>
            </a:r>
            <a:endParaRPr lang="pt-BR" altLang="zh-MO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10C05-3455-AE96-945C-033AF05D9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94061E7-5396-C30B-E991-AB3A20DEEB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C20671A-E16E-6D2F-679D-7A91CD012BA9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BEA3EF91-F6D6-FF98-3563-87D80ECDFBE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6DCB9B7E-D6DC-AC70-5C76-F8E6F81BC0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Revisão no Quadro / Mapa Mental:</a:t>
            </a:r>
            <a:endParaRPr lang="zh-TW" altLang="zh-MO" sz="18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	Utilizar a Página 29 (Esquema das causas remotas e próximas da fundação do PCCh) e a Página 30 (Esquema do confronto entre o KMT e o PCCh até à vitória da Longa Marcha) para uma revisão rápida de 1 minuto.</a:t>
            </a:r>
            <a:endParaRPr lang="zh-TW" altLang="zh-MO" sz="18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1800"/>
              </a:spcAft>
            </a:pPr>
            <a:r>
              <a:rPr lang="pt-PT" altLang="zh-MO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Mensagem do Docente (Página 28):</a:t>
            </a:r>
            <a:r>
              <a:rPr lang="pt-PT" altLang="zh-MO" sz="18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"A História não é apenas um registo do passado, mas também uma bússola para o futuro. Espero que todos possam levar consigo o Espírito da Longa Marcha, </a:t>
            </a:r>
            <a:r>
              <a:rPr lang="pt-BR" altLang="zh-MO" sz="1600" dirty="0"/>
              <a:t>devotados à Pátria e à terra natal, e trilhar com êxito a jornada da Longa Marcha da vossa geração no percurso da vida!</a:t>
            </a:r>
            <a:r>
              <a:rPr lang="pt-PT" altLang="zh-MO" sz="16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"</a:t>
            </a:r>
            <a:endParaRPr lang="pt-BR" altLang="zh-MO" dirty="0"/>
          </a:p>
          <a:p>
            <a:pPr lvl="0"/>
            <a:endParaRPr lang="zh-TW" altLang="zh-HK" sz="1400" b="0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zh-TW" sz="14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D49F8E-A844-8007-555B-6FA3FFC2828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013F2F-8084-6D84-2C7C-4C1BD80EAB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8488079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93E74-4E1C-6F80-1611-29B2ECDF9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FEB649C-62E0-EBEF-65B4-F4219988A52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D3D57EE-A293-65B6-B427-D0426B010B9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E658BAC9-CC4B-BBC0-C2C3-1729CAC7A4F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B529A6A-10B5-B35B-331D-013721525E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r>
              <a:rPr lang="zh-CN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Fase 2: Primeira Unidade — A Abertura de um Novo Mundo: A Fundação do Partido Comunista da China</a:t>
            </a:r>
            <a:r>
              <a:rPr lang="zh-CN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4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(12 minutos)</a:t>
            </a:r>
            <a:endParaRPr lang="zh-CN" altLang="zh-CN" sz="1400" b="1" i="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AEB1D4-EDCF-D956-B2B7-691B7AB224A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5EA9BE-A7B5-D4EB-9848-91ACFAB492C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2108876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D683AA-E81F-49BF-472C-848D01260D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76FF41A-B056-022E-5281-786D67A5C68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D1879B-6470-24EA-2E1A-9F4237C137B2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3749CAD2-D6F6-4520-A373-579271099FF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D0B3757D-5B4F-D463-5767-524E1F1392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Revisão no Quadro / Mapa Mental:</a:t>
            </a:r>
            <a:endParaRPr lang="zh-TW" altLang="zh-MO" sz="1400" b="1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600"/>
              </a:spcAft>
            </a:pPr>
            <a:r>
              <a:rPr lang="pt-PT" altLang="zh-MO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	Utilizar a Página 29 (Esquema das causas remotas e próximas da fundação do PCCh) e a Página 30 (Esquema do confronto entre o KMT e o PCCh até à vitória da Longa Marcha) para uma revisão rápida de 1 minuto.</a:t>
            </a:r>
            <a:endParaRPr lang="zh-TW" altLang="zh-MO" sz="14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Aft>
                <a:spcPts val="1800"/>
              </a:spcAft>
            </a:pPr>
            <a:r>
              <a:rPr lang="pt-PT" altLang="zh-MO" sz="1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Mensagem do Docente (Página 28):</a:t>
            </a:r>
            <a:r>
              <a:rPr lang="pt-PT" altLang="zh-MO" sz="1400" b="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 </a:t>
            </a:r>
            <a:r>
              <a:rPr lang="pt-PT" altLang="zh-MO" sz="1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"A História não é apenas um registo do passado, mas também uma bússola para o futuro. Espero que todos possam levar consigo o Espírito da Longa Marcha, </a:t>
            </a:r>
            <a:r>
              <a:rPr lang="pt-BR" altLang="zh-MO" sz="1200" dirty="0"/>
              <a:t>devotados à Pátria e à terra natal, e trilhar com êxito a jornada da Longa Marcha da vossa geração no percurso da vida!</a:t>
            </a:r>
            <a:r>
              <a:rPr lang="pt-PT" altLang="zh-MO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"</a:t>
            </a:r>
            <a:endParaRPr lang="pt-BR" altLang="zh-MO" dirty="0"/>
          </a:p>
          <a:p>
            <a:endParaRPr lang="en-US" altLang="zh-TW" sz="1400" dirty="0"/>
          </a:p>
          <a:p>
            <a:pPr lvl="1"/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Design do Quadro-Negro (Pode acompanhar o mapa mental do PPT)</a:t>
            </a:r>
            <a:endParaRPr lang="zh-TW" altLang="zh-HK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14300" marR="114300">
              <a:lnSpc>
                <a:spcPct val="125000"/>
              </a:lnSpc>
              <a:spcBef>
                <a:spcPts val="900"/>
              </a:spcBef>
              <a:spcAft>
                <a:spcPts val="2700"/>
              </a:spcAft>
            </a:pPr>
            <a: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Celebração do 105.º Aniversário da Fundação do PCCh e Comemoração do 90.º Aniversário da Vitória da Longa Marcha</a:t>
            </a: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I. A Fundação do Partido Comunista da China (1921)</a:t>
            </a: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   Contexto: Invasões estrangeiras, fracasso das auto-salvações → Viragem para o Marxismo (Movimento do 4 de Maio)</a:t>
            </a: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   Marco: I Congresso do PCCh (Xangai ➔ Barco Vermelho do Lago Nanhu em Jiaxing)</a:t>
            </a: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II. A Vitória da Longa Marcha do Exército Vermelho (1934-1936)</a:t>
            </a: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    Causa: Derrota na 5.ª Campanha contra a “cerco e aniquilamento” (Erros tácticos)</a:t>
            </a: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    Viragem: Conferência de Zunyi (Correcção de erros, estabelecimento da liderança de Mao Zedong)</a:t>
            </a: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    Espírito: Convicção firme, busca da verdade nos factos, intrepidez perante perigos, união e cooperação</a:t>
            </a: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III. Macau e a Nossa "Longa Marcha"</a:t>
            </a: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     Transformação de Macau: Melhoria da segurança / Economia diversificada "1+4" / Oportunidades na Zona de Cooperação Aprofundada</a:t>
            </a: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     Iluminação para os Jovens: Transpor as "montanhas de neve e pastagens" dos estudos e do crescimento</a:t>
            </a:r>
            <a:br>
              <a:rPr lang="pt-PT" altLang="zh-MO" sz="1200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</a:br>
            <a:endParaRPr lang="zh-TW" altLang="zh-MO" sz="1100" dirty="0"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1800"/>
              </a:spcBef>
              <a:spcAft>
                <a:spcPts val="1200"/>
              </a:spcAft>
            </a:pPr>
            <a:r>
              <a:rPr lang="pt-PT" altLang="zh-MO" sz="1200" b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VI. Métodos de Avaliação (Avaliação Formativa)</a:t>
            </a:r>
            <a:endParaRPr lang="zh-TW" altLang="zh-MO" sz="1600" b="1" dirty="0">
              <a:solidFill>
                <a:srgbClr val="2B6CB0"/>
              </a:solidFill>
              <a:effectLst/>
              <a:latin typeface="Arial" panose="020B0604020202020204" pitchFamily="34" charset="0"/>
            </a:endParaRPr>
          </a:p>
          <a:p>
            <a:pPr marL="342900" lvl="0" indent="-34290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2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Participação nas Aulas:</a:t>
            </a:r>
            <a:r>
              <a:rPr lang="pt-PT" altLang="zh-MO" sz="1200" u="none" strike="noStrike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 Observar o grau de activismo dos alunos nas discussões em grupo sobre os </a:t>
            </a:r>
            <a:r>
              <a:rPr lang="zh-CN" altLang="zh-MO" sz="12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  <a:cs typeface="Arial Unicode MS"/>
              </a:rPr>
              <a:t>【</a:t>
            </a:r>
            <a:r>
              <a:rPr lang="pt-PT" altLang="zh-MO" sz="1200" u="none" strike="noStrike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Documentos 1 e 2</a:t>
            </a:r>
            <a:r>
              <a:rPr lang="zh-CN" altLang="zh-MO" sz="12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 Unicode MS"/>
                <a:cs typeface="Arial Unicode MS"/>
              </a:rPr>
              <a:t>】</a:t>
            </a:r>
            <a:r>
              <a:rPr lang="pt-PT" altLang="zh-MO" sz="1200" u="none" strike="noStrike" dirty="0">
                <a:solidFill>
                  <a:srgbClr val="000000"/>
                </a:solidFill>
                <a:effectLst/>
                <a:latin typeface="Arial Unicode MS"/>
                <a:ea typeface="Arial Unicode MS"/>
                <a:cs typeface="Arial Unicode MS"/>
              </a:rPr>
              <a:t> e sobre as "montanhas de neve e pastagens dos jovens de Macau".</a:t>
            </a:r>
            <a:endParaRPr lang="zh-TW" altLang="zh-MO" sz="11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2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Teste de Compreensão (Perguntas Orais):</a:t>
            </a:r>
            <a:endParaRPr lang="zh-TW" altLang="zh-MO" sz="11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○"/>
            </a:pPr>
            <a:r>
              <a:rPr lang="pt-PT" altLang="zh-MO" sz="12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Indicar o local para onde foi transferido o I Congresso do PCCh (Barco Vermelho do Lago Nanhu em Jiaxing).</a:t>
            </a:r>
            <a:endParaRPr lang="zh-TW" altLang="zh-MO" sz="11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 fontAlgn="base">
              <a:lnSpc>
                <a:spcPct val="125000"/>
              </a:lnSpc>
              <a:buClr>
                <a:srgbClr val="000000"/>
              </a:buClr>
              <a:buSzPts val="1100"/>
              <a:buFont typeface="Arial" panose="020B0604020202020204" pitchFamily="34" charset="0"/>
              <a:buChar char="○"/>
            </a:pPr>
            <a:r>
              <a:rPr lang="pt-PT" altLang="zh-MO" sz="12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Indicar a reunião de viragem decisiva durante a Longa Marcha (Conferência de Zunyi).</a:t>
            </a:r>
            <a:endParaRPr lang="zh-TW" altLang="zh-MO" sz="11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125000"/>
              </a:lnSpc>
              <a:spcAft>
                <a:spcPts val="300"/>
              </a:spcAft>
              <a:buClr>
                <a:srgbClr val="000000"/>
              </a:buClr>
              <a:buSzPts val="1100"/>
              <a:buFont typeface="Arial" panose="020B0604020202020204" pitchFamily="34" charset="0"/>
              <a:buChar char="●"/>
            </a:pPr>
            <a:r>
              <a:rPr lang="pt-PT" altLang="zh-MO" sz="120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Trabalho de Casa / Reflexão Extensiva: Redigir um curto texto de 100 palavras: "Articulando com o Espírito da Longa Marcha, aborda como enfrentas uma dificuldade nos estudos do ensino complementar júnior."</a:t>
            </a:r>
            <a:endParaRPr lang="zh-TW" altLang="zh-MO" sz="1100" u="none" strike="noStrike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endParaRPr lang="en-US" altLang="zh-TW" sz="1400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BD03BA-A10A-41DC-650C-2B2DD02C3D5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F9801E-DABE-45E1-0AC3-FD722AEE420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  <p:extLst>
      <p:ext uri="{BB962C8B-B14F-4D97-AF65-F5344CB8AC3E}">
        <p14:creationId xmlns:p14="http://schemas.microsoft.com/office/powerpoint/2010/main" val="19151953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A6FC9-2C83-E1FA-53DF-C0647DBB1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10DC2B16-56C5-3BF0-C162-0EB19C3391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6EAB338A-95CA-43A0-D00A-07248DEBF1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Actividades dos Alunos (Discussão em Grupo):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Orientar os alunos na leitura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Manifesto do II Congresso Nacional do PCCh de 1922) e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Relatório do XIX Congresso Nacional do PCCh de 2017).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Questões para discussão em grupo: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dificuldades enfrentava a China na altura, segundo o Documento 1? (Resposta: Invasão das potências estrangeiras, situação política caótica).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Intenção Inicial: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Qual é a intenção inicial da fundação do PCCh apontada no Documento 2? (Resposta: Buscar a felicidade para o povo chinês e a revitalização para a nação chinesa).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Comparação: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ponto em comum têm estes dois documentos separados por quase um século? (Resposta: O constante zelo pelo povo e pela nação, e a persistência na luta).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Sintetização do Docente: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Ligando às páginas 7, 8 e 9, assinalar que a China moderna passou por um "século de humilhações" (Tratado de Nanquim, Aliança das Oito Nações, etc.), e que as sucessivas tentativas de salvação nacional (Revolução Taiping, Movimento de Auto-Fortalecimento, Revolução de Xinhai) não alteraram o destino de atraso. Apenas quando o fracasso diplomático na Conferência de Paz de Paris desencadeou o Movimento do Quatro de Maio é que os intelectuais progressistas (Li Dazhao, Chen Duxiu, etc.) começaram a voltar-se para o Marxismo.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93E8C7E-99B1-E00C-8D41-5FC7F2A5EC5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6471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7A062-B6AA-35C3-4F70-C1E7E35A32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CDA92179-486C-D23A-C78E-F16CE4E2F8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41830897-46E4-DE42-70D9-34265AC3FF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Actividades dos Alunos (Discussão em Grupo):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Orientar os alunos na leitura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Manifesto do II Congresso Nacional do PCCh de 1922) e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Relatório do XIX Congresso Nacional do PCCh de 2017).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Questões para discussão em grupo: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dificuldades enfrentava a China na altura, segundo o Documento 1? (Resposta: Invasão das potências estrangeiras, situação política caótica).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Intenção Inicial: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Qual é a intenção inicial da fundação do PCCh apontada no Documento 2? (Resposta: Buscar a felicidade para o povo chinês e a revitalização para a nação chinesa).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Comparação: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ponto em comum têm estes dois documentos separados por quase um século? (Resposta: O constante zelo pelo povo e pela nação, e a persistência na luta).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Sintetização do Docente: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Ligando às páginas 7, 8 e 9, assinalar que a China moderna passou por um "século de humilhações" (Tratado de Nanquim, Aliança das Oito Nações, etc.), e que as sucessivas tentativas de salvação nacional (Revolução Taiping, Movimento de Auto-Fortalecimento, Revolução de Xinhai) não alteraram o destino de atraso. Apenas quando o fracasso diplomático na Conferência de Paz de Paris desencadeou o Movimento do Quatro de Maio é que os intelectuais progressistas (Li Dazhao, Chen Duxiu, etc.) começaram a voltar-se para o Marxismo.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A4F1AB0-E024-2C8F-22D4-0669B19CB8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1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31CC57-050B-B47E-EA28-1FFDA594DB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6E93940D-5854-C164-63B7-CA17E4F878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0CE9298E-ABC6-FF53-D525-8EA662D162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Actividades dos Alunos (Discussão em Grupo):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Orientar os alunos na leitura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Manifesto do II Congresso Nacional do PCCh de 1922) e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Relatório do XIX Congresso Nacional do PCCh de 2017).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Questões para discussão em grupo: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dificuldades enfrentava a China na altura, segundo o Documento 1? (Resposta: Invasão das potências estrangeiras, situação política caótica).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Intenção Inicial: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Qual é a intenção inicial da fundação do PCCh apontada no Documento 2? (Resposta: Buscar a felicidade para o povo chinês e a revitalização para a nação chinesa).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Comparação: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ponto em comum têm estes dois documentos separados por quase um século? (Resposta: O constante zelo pelo povo e pela nação, e a persistência na luta).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Sintetização do Docente: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Ligando às páginas 7, 8 e 9, assinalar que a China moderna passou por um "século de humilhações" (Tratado de Nanquim, Aliança das Oito Nações, etc.), e que as sucessivas tentativas de salvação nacional (Revolução Taiping, Movimento de Auto-Fortalecimento, Revolução de Xinhai) não alteraram o destino de atraso. Apenas quando o fracasso diplomático na Conferência de Paz de Paris desencadeou o Movimento do Quatro de Maio é que os intelectuais progressistas (Li Dazhao, Chen Duxiu, etc.) começaram a voltar-se para o Marxismo.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900DC3A-6F51-A816-DC81-F60E60E918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20315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E2319-B3CE-7735-8B36-5FF8B4F4D4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7D458A8C-F2BD-4A53-0C10-D2C51380BF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04C32A9C-72E8-70C7-F5A5-64C81749DA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Actividades dos Alunos (Discussão em Grupo):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Orientar os alunos na leitura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Manifesto do II Congresso Nacional do PCCh de 1922) e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Relatório do XIX Congresso Nacional do PCCh de 2017).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Questões para discussão em grupo: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dificuldades enfrentava a China na altura, segundo o Documento 1? (Resposta: Invasão das potências estrangeiras, situação política caótica).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Intenção Inicial: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Qual é a intenção inicial da fundação do PCCh apontada no Documento 2? (Resposta: Buscar a felicidade para o povo chinês e a revitalização para a nação chinesa).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Comparação: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ponto em comum têm estes dois documentos separados por quase um século? (Resposta: O constante zelo pelo povo e pela nação, e a persistência na luta).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Sintetização do Docente: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Ligando às páginas 7, 8 e 9, assinalar que a China moderna passou por um "século de humilhações" (Tratado de Nanquim, Aliança das Oito Nações, etc.), e que as sucessivas tentativas de salvação nacional (Revolução Taiping, Movimento de Auto-Fortalecimento, Revolução de Xinhai) não alteraram o destino de atraso. Apenas quando o fracasso diplomático na Conferência de Paz de Paris desencadeou o Movimento do Quatro de Maio é que os intelectuais progressistas (Li Dazhao, Chen Duxiu, etc.) começaram a voltar-se para o Marxismo.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C7FFA43-3A62-1496-9F85-A69C4D3FA9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925263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90E134-B68B-33C1-7668-FDE4B68226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E2FB0E4C-ED47-18C1-00BB-E830C615FF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58986E4E-71E7-3085-AF03-0EA73DD0B2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Actividades dos Alunos (Discussão em Grupo):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Orientar os alunos na leitura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Manifesto do II Congresso Nacional do PCCh de 1922) e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Relatório do XIX Congresso Nacional do PCCh de 2017).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Questões para discussão em grupo: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dificuldades enfrentava a China na altura, segundo o Documento 1? (Resposta: Invasão das potências estrangeiras, situação política caótica).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Intenção Inicial: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Qual é a intenção inicial da fundação do PCCh apontada no Documento 2? (Resposta: Buscar a felicidade para o povo chinês e a revitalização para a nação chinesa).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Comparação: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ponto em comum têm estes dois documentos separados por quase um século? (Resposta: O constante zelo pelo povo e pela nação, e a persistência na luta).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Sintetização do Docente: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Ligando às páginas 7, 8 e 9, assinalar que a China moderna passou por um "século de humilhações" (Tratado de Nanquim, Aliança das Oito Nações, etc.), e que as sucessivas tentativas de salvação nacional (Revolução Taiping, Movimento de Auto-Fortalecimento, Revolução de Xinhai) não alteraram o destino de atraso. Apenas quando o fracasso diplomático na Conferência de Paz de Paris desencadeou o Movimento do Quatro de Maio é que os intelectuais progressistas (Li Dazhao, Chen Duxiu, etc.) começaram a voltar-se para o Marxismo.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2ED34AA-2ECC-F538-2DCD-DB49D8C6B0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18396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75331C-2D98-128C-A547-58A68B66E4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id="{C34B9E78-C8AF-6395-F4BA-33E957F812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2184400" y="574675"/>
            <a:ext cx="5103813" cy="2871788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id="{507F08B7-0E1F-FC65-5E03-07C2CC4558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Actividades dos Alunos (Discussão em Grupo):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Orientar os alunos na leitura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1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Manifesto do II Congresso Nacional do PCCh de 1922) e do 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【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Documento 2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】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(Estrai do Relatório do XIX Congresso Nacional do PCCh de 2017).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Questões para discussão em grupo: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Contexto: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dificuldades enfrentava a China na altura, segundo o Documento 1? (Resposta: Invasão das potências estrangeiras, situação política caótica).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Intenção Inicial: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Qual é a intenção inicial da fundação do PCCh apontada no Documento 2? (Resposta: Buscar a felicidade para o povo chinês e a revitalização para a nação chinesa).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 fontAlgn="base"/>
            <a:r>
              <a:rPr lang="pt-PT" altLang="zh-CN" sz="1200" b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Comparação:</a:t>
            </a:r>
            <a:r>
              <a:rPr lang="pt-PT" altLang="zh-CN" sz="120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Que ponto em comum têm estes dois documentos separados por quase um século? (Resposta: O constante zelo pelo povo e pela nação, e a persistência na luta).</a:t>
            </a:r>
            <a:endParaRPr lang="zh-CN" altLang="zh-CN" sz="1200" u="none" strike="noStrike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altLang="zh-CN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Sintetização do Docente:</a:t>
            </a:r>
            <a:r>
              <a:rPr lang="pt-PT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Ligando às páginas 7, 8 e 9, assinalar que a China moderna passou por um "século de humilhações" (Tratado de Nanquim, Aliança das Oito Nações, etc.), e que as sucessivas tentativas de salvação nacional (Revolução Taiping, Movimento de Auto-Fortalecimento, Revolução de Xinhai) não alteraram o destino de atraso. Apenas quando o fracasso diplomático na Conferência de Paz de Paris desencadeou o Movimento do Quatro de Maio é que os intelectuais progressistas (Li Dazhao, Chen Duxiu, etc.) começaram a voltar-se para o Marxismo.</a:t>
            </a:r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1C5C857E-C3DA-8AC0-B0E6-957C657599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7025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9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8271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标题和内容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724242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节标题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9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315616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9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9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9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9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9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9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9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altLang="zh-CN"/>
              <a:t>‹#›</a:t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7" r:id="rId8"/>
    <p:sldLayoutId id="2147483658" r:id="rId9"/>
    <p:sldLayoutId id="2147483659" r:id="rId10"/>
    <p:sldLayoutId id="214748366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5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90204"/>
        <a:defRPr sz="1400" b="0" i="0" u="none" strike="noStrike" cap="none">
          <a:solidFill>
            <a:srgbClr val="000000"/>
          </a:solidFill>
          <a:latin typeface="Arial" panose="020B0604020202090204"/>
          <a:ea typeface="Arial" panose="020B0604020202090204"/>
          <a:cs typeface="Arial" panose="020B0604020202090204"/>
          <a:sym typeface="Arial" panose="020B060402020209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gif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hyperlink" Target="https://tv.cctv.com/2026/07/01/VIDEsnF5p3SAXmR06aUHsYaI260701.shtml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youtube.com/watch?v=VZBYFAlkSns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tv.cctv.com/2021/11/05/VIDEKV1B14ybD6mVFj22sCfz211105.shtm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hyperlink" Target="https://tv.cctv.com/2021/09/15/VIDEfMqZcKIwSlvE4JbcQYnN210915.shtml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png"/><Relationship Id="rId7" Type="http://schemas.openxmlformats.org/officeDocument/2006/relationships/hyperlink" Target="https://www.facebook.com/share/v/1EnKBo4nCp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8">
            <a:extLst>
              <a:ext uri="{FF2B5EF4-FFF2-40B4-BE49-F238E27FC236}">
                <a16:creationId xmlns:a16="http://schemas.microsoft.com/office/drawing/2014/main" id="{95774DEF-B793-92B6-B3BF-AE69DB2FCB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901"/>
            <a:ext cx="12192000" cy="6858000"/>
          </a:xfrm>
          <a:prstGeom prst="rect">
            <a:avLst/>
          </a:prstGeom>
        </p:spPr>
      </p:pic>
      <p:pic>
        <p:nvPicPr>
          <p:cNvPr id="9" name="图片 7">
            <a:extLst>
              <a:ext uri="{FF2B5EF4-FFF2-40B4-BE49-F238E27FC236}">
                <a16:creationId xmlns:a16="http://schemas.microsoft.com/office/drawing/2014/main" id="{DEE7801A-3A5C-D883-73BE-BE19872208F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-120073" y="1403927"/>
            <a:ext cx="12192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8000"/>
              </a:lnSpc>
              <a:defRPr/>
            </a:pPr>
            <a:endParaRPr lang="en-US" sz="1100" dirty="0">
              <a:solidFill>
                <a:schemeClr val="tx1"/>
              </a:solidFill>
            </a:endParaRPr>
          </a:p>
        </p:txBody>
      </p:sp>
      <p:sp>
        <p:nvSpPr>
          <p:cNvPr id="4" name="AutoShape 4"/>
          <p:cNvSpPr/>
          <p:nvPr/>
        </p:nvSpPr>
        <p:spPr>
          <a:xfrm>
            <a:off x="-120073" y="2459530"/>
            <a:ext cx="1219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ctr">
              <a:lnSpc>
                <a:spcPct val="100000"/>
              </a:lnSpc>
              <a:defRPr/>
            </a:pPr>
            <a:endParaRPr lang="en-US" sz="4800" b="1" i="0" u="none" strike="noStrike" dirty="0">
              <a:solidFill>
                <a:schemeClr val="tx1"/>
              </a:solidFill>
              <a:latin typeface="Noto Sans SC"/>
              <a:ea typeface="標楷體" panose="03000509000000000000" pitchFamily="65" charset="-120"/>
              <a:cs typeface="Noto Sans SC"/>
              <a:sym typeface="Noto Sans SC"/>
            </a:endParaRP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57FEAD16-5760-E5B2-3492-AE74C93EFFD4}"/>
              </a:ext>
            </a:extLst>
          </p:cNvPr>
          <p:cNvSpPr/>
          <p:nvPr/>
        </p:nvSpPr>
        <p:spPr>
          <a:xfrm>
            <a:off x="4280521" y="3218755"/>
            <a:ext cx="3390811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 lang="en-US" altLang="zh-HK" sz="4800" b="1" dirty="0">
              <a:solidFill>
                <a:schemeClr val="tx1"/>
              </a:solidFill>
              <a:latin typeface="Noto Sans SC"/>
              <a:ea typeface="標楷體" panose="03000509000000000000" pitchFamily="65" charset="-120"/>
              <a:cs typeface="Noto Sans SC"/>
              <a:sym typeface="Noto Sans SC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B300C4-8343-C262-1289-371BFE64063C}"/>
              </a:ext>
            </a:extLst>
          </p:cNvPr>
          <p:cNvSpPr txBox="1"/>
          <p:nvPr/>
        </p:nvSpPr>
        <p:spPr>
          <a:xfrm>
            <a:off x="754380" y="1122694"/>
            <a:ext cx="10683240" cy="25601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08000"/>
              </a:lnSpc>
              <a:defRPr/>
            </a:pPr>
            <a:r>
              <a:rPr lang="pt-PT" altLang="zh-MO" sz="3000" b="1" dirty="0">
                <a:effectLst/>
                <a:latin typeface="DengXian" panose="02010600030101010101" pitchFamily="2" charset="-122"/>
                <a:ea typeface="新細明體" panose="02020500000000000000" pitchFamily="18" charset="-120"/>
                <a:cs typeface="Times New Roman" panose="02020603050405020304" pitchFamily="18" charset="0"/>
              </a:rPr>
              <a:t>Celebração do 105.º Aniversário da Fundação do Partido Comunista da China e </a:t>
            </a:r>
          </a:p>
          <a:p>
            <a:pPr marL="0" indent="0" algn="ctr">
              <a:lnSpc>
                <a:spcPct val="108000"/>
              </a:lnSpc>
              <a:defRPr/>
            </a:pPr>
            <a:r>
              <a:rPr lang="pt-PT" altLang="zh-MO" sz="3000" b="1" dirty="0">
                <a:effectLst/>
                <a:latin typeface="DengXian" panose="02010600030101010101" pitchFamily="2" charset="-122"/>
                <a:ea typeface="新細明體" panose="02020500000000000000" pitchFamily="18" charset="-120"/>
                <a:cs typeface="Times New Roman" panose="02020603050405020304" pitchFamily="18" charset="0"/>
              </a:rPr>
              <a:t>Comemoração do 90.º Aniversário da Vitória da Longa Marcha do Exército Vermelho </a:t>
            </a:r>
          </a:p>
          <a:p>
            <a:pPr marL="0" indent="0" algn="ctr">
              <a:lnSpc>
                <a:spcPct val="108000"/>
              </a:lnSpc>
              <a:defRPr/>
            </a:pPr>
            <a:r>
              <a:rPr lang="pt-PT" altLang="zh-MO" sz="3000" b="1" dirty="0">
                <a:effectLst/>
                <a:latin typeface="DengXian" panose="02010600030101010101" pitchFamily="2" charset="-122"/>
                <a:ea typeface="新細明體" panose="02020500000000000000" pitchFamily="18" charset="-120"/>
                <a:cs typeface="Times New Roman" panose="02020603050405020304" pitchFamily="18" charset="0"/>
              </a:rPr>
              <a:t>(Versão do Ensino Secundário Complementar)</a:t>
            </a:r>
            <a:endParaRPr lang="en-US" altLang="zh-CN" sz="3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CDDFAF-CE52-E8C9-6497-AB2346AA6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5B13389-7D6A-261E-B2B1-75F7C9A35E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B2456AE6-C46F-374D-9EE4-1CBEF74C9F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87068"/>
            <a:ext cx="6617540" cy="1138134"/>
          </a:xfrm>
        </p:spPr>
        <p:txBody>
          <a:bodyPr>
            <a:normAutofit fontScale="90000"/>
          </a:bodyPr>
          <a:lstStyle/>
          <a:p>
            <a:r>
              <a:rPr lang="zh-TW" altLang="en-US" sz="4000" b="1">
                <a:solidFill>
                  <a:schemeClr val="tx1"/>
                </a:solidFill>
                <a:latin typeface="Noto Sans SC"/>
              </a:rPr>
              <a:t>籌備建黨</a:t>
            </a:r>
            <a:r>
              <a:rPr lang="en-US" altLang="zh-TW" sz="4000" b="1">
                <a:solidFill>
                  <a:schemeClr val="tx1"/>
                </a:solidFill>
                <a:latin typeface="Noto Sans SC"/>
              </a:rPr>
              <a:t>——</a:t>
            </a:r>
            <a:r>
              <a:rPr lang="zh-TW" altLang="en-US" sz="4000" b="1">
                <a:solidFill>
                  <a:schemeClr val="tx1"/>
                </a:solidFill>
                <a:latin typeface="Noto Sans SC"/>
              </a:rPr>
              <a:t>共產主義早期組織與刊物</a:t>
            </a:r>
            <a:endParaRPr lang="zh-TW" altLang="en-US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CB7A3C5-0FE8-86EB-266E-4411C2AEB5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2325826"/>
            <a:ext cx="6541240" cy="3653085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zh-TW" altLang="en-US" sz="2400" b="1" dirty="0"/>
              <a:t>共產主義早期組織：</a:t>
            </a:r>
            <a:r>
              <a:rPr lang="zh-TW" altLang="en-US" sz="2400" dirty="0"/>
              <a:t>在共產國際的幫助下，上海、北京等地建立了共產主義早期組織。</a:t>
            </a:r>
            <a:endParaRPr lang="en-HK" altLang="zh-TW" sz="2400" dirty="0"/>
          </a:p>
          <a:p>
            <a:pPr>
              <a:spcAft>
                <a:spcPts val="1200"/>
              </a:spcAft>
            </a:pPr>
            <a:r>
              <a:rPr lang="zh-TW" altLang="en-US" sz="2400" b="1" dirty="0"/>
              <a:t>共產主義刊物：</a:t>
            </a:r>
            <a:r>
              <a:rPr lang="zh-TW" altLang="en-US" sz="2400" dirty="0"/>
              <a:t>相繼創辧</a:t>
            </a:r>
            <a:r>
              <a:rPr lang="en-US" altLang="zh-TW" sz="2400" dirty="0"/>
              <a:t>《</a:t>
            </a:r>
            <a:r>
              <a:rPr lang="zh-TW" altLang="en-US" sz="2400" dirty="0"/>
              <a:t>勞動界</a:t>
            </a:r>
            <a:r>
              <a:rPr lang="en-US" altLang="zh-TW" sz="2400" dirty="0"/>
              <a:t>》</a:t>
            </a:r>
            <a:r>
              <a:rPr lang="zh-TW" altLang="en-US" sz="2400" dirty="0"/>
              <a:t>周刊、</a:t>
            </a:r>
            <a:r>
              <a:rPr lang="en-US" altLang="zh-TW" sz="2400" dirty="0"/>
              <a:t>《</a:t>
            </a:r>
            <a:r>
              <a:rPr lang="zh-TW" altLang="en-US" sz="2400" dirty="0"/>
              <a:t>共產黨</a:t>
            </a:r>
            <a:r>
              <a:rPr lang="en-US" altLang="zh-TW" sz="2400" dirty="0"/>
              <a:t>》</a:t>
            </a:r>
            <a:r>
              <a:rPr lang="zh-TW" altLang="en-US" sz="2400" dirty="0"/>
              <a:t>月刊等代表性刊物。</a:t>
            </a:r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001048FC-B7BA-B50E-DBD1-276717553E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3267" y="440636"/>
            <a:ext cx="1928284" cy="3260785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220DB4D4-2FE5-CD13-FD0E-C75F01B3F292}"/>
              </a:ext>
            </a:extLst>
          </p:cNvPr>
          <p:cNvSpPr txBox="1"/>
          <p:nvPr/>
        </p:nvSpPr>
        <p:spPr>
          <a:xfrm>
            <a:off x="8352270" y="440636"/>
            <a:ext cx="830997" cy="3260785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vert="eaVert"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/>
          </a:lstStyle>
          <a:p>
            <a:r>
              <a:rPr lang="zh-TW" altLang="en-US" dirty="0"/>
              <a:t>中國共產黨首份通俗工人讀物</a:t>
            </a:r>
            <a:br>
              <a:rPr lang="en-HK" altLang="zh-TW" dirty="0"/>
            </a:br>
            <a:r>
              <a:rPr lang="en-US" altLang="zh-TW" dirty="0"/>
              <a:t>--《</a:t>
            </a:r>
            <a:r>
              <a:rPr lang="zh-TW" altLang="en-US" dirty="0"/>
              <a:t>勞動界</a:t>
            </a:r>
            <a:r>
              <a:rPr lang="en-US" altLang="zh-TW" dirty="0"/>
              <a:t>》</a:t>
            </a:r>
            <a:r>
              <a:rPr lang="zh-TW" altLang="en-US" dirty="0"/>
              <a:t>周刊</a:t>
            </a:r>
            <a:endParaRPr lang="en-US" altLang="zh-TW" dirty="0"/>
          </a:p>
          <a:p>
            <a:r>
              <a:rPr lang="zh-TW" altLang="en-US" dirty="0"/>
              <a:t>圖片來源：北京圖書館</a:t>
            </a:r>
            <a:endParaRPr lang="en-US" altLang="zh-TW" dirty="0"/>
          </a:p>
        </p:txBody>
      </p:sp>
      <p:pic>
        <p:nvPicPr>
          <p:cNvPr id="14" name="圖片 13" descr="https://upload.wikimedia.org/wikipedia/commons/e/ef/Society_for_Research_in_Marxism%2C_Peking_University%2C_1921.gif?utm_source=zh.wikipedia.org&amp;utm_campaign=index&amp;utm_content=original">
            <a:extLst>
              <a:ext uri="{FF2B5EF4-FFF2-40B4-BE49-F238E27FC236}">
                <a16:creationId xmlns:a16="http://schemas.microsoft.com/office/drawing/2014/main" id="{025E4AEF-EC52-D693-6902-0AC6153D2441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2374" t="5393" r="15232"/>
          <a:stretch>
            <a:fillRect/>
          </a:stretch>
        </p:blipFill>
        <p:spPr>
          <a:xfrm>
            <a:off x="7768270" y="3881885"/>
            <a:ext cx="3901912" cy="2295545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04DDE10A-FFA7-B440-3298-8DF41A18506F}"/>
              </a:ext>
            </a:extLst>
          </p:cNvPr>
          <p:cNvSpPr txBox="1"/>
          <p:nvPr/>
        </p:nvSpPr>
        <p:spPr>
          <a:xfrm>
            <a:off x="7768271" y="5808098"/>
            <a:ext cx="3901911" cy="738664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北京“馬克思學說研究會”照片</a:t>
            </a:r>
            <a:r>
              <a:rPr lang="en-US" altLang="zh-CN" dirty="0"/>
              <a:t> (1921</a:t>
            </a:r>
            <a:r>
              <a:rPr lang="en-HK" altLang="zh-CN" dirty="0"/>
              <a:t>)</a:t>
            </a:r>
            <a:r>
              <a:rPr lang="zh-TW" altLang="en-US" dirty="0"/>
              <a:t>，</a:t>
            </a:r>
            <a:br>
              <a:rPr lang="en-HK" altLang="zh-TW" dirty="0"/>
            </a:br>
            <a:r>
              <a:rPr lang="zh-TW" altLang="en-US" dirty="0"/>
              <a:t>這類組織後來統稱為“共產主義小組”</a:t>
            </a:r>
            <a:endParaRPr lang="en-US" altLang="zh-CN" dirty="0"/>
          </a:p>
          <a:p>
            <a:r>
              <a:rPr lang="zh-TW" altLang="en-US" dirty="0"/>
              <a:t>圖片來源：北京大學</a:t>
            </a:r>
            <a:endParaRPr lang="en-HK" altLang="zh-TW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D500528-E325-E4F5-5145-3AC4DF9BDA87}"/>
              </a:ext>
            </a:extLst>
          </p:cNvPr>
          <p:cNvSpPr txBox="1"/>
          <p:nvPr/>
        </p:nvSpPr>
        <p:spPr>
          <a:xfrm>
            <a:off x="2245686" y="5818741"/>
            <a:ext cx="619412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dirty="0"/>
              <a:t>Fotografia da «Sociedade de Estudos da Teoria Marxista» de Pequim (1921); este tipo de organizações viria a ser designado colectivamente por «Grupos Comunistas»</a:t>
            </a:r>
          </a:p>
          <a:p>
            <a:pPr>
              <a:buNone/>
            </a:pPr>
            <a:r>
              <a:rPr lang="pt-BR" altLang="zh-CN" i="1" dirty="0"/>
              <a:t>Fonte da Imagem:</a:t>
            </a:r>
            <a:r>
              <a:rPr lang="pt-BR" altLang="zh-CN" dirty="0"/>
              <a:t> Universidade de Pequim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D2C1CFB-691C-E2B2-043C-B92F71B6269A}"/>
              </a:ext>
            </a:extLst>
          </p:cNvPr>
          <p:cNvSpPr txBox="1"/>
          <p:nvPr/>
        </p:nvSpPr>
        <p:spPr>
          <a:xfrm>
            <a:off x="671227" y="324834"/>
            <a:ext cx="6194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b="1" dirty="0"/>
              <a:t>Preparativos para a Fundação do Partido — Organizações Primevas e Publicações Comunistas</a:t>
            </a:r>
            <a:endParaRPr lang="pt-BR" altLang="zh-CN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02D8BA1A-88E1-12B7-FCAC-DDC3FF0BD688}"/>
              </a:ext>
            </a:extLst>
          </p:cNvPr>
          <p:cNvSpPr txBox="1"/>
          <p:nvPr/>
        </p:nvSpPr>
        <p:spPr>
          <a:xfrm>
            <a:off x="2245686" y="1573284"/>
            <a:ext cx="583150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b="1" dirty="0"/>
              <a:t>Organizações Comunistas Primevas:</a:t>
            </a:r>
            <a:r>
              <a:rPr lang="pt-BR" altLang="zh-CN" dirty="0"/>
              <a:t> Com a ajuda da Internacional Comunista, foram estabelecidas organizações comunistas primevas em Xangai, Pequim e noutras localidades.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000346C-CF53-C576-D322-FAD8E8AD0EC4}"/>
              </a:ext>
            </a:extLst>
          </p:cNvPr>
          <p:cNvSpPr txBox="1"/>
          <p:nvPr/>
        </p:nvSpPr>
        <p:spPr>
          <a:xfrm>
            <a:off x="840360" y="4142627"/>
            <a:ext cx="61941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b="1" dirty="0"/>
              <a:t>Publicações Comunistas:</a:t>
            </a:r>
            <a:r>
              <a:rPr lang="pt-BR" altLang="zh-CN" dirty="0"/>
              <a:t> Fundaram-se sucessivamente publicações emblemáticas, tais como o semanário «O Mundo do Trabalho» e a publicação mensal «O Comunista».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405A257E-5A63-367F-F984-39C075B06ACA}"/>
              </a:ext>
            </a:extLst>
          </p:cNvPr>
          <p:cNvSpPr txBox="1"/>
          <p:nvPr/>
        </p:nvSpPr>
        <p:spPr>
          <a:xfrm>
            <a:off x="6578396" y="3177877"/>
            <a:ext cx="561360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dirty="0"/>
              <a:t>A primeira leitura operária de carácter popular do Partido Comunista da China — o semanário «O Mundo do Trabalho»</a:t>
            </a:r>
          </a:p>
          <a:p>
            <a:pPr>
              <a:buNone/>
            </a:pPr>
            <a:r>
              <a:rPr lang="pt-BR" altLang="zh-CN" i="1" dirty="0"/>
              <a:t>Fonte da Imagem:</a:t>
            </a:r>
            <a:r>
              <a:rPr lang="pt-BR" altLang="zh-CN" dirty="0"/>
              <a:t> Biblioteca de Pequim</a:t>
            </a:r>
          </a:p>
        </p:txBody>
      </p:sp>
    </p:spTree>
    <p:extLst>
      <p:ext uri="{BB962C8B-B14F-4D97-AF65-F5344CB8AC3E}">
        <p14:creationId xmlns:p14="http://schemas.microsoft.com/office/powerpoint/2010/main" val="38742875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83983-EE3C-D61B-DCE8-4DDCD129F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AB69DCDB-2951-CD35-4350-2687BF1AA72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0" name="文字方塊 19">
            <a:extLst>
              <a:ext uri="{FF2B5EF4-FFF2-40B4-BE49-F238E27FC236}">
                <a16:creationId xmlns:a16="http://schemas.microsoft.com/office/drawing/2014/main" id="{19D432D2-44D1-D828-5DB1-A0399582178E}"/>
              </a:ext>
            </a:extLst>
          </p:cNvPr>
          <p:cNvSpPr txBox="1"/>
          <p:nvPr/>
        </p:nvSpPr>
        <p:spPr>
          <a:xfrm>
            <a:off x="6223522" y="6339209"/>
            <a:ext cx="4038078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pPr algn="l"/>
            <a:r>
              <a:rPr lang="pt-PT" altLang="zh-TW" dirty="0"/>
              <a:t>Fonte da imagem: </a:t>
            </a:r>
            <a:r>
              <a:rPr lang="pt-PT" altLang="zh-CN" i="1" kern="1200" dirty="0">
                <a:solidFill>
                  <a:schemeClr val="tx1"/>
                </a:solidFill>
              </a:rPr>
              <a:t>"</a:t>
            </a:r>
            <a:r>
              <a:rPr lang="pt-BR" altLang="zh-TW" i="1" dirty="0"/>
              <a:t>Materiais Didácticos da História de Macau</a:t>
            </a:r>
            <a:r>
              <a:rPr lang="pt-PT" altLang="zh-CN" i="1" kern="1200" dirty="0">
                <a:solidFill>
                  <a:schemeClr val="tx1"/>
                </a:solidFill>
              </a:rPr>
              <a:t>"</a:t>
            </a:r>
            <a:endParaRPr lang="en-US" altLang="zh-TW" i="1" dirty="0"/>
          </a:p>
        </p:txBody>
      </p:sp>
      <p:pic>
        <p:nvPicPr>
          <p:cNvPr id="3" name="圖片 2" descr="https://img-xhpfm.zhongguowangshi.com/News/202106/8263b82f49d74438bf977058a10c38da.jpg?x-oss-process=image/resize,w_1000/auto-orient,1/quality,Q_80">
            <a:extLst>
              <a:ext uri="{FF2B5EF4-FFF2-40B4-BE49-F238E27FC236}">
                <a16:creationId xmlns:a16="http://schemas.microsoft.com/office/drawing/2014/main" id="{59E88367-AD0C-E75A-1FFF-800B4F4B91C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692"/>
          <a:stretch>
            <a:fillRect/>
          </a:stretch>
        </p:blipFill>
        <p:spPr>
          <a:xfrm>
            <a:off x="1410230" y="471118"/>
            <a:ext cx="4268150" cy="6101844"/>
          </a:xfrm>
          <a:prstGeom prst="rect">
            <a:avLst/>
          </a:prstGeom>
        </p:spPr>
      </p:pic>
      <p:sp>
        <p:nvSpPr>
          <p:cNvPr id="2" name="文字方塊 1">
            <a:extLst>
              <a:ext uri="{FF2B5EF4-FFF2-40B4-BE49-F238E27FC236}">
                <a16:creationId xmlns:a16="http://schemas.microsoft.com/office/drawing/2014/main" id="{F818C314-CBCE-52B4-7F46-C772B303E466}"/>
              </a:ext>
            </a:extLst>
          </p:cNvPr>
          <p:cNvSpPr txBox="1"/>
          <p:nvPr/>
        </p:nvSpPr>
        <p:spPr>
          <a:xfrm>
            <a:off x="1410231" y="6139121"/>
            <a:ext cx="4268150" cy="954107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pPr algn="l"/>
            <a:r>
              <a:rPr lang="pt-BR" altLang="zh-CN" dirty="0"/>
              <a:t>A publicação mensal «O Comunista» (número inaugural) foi a primeira revista oficial do Partido Comunista da China.</a:t>
            </a:r>
            <a:endParaRPr lang="en-HK" altLang="zh-CN" dirty="0"/>
          </a:p>
          <a:p>
            <a:pPr algn="l"/>
            <a:r>
              <a:rPr lang="pt-PT" altLang="zh-TW" dirty="0"/>
              <a:t>Fonte</a:t>
            </a:r>
            <a:r>
              <a:rPr lang="zh-TW" altLang="en-US" dirty="0"/>
              <a:t> </a:t>
            </a:r>
            <a:r>
              <a:rPr lang="pt-PT" altLang="zh-TW" dirty="0"/>
              <a:t>da imagem</a:t>
            </a:r>
            <a:r>
              <a:rPr lang="zh-TW" altLang="en-US" dirty="0"/>
              <a:t>：</a:t>
            </a:r>
            <a:r>
              <a:rPr lang="en-US" altLang="zh-TW" dirty="0" err="1"/>
              <a:t>Arquivo</a:t>
            </a:r>
            <a:r>
              <a:rPr lang="en-US" altLang="zh-TW" dirty="0"/>
              <a:t> Municipal de </a:t>
            </a:r>
            <a:r>
              <a:rPr lang="en-US" altLang="zh-TW" dirty="0" err="1"/>
              <a:t>Xangai</a:t>
            </a:r>
            <a:endParaRPr lang="en-US" altLang="zh-TW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018E722-9A02-A0EA-60CC-93A6A3FB22E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25156" y="232935"/>
            <a:ext cx="4036444" cy="6101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610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186E97-5598-4311-1161-37873794BE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9246A51C-31CD-4A73-D28B-2824727F55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CDD586C1-9729-4784-07CC-55E78D0259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87068"/>
            <a:ext cx="6617540" cy="1138134"/>
          </a:xfrm>
        </p:spPr>
        <p:txBody>
          <a:bodyPr>
            <a:normAutofit/>
          </a:bodyPr>
          <a:lstStyle/>
          <a:p>
            <a:r>
              <a:rPr lang="pt-BR" altLang="zh-MO" sz="2000" dirty="0"/>
              <a:t>Um Acontecimento Sem Precedentes — A Fundação do Partido Comunista da China</a:t>
            </a:r>
            <a:endParaRPr lang="zh-TW" altLang="en-US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77DE1B29-D5AB-74AA-1B1A-D8C79F26AC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7" y="2025202"/>
            <a:ext cx="7061936" cy="3854841"/>
          </a:xfrm>
        </p:spPr>
        <p:txBody>
          <a:bodyPr>
            <a:normAutofit/>
          </a:bodyPr>
          <a:lstStyle/>
          <a:p>
            <a:pPr marL="139700" indent="0">
              <a:spcAft>
                <a:spcPts val="1200"/>
              </a:spcAft>
              <a:buNone/>
            </a:pPr>
            <a:r>
              <a:rPr lang="pt-BR" altLang="zh-MO" sz="1800" dirty="0"/>
              <a:t>I Congresso Nacional do Partido Comunista da China</a:t>
            </a:r>
            <a:endParaRPr lang="en-US" altLang="zh-TW" sz="1800" b="1" dirty="0"/>
          </a:p>
          <a:p>
            <a:pPr>
              <a:spcAft>
                <a:spcPts val="1200"/>
              </a:spcAft>
            </a:pPr>
            <a:r>
              <a:rPr lang="pt-BR" altLang="zh-MO" sz="1800" dirty="0"/>
              <a:t>Em 23 de Julho de 1921, os delegados dos vários grupos comunistas de todo o país reuniram-se secretamente na Concessão Francesa de Xangai.</a:t>
            </a:r>
          </a:p>
          <a:p>
            <a:pPr>
              <a:spcAft>
                <a:spcPts val="1200"/>
              </a:spcAft>
            </a:pPr>
            <a:r>
              <a:rPr lang="pt-BR" altLang="zh-MO" sz="1800" dirty="0"/>
              <a:t>A reunião contou com a presença de 13 delegados, representando mais de 50 membros do Partido em todo o país.</a:t>
            </a:r>
          </a:p>
          <a:p>
            <a:pPr>
              <a:spcAft>
                <a:spcPts val="1200"/>
              </a:spcAft>
            </a:pPr>
            <a:r>
              <a:rPr lang="pt-BR" altLang="zh-MO" sz="1800" dirty="0"/>
              <a:t>Devido à perseguição e às buscas efectuadas pela Polícia da Concessão Francesa, o último dia da reunião foi transferido para um barco de recreio no Lago Nanhu, em Jiaxing, Província de Zhejiang, onde se proclamou formalmente a fundação do Partido Comunista da China.</a:t>
            </a:r>
            <a:endParaRPr lang="zh-TW" altLang="en-US" sz="1800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D3087A25-8297-120C-173A-CD7EF8A39CFA}"/>
              </a:ext>
            </a:extLst>
          </p:cNvPr>
          <p:cNvSpPr txBox="1"/>
          <p:nvPr/>
        </p:nvSpPr>
        <p:spPr>
          <a:xfrm>
            <a:off x="8393032" y="2760858"/>
            <a:ext cx="3809998" cy="646331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pt-BR" altLang="zh-MO" sz="1200" dirty="0"/>
              <a:t>Local do I Congresso em Xangai</a:t>
            </a:r>
          </a:p>
          <a:p>
            <a:pPr algn="l"/>
            <a:r>
              <a:rPr lang="pt-PT" altLang="zh-TW" sz="1200" dirty="0"/>
              <a:t>Fonte da imagem: </a:t>
            </a:r>
            <a:r>
              <a:rPr lang="pt-PT" altLang="zh-CN" sz="1200" i="1" kern="1200" dirty="0">
                <a:solidFill>
                  <a:schemeClr val="tx1"/>
                </a:solidFill>
              </a:rPr>
              <a:t>"</a:t>
            </a:r>
            <a:r>
              <a:rPr lang="pt-BR" altLang="zh-TW" sz="1200" i="1" dirty="0"/>
              <a:t>Materiais Didácticos da História de Macau</a:t>
            </a:r>
            <a:r>
              <a:rPr lang="pt-PT" altLang="zh-CN" sz="1200" i="1" kern="1200" dirty="0">
                <a:solidFill>
                  <a:schemeClr val="tx1"/>
                </a:solidFill>
              </a:rPr>
              <a:t>"</a:t>
            </a:r>
            <a:endParaRPr lang="en-US" altLang="zh-TW" sz="1200" i="1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B730F617-EBA1-ED1F-5E2F-C0A3518EC08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457" t="4487" r="3656" b="2340"/>
          <a:stretch>
            <a:fillRect/>
          </a:stretch>
        </p:blipFill>
        <p:spPr>
          <a:xfrm>
            <a:off x="8393031" y="396339"/>
            <a:ext cx="3815903" cy="2364519"/>
          </a:xfrm>
          <a:prstGeom prst="rect">
            <a:avLst/>
          </a:prstGeom>
        </p:spPr>
      </p:pic>
      <p:pic>
        <p:nvPicPr>
          <p:cNvPr id="14" name="圖片 13">
            <a:extLst>
              <a:ext uri="{FF2B5EF4-FFF2-40B4-BE49-F238E27FC236}">
                <a16:creationId xmlns:a16="http://schemas.microsoft.com/office/drawing/2014/main" id="{89D18EFA-CAD6-5E80-7539-A4965490982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529" t="2349" r="5659" b="1859"/>
          <a:stretch>
            <a:fillRect/>
          </a:stretch>
        </p:blipFill>
        <p:spPr>
          <a:xfrm>
            <a:off x="8389346" y="3420732"/>
            <a:ext cx="3813684" cy="2501266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0C0F0BBD-0BED-AB7F-13A5-D5E10640A6FB}"/>
              </a:ext>
            </a:extLst>
          </p:cNvPr>
          <p:cNvSpPr txBox="1"/>
          <p:nvPr/>
        </p:nvSpPr>
        <p:spPr>
          <a:xfrm>
            <a:off x="8393032" y="5912583"/>
            <a:ext cx="3809998" cy="830997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pt-BR" altLang="zh-MO" sz="1200" dirty="0"/>
              <a:t>O Barco Vermelho do Lago Nanhu em Jiaxing (Réplica)</a:t>
            </a:r>
          </a:p>
          <a:p>
            <a:pPr algn="l"/>
            <a:r>
              <a:rPr lang="pt-PT" altLang="zh-TW" sz="1200" dirty="0"/>
              <a:t>Fonte da imagem: </a:t>
            </a:r>
            <a:r>
              <a:rPr lang="pt-PT" altLang="zh-CN" sz="1200" i="1" kern="1200" dirty="0">
                <a:solidFill>
                  <a:schemeClr val="tx1"/>
                </a:solidFill>
              </a:rPr>
              <a:t>"</a:t>
            </a:r>
            <a:r>
              <a:rPr lang="pt-BR" altLang="zh-TW" sz="1200" i="1" dirty="0"/>
              <a:t>Materiais Didácticos da História de Macau</a:t>
            </a:r>
            <a:r>
              <a:rPr lang="pt-PT" altLang="zh-CN" sz="1200" i="1" kern="1200" dirty="0">
                <a:solidFill>
                  <a:schemeClr val="tx1"/>
                </a:solidFill>
              </a:rPr>
              <a:t>"</a:t>
            </a:r>
            <a:endParaRPr lang="en-US" altLang="zh-TW" sz="1200" i="1" dirty="0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43CA9ECB-9B08-0CF3-CB5D-11D9DACD5CBE}"/>
              </a:ext>
            </a:extLst>
          </p:cNvPr>
          <p:cNvSpPr txBox="1"/>
          <p:nvPr/>
        </p:nvSpPr>
        <p:spPr>
          <a:xfrm>
            <a:off x="628647" y="5876729"/>
            <a:ext cx="70619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9700" lvl="0" indent="0">
              <a:buNone/>
            </a:pPr>
            <a:r>
              <a:rPr lang="pt-BR" altLang="zh-MO" sz="1800" b="1" dirty="0">
                <a:solidFill>
                  <a:srgbClr val="C00000"/>
                </a:solidFill>
              </a:rPr>
              <a:t>Significado: Trouxe a luz e a esperança ao povo chinês mergulhado em profundas calamidades.</a:t>
            </a:r>
            <a:endParaRPr lang="en-HK" sz="1800" b="1" dirty="0">
              <a:solidFill>
                <a:srgbClr val="C00000"/>
              </a:solidFill>
            </a:endParaRPr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5E310C9A-338C-A9EA-59F5-575898D37661}"/>
              </a:ext>
            </a:extLst>
          </p:cNvPr>
          <p:cNvGrpSpPr/>
          <p:nvPr/>
        </p:nvGrpSpPr>
        <p:grpSpPr>
          <a:xfrm>
            <a:off x="8055516" y="3158277"/>
            <a:ext cx="1091279" cy="1877731"/>
            <a:chOff x="7585616" y="4566576"/>
            <a:chExt cx="1091279" cy="1877731"/>
          </a:xfrm>
        </p:grpSpPr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AD72FF7A-68BA-4B02-CDF8-977F35F3B6A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351296">
              <a:off x="7585616" y="4566576"/>
              <a:ext cx="1091279" cy="18777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圖片 11">
              <a:hlinkClick r:id="rId7"/>
              <a:extLst>
                <a:ext uri="{FF2B5EF4-FFF2-40B4-BE49-F238E27FC236}">
                  <a16:creationId xmlns:a16="http://schemas.microsoft.com/office/drawing/2014/main" id="{24E653F4-AF94-E2BF-D2DA-A5A61087906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351296">
              <a:off x="7748859" y="5725919"/>
              <a:ext cx="834495" cy="542422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DA9F099-DECC-DC43-6038-B5402316C497}"/>
                </a:ext>
              </a:extLst>
            </p:cNvPr>
            <p:cNvSpPr/>
            <p:nvPr/>
          </p:nvSpPr>
          <p:spPr>
            <a:xfrm rot="21351296">
              <a:off x="7625336" y="4777771"/>
              <a:ext cx="975769" cy="8694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zh-TW" altLang="en-US" sz="1200" b="1" u="sng" dirty="0"/>
                <a:t>影片</a:t>
              </a:r>
              <a:endParaRPr lang="en-US" altLang="zh-TW" sz="1200" b="1" u="sng" dirty="0"/>
            </a:p>
            <a:p>
              <a:pPr algn="ctr"/>
              <a:r>
                <a:rPr lang="en-HK" sz="1200" b="1" dirty="0" err="1"/>
                <a:t>上海黨的一大會址和嘉興南湖紅船</a:t>
              </a:r>
              <a:endParaRPr lang="en-US" altLang="zh-TW" sz="1200" b="1" dirty="0"/>
            </a:p>
          </p:txBody>
        </p:sp>
      </p:grpSp>
      <p:sp>
        <p:nvSpPr>
          <p:cNvPr id="6" name="文字方塊 5">
            <a:extLst>
              <a:ext uri="{FF2B5EF4-FFF2-40B4-BE49-F238E27FC236}">
                <a16:creationId xmlns:a16="http://schemas.microsoft.com/office/drawing/2014/main" id="{BAA3B413-D349-5A5B-C04A-5E62926438B4}"/>
              </a:ext>
            </a:extLst>
          </p:cNvPr>
          <p:cNvSpPr txBox="1"/>
          <p:nvPr/>
        </p:nvSpPr>
        <p:spPr>
          <a:xfrm>
            <a:off x="7690583" y="3335343"/>
            <a:ext cx="208151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zh-MO" dirty="0"/>
              <a:t>Vídeo</a:t>
            </a:r>
          </a:p>
          <a:p>
            <a:pPr algn="ctr"/>
            <a:r>
              <a:rPr lang="pt-BR" altLang="zh-MO" dirty="0"/>
              <a:t>O Local do I Congresso </a:t>
            </a:r>
          </a:p>
          <a:p>
            <a:pPr algn="ctr"/>
            <a:r>
              <a:rPr lang="pt-BR" altLang="zh-MO" dirty="0"/>
              <a:t>do Partido em Xangai e </a:t>
            </a:r>
          </a:p>
          <a:p>
            <a:pPr algn="ctr"/>
            <a:r>
              <a:rPr lang="pt-BR" altLang="zh-MO" dirty="0"/>
              <a:t>o Barco Vermelho </a:t>
            </a:r>
          </a:p>
          <a:p>
            <a:pPr algn="ctr"/>
            <a:r>
              <a:rPr lang="pt-BR" altLang="zh-MO" dirty="0"/>
              <a:t>do Lago Nanhu </a:t>
            </a:r>
          </a:p>
          <a:p>
            <a:pPr algn="ctr"/>
            <a:r>
              <a:rPr lang="pt-BR" altLang="zh-MO" dirty="0"/>
              <a:t>em Jiaxing</a:t>
            </a:r>
            <a:endParaRPr lang="zh-MO" altLang="en-US" dirty="0"/>
          </a:p>
        </p:txBody>
      </p:sp>
    </p:spTree>
    <p:extLst>
      <p:ext uri="{BB962C8B-B14F-4D97-AF65-F5344CB8AC3E}">
        <p14:creationId xmlns:p14="http://schemas.microsoft.com/office/powerpoint/2010/main" val="2183392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7E1FE3-9A00-C014-126F-509757E02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28EDCF4E-ED53-7437-CF91-686645EF92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4DEAFDB4-403B-2217-8B70-8F2780751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87068"/>
            <a:ext cx="6617540" cy="1138134"/>
          </a:xfrm>
        </p:spPr>
        <p:txBody>
          <a:bodyPr>
            <a:normAutofit/>
          </a:bodyPr>
          <a:lstStyle/>
          <a:p>
            <a:r>
              <a:rPr lang="pt-PT" altLang="zh-MO" sz="35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Extensão de Conhecimento</a:t>
            </a:r>
            <a:endParaRPr lang="zh-TW" altLang="en-US" sz="35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16BC179-A369-6B4A-5FFB-81F507DBB9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2325826"/>
            <a:ext cx="6541240" cy="3973372"/>
          </a:xfrm>
        </p:spPr>
        <p:txBody>
          <a:bodyPr>
            <a:normAutofit/>
          </a:bodyPr>
          <a:lstStyle/>
          <a:p>
            <a:pPr marL="139700" indent="0">
              <a:spcAft>
                <a:spcPts val="1200"/>
              </a:spcAft>
              <a:buNone/>
            </a:pPr>
            <a:r>
              <a:rPr lang="pt-PT" altLang="zh-MO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 Origem do Dia da Fundação do Partido a 1 de Julho</a:t>
            </a:r>
            <a:endParaRPr lang="en-HK" altLang="zh-TW" sz="2800" b="1" dirty="0">
              <a:solidFill>
                <a:schemeClr val="tx1"/>
              </a:solidFill>
              <a:latin typeface="Noto Sans SC"/>
            </a:endParaRPr>
          </a:p>
          <a:p>
            <a:pPr>
              <a:spcAft>
                <a:spcPts val="1200"/>
              </a:spcAft>
            </a:pPr>
            <a:r>
              <a:rPr lang="en-US" altLang="zh-TW" sz="2400" dirty="0"/>
              <a:t>1938</a:t>
            </a:r>
            <a:r>
              <a:rPr lang="zh-TW" altLang="en-US" sz="2400" dirty="0"/>
              <a:t>年</a:t>
            </a:r>
            <a:r>
              <a:rPr lang="en-US" altLang="zh-TW" sz="2400" dirty="0"/>
              <a:t>5</a:t>
            </a:r>
            <a:r>
              <a:rPr lang="zh-TW" altLang="en-US" sz="2400" dirty="0"/>
              <a:t>月</a:t>
            </a:r>
            <a:r>
              <a:rPr lang="en-US" altLang="zh-TW" sz="2400" dirty="0"/>
              <a:t>26</a:t>
            </a:r>
            <a:r>
              <a:rPr lang="zh-TW" altLang="en-US" sz="2400" dirty="0"/>
              <a:t>日至</a:t>
            </a:r>
            <a:r>
              <a:rPr lang="en-US" altLang="zh-TW" sz="2400" dirty="0"/>
              <a:t>6</a:t>
            </a:r>
            <a:r>
              <a:rPr lang="zh-TW" altLang="en-US" sz="2400" dirty="0"/>
              <a:t>月</a:t>
            </a:r>
            <a:r>
              <a:rPr lang="en-US" altLang="zh-TW" sz="2400" dirty="0"/>
              <a:t>3</a:t>
            </a:r>
            <a:r>
              <a:rPr lang="zh-TW" altLang="en-US" sz="2400" dirty="0"/>
              <a:t>日，毛澤東在延安抗日戰爭研究會作</a:t>
            </a:r>
            <a:r>
              <a:rPr lang="en-US" altLang="zh-TW" sz="2400" dirty="0"/>
              <a:t>《</a:t>
            </a:r>
            <a:r>
              <a:rPr lang="zh-TW" altLang="en-US" sz="2400" dirty="0"/>
              <a:t>論持久戰</a:t>
            </a:r>
            <a:r>
              <a:rPr lang="en-US" altLang="zh-TW" sz="2400" dirty="0"/>
              <a:t>》</a:t>
            </a:r>
            <a:r>
              <a:rPr lang="zh-TW" altLang="en-US" sz="2400" dirty="0"/>
              <a:t>的講演。他在講演中提出：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“今年七月一日，是中國共產黨建立的十七周年紀念日。</a:t>
            </a:r>
            <a:r>
              <a:rPr lang="en-US" altLang="zh-TW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……</a:t>
            </a:r>
            <a:r>
              <a:rPr lang="zh-TW" altLang="en-US" sz="2400" dirty="0">
                <a:latin typeface="標楷體" panose="03000509000000000000" pitchFamily="65" charset="-120"/>
                <a:ea typeface="標楷體" panose="03000509000000000000" pitchFamily="65" charset="-120"/>
              </a:rPr>
              <a:t>為了使每個共產黨員在抗日戰爭中能夠盡其更好和更大的努力，也有著重地研究持久戰的必要。”</a:t>
            </a:r>
            <a:endParaRPr lang="en-HK" altLang="zh-TW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spcAft>
                <a:spcPts val="1200"/>
              </a:spcAft>
            </a:pPr>
            <a:r>
              <a:rPr lang="zh-TW" altLang="en-US" sz="2400" dirty="0"/>
              <a:t>這是黨領導人第一次正式提出</a:t>
            </a:r>
            <a:r>
              <a:rPr lang="en-US" altLang="zh-TW" sz="2400" dirty="0"/>
              <a:t>7</a:t>
            </a:r>
            <a:r>
              <a:rPr lang="zh-TW" altLang="en-US" sz="2400" dirty="0"/>
              <a:t>月</a:t>
            </a:r>
            <a:r>
              <a:rPr lang="en-US" altLang="zh-TW" sz="2400" dirty="0"/>
              <a:t>1</a:t>
            </a:r>
            <a:r>
              <a:rPr lang="zh-TW" altLang="en-US" sz="2400" dirty="0"/>
              <a:t>日是中國共產黨的誕生紀念日。</a:t>
            </a:r>
          </a:p>
        </p:txBody>
      </p:sp>
      <p:grpSp>
        <p:nvGrpSpPr>
          <p:cNvPr id="16" name="群組 15">
            <a:extLst>
              <a:ext uri="{FF2B5EF4-FFF2-40B4-BE49-F238E27FC236}">
                <a16:creationId xmlns:a16="http://schemas.microsoft.com/office/drawing/2014/main" id="{660F38E1-6362-DE8F-06D0-488918D60409}"/>
              </a:ext>
            </a:extLst>
          </p:cNvPr>
          <p:cNvGrpSpPr/>
          <p:nvPr/>
        </p:nvGrpSpPr>
        <p:grpSpPr>
          <a:xfrm>
            <a:off x="7551628" y="1345238"/>
            <a:ext cx="4113261" cy="4631799"/>
            <a:chOff x="8567714" y="440636"/>
            <a:chExt cx="2896154" cy="3261258"/>
          </a:xfrm>
        </p:grpSpPr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id="{8825C0D7-8348-6D95-3005-E9A63E269CFA}"/>
                </a:ext>
              </a:extLst>
            </p:cNvPr>
            <p:cNvSpPr txBox="1"/>
            <p:nvPr/>
          </p:nvSpPr>
          <p:spPr>
            <a:xfrm>
              <a:off x="8567714" y="440636"/>
              <a:ext cx="615553" cy="3260785"/>
            </a:xfrm>
            <a:prstGeom prst="rect">
              <a:avLst/>
            </a:prstGeom>
            <a:solidFill>
              <a:srgbClr val="FFFFFF">
                <a:alpha val="87059"/>
              </a:srgbClr>
            </a:solidFill>
          </p:spPr>
          <p:txBody>
            <a:bodyPr vert="eaVert" wrap="square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algn="ctr"/>
            </a:lstStyle>
            <a:p>
              <a:r>
                <a:rPr lang="zh-TW" altLang="en-US" dirty="0"/>
                <a:t>毛澤東</a:t>
              </a:r>
              <a:r>
                <a:rPr lang="en-US" altLang="zh-TW" dirty="0"/>
                <a:t>《</a:t>
              </a:r>
              <a:r>
                <a:rPr lang="zh-TW" altLang="en-US" dirty="0"/>
                <a:t>論持久戰</a:t>
              </a:r>
              <a:r>
                <a:rPr lang="en-US" altLang="zh-TW" dirty="0"/>
                <a:t>》</a:t>
              </a:r>
              <a:r>
                <a:rPr lang="zh-TW" altLang="en-US" dirty="0"/>
                <a:t>最初版本之一</a:t>
              </a:r>
            </a:p>
            <a:p>
              <a:r>
                <a:rPr lang="zh-TW" altLang="en-US" dirty="0"/>
                <a:t>圖片來源：華聲新聞</a:t>
              </a:r>
              <a:endParaRPr lang="en-US" altLang="zh-TW" dirty="0"/>
            </a:p>
          </p:txBody>
        </p:sp>
        <p:pic>
          <p:nvPicPr>
            <p:cNvPr id="7" name="圖片 6" descr="https://img1.voc.com.cn/UpLoadFile/2015/08/07/201508070815479745.jpg">
              <a:extLst>
                <a:ext uri="{FF2B5EF4-FFF2-40B4-BE49-F238E27FC236}">
                  <a16:creationId xmlns:a16="http://schemas.microsoft.com/office/drawing/2014/main" id="{9DC925FA-5B8E-C697-0DB2-6D9B1AC8701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83268" y="440636"/>
              <a:ext cx="2280600" cy="3261258"/>
            </a:xfrm>
            <a:prstGeom prst="rect">
              <a:avLst/>
            </a:prstGeom>
          </p:spPr>
        </p:pic>
      </p:grpSp>
      <p:sp>
        <p:nvSpPr>
          <p:cNvPr id="11" name="矩形 10">
            <a:extLst>
              <a:ext uri="{FF2B5EF4-FFF2-40B4-BE49-F238E27FC236}">
                <a16:creationId xmlns:a16="http://schemas.microsoft.com/office/drawing/2014/main" id="{FCDA1B8C-D4C6-B646-D965-7CA77CF26AFC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2" name="直線接點 11">
            <a:extLst>
              <a:ext uri="{FF2B5EF4-FFF2-40B4-BE49-F238E27FC236}">
                <a16:creationId xmlns:a16="http://schemas.microsoft.com/office/drawing/2014/main" id="{0FF979C4-B39A-2F22-175D-0BF93F1015BE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82CFFF2B-6095-9EF9-DA1D-78B806BFE380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2CC2968F-3C03-C54E-1058-36B35AEC680F}"/>
              </a:ext>
            </a:extLst>
          </p:cNvPr>
          <p:cNvSpPr txBox="1"/>
          <p:nvPr/>
        </p:nvSpPr>
        <p:spPr>
          <a:xfrm>
            <a:off x="988545" y="3016917"/>
            <a:ext cx="618134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De 26 de Maio a 3 de Junho de 1938, Mao Tse-Tung proferiu a conferência </a:t>
            </a:r>
            <a:r>
              <a:rPr lang="pt-BR" altLang="zh-MO" i="1" dirty="0"/>
              <a:t>«Sobre a Guerra de Desgaste»</a:t>
            </a:r>
            <a:r>
              <a:rPr lang="pt-BR" altLang="zh-MO" dirty="0"/>
              <a:t> na Sociedade de Estudos da Guerra de Resistência contra o Japão em Yan'an. No seu discurso, declarou: «O dia um de Julho deste ano marca o décimo sétimo aniversário da fundação do Partido Comunista da China... Para que cada membro do Partido Comunista possa despender os seus melhores e maiores esforços na Guerra de Resistência contra o Japão, torna-se igualmente necessário estudar com especial atenção a guerra de desgaste.»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E3D6F135-C1AF-497F-AD4F-744B283806DF}"/>
              </a:ext>
            </a:extLst>
          </p:cNvPr>
          <p:cNvSpPr txBox="1"/>
          <p:nvPr/>
        </p:nvSpPr>
        <p:spPr>
          <a:xfrm>
            <a:off x="1064846" y="5147618"/>
            <a:ext cx="618134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Esta foi a primeira vez que um dirigente do Partido propôs formalmente o dia 1 de Julho como o dia comemorativo do nascimento do Partido Comunista da China.</a:t>
            </a:r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B8202797-B37B-F533-F72E-FDEFE765DE00}"/>
              </a:ext>
            </a:extLst>
          </p:cNvPr>
          <p:cNvSpPr txBox="1"/>
          <p:nvPr/>
        </p:nvSpPr>
        <p:spPr>
          <a:xfrm>
            <a:off x="5273040" y="695160"/>
            <a:ext cx="69189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b="1" dirty="0"/>
              <a:t>Uma das primeiras edições de </a:t>
            </a:r>
            <a:r>
              <a:rPr lang="pt-BR" altLang="zh-MO" b="1" i="1" dirty="0"/>
              <a:t>«Sobre a Guerra de Desgaste»</a:t>
            </a:r>
            <a:r>
              <a:rPr lang="pt-BR" altLang="zh-MO" b="1" dirty="0"/>
              <a:t> de Mao Zedong</a:t>
            </a:r>
            <a:endParaRPr lang="pt-BR" altLang="zh-MO" dirty="0"/>
          </a:p>
          <a:p>
            <a:r>
              <a:rPr lang="pt-BR" altLang="zh-MO" i="1" dirty="0"/>
              <a:t>Fonte da imagem:</a:t>
            </a:r>
            <a:r>
              <a:rPr lang="pt-BR" altLang="zh-MO" dirty="0"/>
              <a:t> Huasheng News (Notícias Huasheng)</a:t>
            </a:r>
          </a:p>
        </p:txBody>
      </p:sp>
    </p:spTree>
    <p:extLst>
      <p:ext uri="{BB962C8B-B14F-4D97-AF65-F5344CB8AC3E}">
        <p14:creationId xmlns:p14="http://schemas.microsoft.com/office/powerpoint/2010/main" val="35334595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55D73-F71E-9261-D917-A45CBC41B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F561809A-C7A7-053F-F15F-95C7185D2CA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AF2832A-06C1-2D50-F68A-69F0083B51CF}"/>
              </a:ext>
            </a:extLst>
          </p:cNvPr>
          <p:cNvSpPr/>
          <p:nvPr/>
        </p:nvSpPr>
        <p:spPr>
          <a:xfrm>
            <a:off x="0" y="-14916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444EA834-66B6-62E8-F826-8FF994B93B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466" y="2996618"/>
            <a:ext cx="10521067" cy="249645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pt-PT" altLang="zh-TW" sz="3200" b="1" dirty="0">
                <a:solidFill>
                  <a:srgbClr val="333333"/>
                </a:solidFill>
                <a:latin typeface="Noto Sans SC"/>
              </a:rPr>
              <a:t>II. A Vitória da Longa Marcha do Exército Vermelho</a:t>
            </a:r>
            <a:endParaRPr lang="en-US" altLang="zh-TW" sz="3200" b="1" dirty="0">
              <a:solidFill>
                <a:srgbClr val="333333"/>
              </a:solidFill>
              <a:latin typeface="Noto Sans SC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0E918EF-A882-B4BC-FFD4-1C2D098275C2}"/>
              </a:ext>
            </a:extLst>
          </p:cNvPr>
          <p:cNvSpPr/>
          <p:nvPr/>
        </p:nvSpPr>
        <p:spPr>
          <a:xfrm>
            <a:off x="0" y="6083300"/>
            <a:ext cx="12192000" cy="774700"/>
          </a:xfrm>
          <a:prstGeom prst="rect">
            <a:avLst/>
          </a:prstGeom>
          <a:solidFill>
            <a:srgbClr val="FFA7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7EFFA65-6F86-CD26-8546-6563C776FFE8}"/>
              </a:ext>
            </a:extLst>
          </p:cNvPr>
          <p:cNvSpPr/>
          <p:nvPr/>
        </p:nvSpPr>
        <p:spPr>
          <a:xfrm>
            <a:off x="0" y="6193032"/>
            <a:ext cx="12192000" cy="66496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191667B-25C7-4868-7AD2-5585730B557A}"/>
              </a:ext>
            </a:extLst>
          </p:cNvPr>
          <p:cNvSpPr/>
          <p:nvPr/>
        </p:nvSpPr>
        <p:spPr>
          <a:xfrm>
            <a:off x="0" y="6323658"/>
            <a:ext cx="12192000" cy="534339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AA977456-F916-A3FB-B8AE-72B104658153}"/>
              </a:ext>
            </a:extLst>
          </p:cNvPr>
          <p:cNvGrpSpPr/>
          <p:nvPr/>
        </p:nvGrpSpPr>
        <p:grpSpPr>
          <a:xfrm rot="10800000">
            <a:off x="0" y="-14913"/>
            <a:ext cx="12192000" cy="774700"/>
            <a:chOff x="152400" y="6235700"/>
            <a:chExt cx="12192000" cy="77470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E2F1362-7C74-615C-4EEE-1A0E0E07B1E4}"/>
                </a:ext>
              </a:extLst>
            </p:cNvPr>
            <p:cNvSpPr/>
            <p:nvPr/>
          </p:nvSpPr>
          <p:spPr>
            <a:xfrm>
              <a:off x="152400" y="6235700"/>
              <a:ext cx="12192000" cy="774700"/>
            </a:xfrm>
            <a:prstGeom prst="rect">
              <a:avLst/>
            </a:prstGeom>
            <a:solidFill>
              <a:srgbClr val="FFA7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C761D50-6EA8-FF40-75D1-B29B6AD207F7}"/>
                </a:ext>
              </a:extLst>
            </p:cNvPr>
            <p:cNvSpPr/>
            <p:nvPr/>
          </p:nvSpPr>
          <p:spPr>
            <a:xfrm>
              <a:off x="152400" y="6345432"/>
              <a:ext cx="12192000" cy="66496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C0501D2-450E-97E1-92EA-8E5E18F4E350}"/>
                </a:ext>
              </a:extLst>
            </p:cNvPr>
            <p:cNvSpPr/>
            <p:nvPr/>
          </p:nvSpPr>
          <p:spPr>
            <a:xfrm>
              <a:off x="152400" y="6476058"/>
              <a:ext cx="12192000" cy="534339"/>
            </a:xfrm>
            <a:prstGeom prst="rect">
              <a:avLst/>
            </a:prstGeom>
            <a:solidFill>
              <a:srgbClr val="5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89401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0D364-BB7B-B645-8E22-D012483F02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66AC994B-CD67-E1E5-5A46-315BD488161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1842B50A-AF9E-C19F-A09A-77F109421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pt-BR" altLang="zh-MO" sz="2000" dirty="0"/>
              <a:t>Enquadramento: Linha do Tempo Relevante das Relações com o Kuomintang</a:t>
            </a:r>
            <a:endParaRPr lang="zh-TW" altLang="en-US" sz="4000" b="1" dirty="0">
              <a:solidFill>
                <a:schemeClr val="tx1"/>
              </a:solidFill>
              <a:latin typeface="Noto Sans SC"/>
            </a:endParaRPr>
          </a:p>
        </p:txBody>
      </p:sp>
      <p:cxnSp>
        <p:nvCxnSpPr>
          <p:cNvPr id="8" name="直線接點 7">
            <a:extLst>
              <a:ext uri="{FF2B5EF4-FFF2-40B4-BE49-F238E27FC236}">
                <a16:creationId xmlns:a16="http://schemas.microsoft.com/office/drawing/2014/main" id="{82429358-1487-21D9-546B-4EC6222A874D}"/>
              </a:ext>
            </a:extLst>
          </p:cNvPr>
          <p:cNvCxnSpPr>
            <a:cxnSpLocks/>
          </p:cNvCxnSpPr>
          <p:nvPr/>
        </p:nvCxnSpPr>
        <p:spPr>
          <a:xfrm>
            <a:off x="628649" y="4061293"/>
            <a:ext cx="10991851" cy="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群組 12">
            <a:extLst>
              <a:ext uri="{FF2B5EF4-FFF2-40B4-BE49-F238E27FC236}">
                <a16:creationId xmlns:a16="http://schemas.microsoft.com/office/drawing/2014/main" id="{B19E0063-D06E-CA8D-B54B-253CB1E9F7C1}"/>
              </a:ext>
            </a:extLst>
          </p:cNvPr>
          <p:cNvGrpSpPr/>
          <p:nvPr/>
        </p:nvGrpSpPr>
        <p:grpSpPr>
          <a:xfrm>
            <a:off x="1230854" y="3896193"/>
            <a:ext cx="330200" cy="330200"/>
            <a:chOff x="1559626" y="5613400"/>
            <a:chExt cx="330200" cy="330200"/>
          </a:xfrm>
        </p:grpSpPr>
        <p:sp>
          <p:nvSpPr>
            <p:cNvPr id="14" name="橢圓 13">
              <a:extLst>
                <a:ext uri="{FF2B5EF4-FFF2-40B4-BE49-F238E27FC236}">
                  <a16:creationId xmlns:a16="http://schemas.microsoft.com/office/drawing/2014/main" id="{C9E44C2A-FF3D-B01A-457F-7EC07BB96F55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0" name="橢圓 19">
              <a:extLst>
                <a:ext uri="{FF2B5EF4-FFF2-40B4-BE49-F238E27FC236}">
                  <a16:creationId xmlns:a16="http://schemas.microsoft.com/office/drawing/2014/main" id="{2E5DB6D3-E1D5-6391-947C-28221E7E08D6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CE094945-24C3-3801-065B-17FDC5A39EA6}"/>
              </a:ext>
            </a:extLst>
          </p:cNvPr>
          <p:cNvGrpSpPr/>
          <p:nvPr/>
        </p:nvGrpSpPr>
        <p:grpSpPr>
          <a:xfrm>
            <a:off x="2756997" y="3896193"/>
            <a:ext cx="330200" cy="330200"/>
            <a:chOff x="1559626" y="5613400"/>
            <a:chExt cx="330200" cy="330200"/>
          </a:xfrm>
        </p:grpSpPr>
        <p:sp>
          <p:nvSpPr>
            <p:cNvPr id="22" name="橢圓 21">
              <a:extLst>
                <a:ext uri="{FF2B5EF4-FFF2-40B4-BE49-F238E27FC236}">
                  <a16:creationId xmlns:a16="http://schemas.microsoft.com/office/drawing/2014/main" id="{EFB0745C-378F-E0AB-AACB-EBA5E6796975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7" name="橢圓 26">
              <a:extLst>
                <a:ext uri="{FF2B5EF4-FFF2-40B4-BE49-F238E27FC236}">
                  <a16:creationId xmlns:a16="http://schemas.microsoft.com/office/drawing/2014/main" id="{07B600AA-03FC-8C3D-5E5E-AB8B4F8AE99B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28" name="群組 27">
            <a:extLst>
              <a:ext uri="{FF2B5EF4-FFF2-40B4-BE49-F238E27FC236}">
                <a16:creationId xmlns:a16="http://schemas.microsoft.com/office/drawing/2014/main" id="{90C88B2F-3541-AA67-F525-EB26EFAFEE16}"/>
              </a:ext>
            </a:extLst>
          </p:cNvPr>
          <p:cNvGrpSpPr/>
          <p:nvPr/>
        </p:nvGrpSpPr>
        <p:grpSpPr>
          <a:xfrm>
            <a:off x="4326619" y="3896193"/>
            <a:ext cx="330200" cy="330200"/>
            <a:chOff x="1559626" y="5613400"/>
            <a:chExt cx="330200" cy="330200"/>
          </a:xfrm>
        </p:grpSpPr>
        <p:sp>
          <p:nvSpPr>
            <p:cNvPr id="30" name="橢圓 29">
              <a:extLst>
                <a:ext uri="{FF2B5EF4-FFF2-40B4-BE49-F238E27FC236}">
                  <a16:creationId xmlns:a16="http://schemas.microsoft.com/office/drawing/2014/main" id="{95FE4372-DDA8-2898-70CD-E97805975DC9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2" name="橢圓 31">
              <a:extLst>
                <a:ext uri="{FF2B5EF4-FFF2-40B4-BE49-F238E27FC236}">
                  <a16:creationId xmlns:a16="http://schemas.microsoft.com/office/drawing/2014/main" id="{9D9DEDA1-CE4A-207F-3299-D27D626C5ED1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34" name="群組 33">
            <a:extLst>
              <a:ext uri="{FF2B5EF4-FFF2-40B4-BE49-F238E27FC236}">
                <a16:creationId xmlns:a16="http://schemas.microsoft.com/office/drawing/2014/main" id="{12DD7BDF-A03A-D52B-2FF2-1AFF097CB992}"/>
              </a:ext>
            </a:extLst>
          </p:cNvPr>
          <p:cNvGrpSpPr/>
          <p:nvPr/>
        </p:nvGrpSpPr>
        <p:grpSpPr>
          <a:xfrm>
            <a:off x="5869557" y="3896193"/>
            <a:ext cx="330200" cy="330200"/>
            <a:chOff x="1559626" y="5613400"/>
            <a:chExt cx="330200" cy="330200"/>
          </a:xfrm>
        </p:grpSpPr>
        <p:sp>
          <p:nvSpPr>
            <p:cNvPr id="36" name="橢圓 35">
              <a:extLst>
                <a:ext uri="{FF2B5EF4-FFF2-40B4-BE49-F238E27FC236}">
                  <a16:creationId xmlns:a16="http://schemas.microsoft.com/office/drawing/2014/main" id="{39D8CA38-6F2A-4ACD-D3EF-DC743C3D7AB3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37" name="橢圓 36">
              <a:extLst>
                <a:ext uri="{FF2B5EF4-FFF2-40B4-BE49-F238E27FC236}">
                  <a16:creationId xmlns:a16="http://schemas.microsoft.com/office/drawing/2014/main" id="{E3F5F301-096B-F553-2888-87EBDF348438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sp>
        <p:nvSpPr>
          <p:cNvPr id="40" name="Google Shape;142;p17">
            <a:extLst>
              <a:ext uri="{FF2B5EF4-FFF2-40B4-BE49-F238E27FC236}">
                <a16:creationId xmlns:a16="http://schemas.microsoft.com/office/drawing/2014/main" id="{6216AB19-BA6A-92FC-1FA3-D5DF33C1F8EF}"/>
              </a:ext>
            </a:extLst>
          </p:cNvPr>
          <p:cNvSpPr/>
          <p:nvPr/>
        </p:nvSpPr>
        <p:spPr>
          <a:xfrm>
            <a:off x="571500" y="1539587"/>
            <a:ext cx="11049000" cy="190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" name="Google Shape;128;p17" descr="image.png">
            <a:extLst>
              <a:ext uri="{FF2B5EF4-FFF2-40B4-BE49-F238E27FC236}">
                <a16:creationId xmlns:a16="http://schemas.microsoft.com/office/drawing/2014/main" id="{53049721-CE32-3B5F-9DA5-7594DF003CE5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10102" y="2706985"/>
            <a:ext cx="2171702" cy="97234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字方塊 8">
            <a:extLst>
              <a:ext uri="{FF2B5EF4-FFF2-40B4-BE49-F238E27FC236}">
                <a16:creationId xmlns:a16="http://schemas.microsoft.com/office/drawing/2014/main" id="{B3528F96-A6F1-09AD-3A59-DE582CE2102E}"/>
              </a:ext>
            </a:extLst>
          </p:cNvPr>
          <p:cNvSpPr txBox="1"/>
          <p:nvPr/>
        </p:nvSpPr>
        <p:spPr>
          <a:xfrm>
            <a:off x="310102" y="2761334"/>
            <a:ext cx="2238742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altLang="zh-TW" sz="1800" b="1" dirty="0">
                <a:solidFill>
                  <a:srgbClr val="C00000"/>
                </a:solidFill>
              </a:rPr>
              <a:t>Julho de 1921</a:t>
            </a:r>
            <a:endParaRPr lang="en-HK" altLang="zh-TW" sz="1800" b="1" dirty="0">
              <a:solidFill>
                <a:srgbClr val="C00000"/>
              </a:solidFill>
            </a:endParaRPr>
          </a:p>
          <a:p>
            <a:pPr algn="ctr"/>
            <a:r>
              <a:rPr lang="pt-BR" altLang="zh-MO" sz="1600" b="1" dirty="0"/>
              <a:t>Fundação do Partido Comunista da China</a:t>
            </a:r>
            <a:endParaRPr lang="en-HK" sz="1600" b="1" dirty="0"/>
          </a:p>
        </p:txBody>
      </p:sp>
      <p:grpSp>
        <p:nvGrpSpPr>
          <p:cNvPr id="55" name="群組 54">
            <a:extLst>
              <a:ext uri="{FF2B5EF4-FFF2-40B4-BE49-F238E27FC236}">
                <a16:creationId xmlns:a16="http://schemas.microsoft.com/office/drawing/2014/main" id="{6BCB8C58-506B-39E6-428B-E13054474B29}"/>
              </a:ext>
            </a:extLst>
          </p:cNvPr>
          <p:cNvGrpSpPr/>
          <p:nvPr/>
        </p:nvGrpSpPr>
        <p:grpSpPr>
          <a:xfrm>
            <a:off x="3331216" y="2279968"/>
            <a:ext cx="2361431" cy="1399361"/>
            <a:chOff x="3400708" y="2335510"/>
            <a:chExt cx="2361431" cy="972344"/>
          </a:xfrm>
        </p:grpSpPr>
        <p:pic>
          <p:nvPicPr>
            <p:cNvPr id="47" name="Google Shape;128;p17" descr="image.png">
              <a:extLst>
                <a:ext uri="{FF2B5EF4-FFF2-40B4-BE49-F238E27FC236}">
                  <a16:creationId xmlns:a16="http://schemas.microsoft.com/office/drawing/2014/main" id="{069DB94B-92BE-2F99-1BFD-02F617063218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75360" y="2335510"/>
              <a:ext cx="2171702" cy="972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8" name="文字方塊 47">
              <a:extLst>
                <a:ext uri="{FF2B5EF4-FFF2-40B4-BE49-F238E27FC236}">
                  <a16:creationId xmlns:a16="http://schemas.microsoft.com/office/drawing/2014/main" id="{C32E83F1-1E4E-09F4-91B8-32CD3521C393}"/>
                </a:ext>
              </a:extLst>
            </p:cNvPr>
            <p:cNvSpPr txBox="1"/>
            <p:nvPr/>
          </p:nvSpPr>
          <p:spPr>
            <a:xfrm>
              <a:off x="3400708" y="2482133"/>
              <a:ext cx="2361431" cy="6094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PT" altLang="zh-TW" sz="1800" b="1" dirty="0">
                  <a:solidFill>
                    <a:srgbClr val="C00000"/>
                  </a:solidFill>
                </a:rPr>
                <a:t>Abril de 1927</a:t>
              </a:r>
              <a:endParaRPr lang="en-HK" altLang="zh-TW" sz="1800" b="1" dirty="0">
                <a:solidFill>
                  <a:srgbClr val="C00000"/>
                </a:solidFill>
              </a:endParaRPr>
            </a:p>
            <a:p>
              <a:r>
                <a:rPr lang="pt-BR" altLang="zh-MO" sz="1100" b="1" dirty="0"/>
                <a:t>Golpe de Estado de 12 de Abril</a:t>
              </a:r>
            </a:p>
            <a:p>
              <a:r>
                <a:rPr lang="pt-BR" altLang="zh-MO" sz="1100" dirty="0"/>
                <a:t>Chiang Kai-shek ordena a prisão e o assassínio dos comunistas</a:t>
              </a:r>
            </a:p>
          </p:txBody>
        </p:sp>
      </p:grpSp>
      <p:grpSp>
        <p:nvGrpSpPr>
          <p:cNvPr id="56" name="群組 55">
            <a:extLst>
              <a:ext uri="{FF2B5EF4-FFF2-40B4-BE49-F238E27FC236}">
                <a16:creationId xmlns:a16="http://schemas.microsoft.com/office/drawing/2014/main" id="{CCA5C1E2-E630-EEDD-D40C-AEF74DF25BC9}"/>
              </a:ext>
            </a:extLst>
          </p:cNvPr>
          <p:cNvGrpSpPr/>
          <p:nvPr/>
        </p:nvGrpSpPr>
        <p:grpSpPr>
          <a:xfrm>
            <a:off x="1779097" y="4431807"/>
            <a:ext cx="2228851" cy="1446550"/>
            <a:chOff x="1838362" y="4065936"/>
            <a:chExt cx="2228851" cy="1404638"/>
          </a:xfrm>
        </p:grpSpPr>
        <p:pic>
          <p:nvPicPr>
            <p:cNvPr id="49" name="Google Shape;128;p17" descr="image.png">
              <a:extLst>
                <a:ext uri="{FF2B5EF4-FFF2-40B4-BE49-F238E27FC236}">
                  <a16:creationId xmlns:a16="http://schemas.microsoft.com/office/drawing/2014/main" id="{6D749A6C-F66C-5011-598A-2C642FD39A30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1895511" y="4084728"/>
              <a:ext cx="2171702" cy="135430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0" name="文字方塊 49">
              <a:extLst>
                <a:ext uri="{FF2B5EF4-FFF2-40B4-BE49-F238E27FC236}">
                  <a16:creationId xmlns:a16="http://schemas.microsoft.com/office/drawing/2014/main" id="{F642FEF9-74CC-5BE3-7D57-360D1D8829C3}"/>
                </a:ext>
              </a:extLst>
            </p:cNvPr>
            <p:cNvSpPr txBox="1"/>
            <p:nvPr/>
          </p:nvSpPr>
          <p:spPr>
            <a:xfrm>
              <a:off x="1838362" y="4065936"/>
              <a:ext cx="2171700" cy="140463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PT" altLang="zh-TW" sz="1800" b="1" dirty="0">
                  <a:solidFill>
                    <a:srgbClr val="C00000"/>
                  </a:solidFill>
                </a:rPr>
                <a:t>Junho de 1923</a:t>
              </a:r>
              <a:endParaRPr lang="en-HK" altLang="zh-TW" sz="1800" b="1" dirty="0">
                <a:solidFill>
                  <a:srgbClr val="C00000"/>
                </a:solidFill>
              </a:endParaRPr>
            </a:p>
            <a:p>
              <a:pPr algn="ctr"/>
              <a:r>
                <a:rPr lang="pt-BR" altLang="zh-MO" b="1" dirty="0"/>
                <a:t>Resolução do III Congresso Nacional: Cooperação entre o Kuomintang e o Partido Comunista</a:t>
              </a:r>
              <a:endParaRPr lang="en-HK" b="1" dirty="0"/>
            </a:p>
          </p:txBody>
        </p:sp>
      </p:grpSp>
      <p:grpSp>
        <p:nvGrpSpPr>
          <p:cNvPr id="57" name="群組 56">
            <a:extLst>
              <a:ext uri="{FF2B5EF4-FFF2-40B4-BE49-F238E27FC236}">
                <a16:creationId xmlns:a16="http://schemas.microsoft.com/office/drawing/2014/main" id="{D7C0AC56-C04D-1FE4-5DED-64C5E78607AE}"/>
              </a:ext>
            </a:extLst>
          </p:cNvPr>
          <p:cNvGrpSpPr/>
          <p:nvPr/>
        </p:nvGrpSpPr>
        <p:grpSpPr>
          <a:xfrm>
            <a:off x="4914568" y="4451158"/>
            <a:ext cx="2205940" cy="1399361"/>
            <a:chOff x="3441122" y="2335510"/>
            <a:chExt cx="2205940" cy="972344"/>
          </a:xfrm>
        </p:grpSpPr>
        <p:pic>
          <p:nvPicPr>
            <p:cNvPr id="58" name="Google Shape;128;p17" descr="image.png">
              <a:extLst>
                <a:ext uri="{FF2B5EF4-FFF2-40B4-BE49-F238E27FC236}">
                  <a16:creationId xmlns:a16="http://schemas.microsoft.com/office/drawing/2014/main" id="{8DEDEAB7-853B-3B56-B59B-9A660798B771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75360" y="2335510"/>
              <a:ext cx="2171702" cy="972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9" name="文字方塊 58">
              <a:extLst>
                <a:ext uri="{FF2B5EF4-FFF2-40B4-BE49-F238E27FC236}">
                  <a16:creationId xmlns:a16="http://schemas.microsoft.com/office/drawing/2014/main" id="{22F7DD8A-0C6C-3B76-F824-3B03104C4F5A}"/>
                </a:ext>
              </a:extLst>
            </p:cNvPr>
            <p:cNvSpPr txBox="1"/>
            <p:nvPr/>
          </p:nvSpPr>
          <p:spPr>
            <a:xfrm>
              <a:off x="3441122" y="2351432"/>
              <a:ext cx="2171700" cy="9516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PT" altLang="zh-TW" sz="1800" b="1" dirty="0">
                  <a:solidFill>
                    <a:srgbClr val="C00000"/>
                  </a:solidFill>
                </a:rPr>
                <a:t>Julho de 1927</a:t>
              </a:r>
              <a:endParaRPr lang="en-HK" altLang="zh-TW" sz="1800" b="1" dirty="0">
                <a:solidFill>
                  <a:srgbClr val="C00000"/>
                </a:solidFill>
              </a:endParaRPr>
            </a:p>
            <a:p>
              <a:r>
                <a:rPr lang="pt-BR" altLang="zh-MO" sz="1300" b="1" dirty="0"/>
                <a:t>Golpe de Estado de 15 de Julho</a:t>
              </a:r>
            </a:p>
            <a:p>
              <a:r>
                <a:rPr lang="pt-BR" altLang="zh-MO" sz="1300" dirty="0"/>
                <a:t>Wang Jingwei convoca a «Reunião de Ruptura com o Partido Comunista»</a:t>
              </a:r>
            </a:p>
          </p:txBody>
        </p:sp>
      </p:grpSp>
      <p:grpSp>
        <p:nvGrpSpPr>
          <p:cNvPr id="60" name="群組 59">
            <a:extLst>
              <a:ext uri="{FF2B5EF4-FFF2-40B4-BE49-F238E27FC236}">
                <a16:creationId xmlns:a16="http://schemas.microsoft.com/office/drawing/2014/main" id="{6912ABFD-ED45-54FA-5D97-E9B873186DD7}"/>
              </a:ext>
            </a:extLst>
          </p:cNvPr>
          <p:cNvGrpSpPr/>
          <p:nvPr/>
        </p:nvGrpSpPr>
        <p:grpSpPr>
          <a:xfrm>
            <a:off x="7412495" y="3896193"/>
            <a:ext cx="330200" cy="330200"/>
            <a:chOff x="1559626" y="5613400"/>
            <a:chExt cx="330200" cy="330200"/>
          </a:xfrm>
        </p:grpSpPr>
        <p:sp>
          <p:nvSpPr>
            <p:cNvPr id="61" name="橢圓 60">
              <a:extLst>
                <a:ext uri="{FF2B5EF4-FFF2-40B4-BE49-F238E27FC236}">
                  <a16:creationId xmlns:a16="http://schemas.microsoft.com/office/drawing/2014/main" id="{D69E2854-C5E0-AEB2-9C1F-3AFF68A57281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2" name="橢圓 61">
              <a:extLst>
                <a:ext uri="{FF2B5EF4-FFF2-40B4-BE49-F238E27FC236}">
                  <a16:creationId xmlns:a16="http://schemas.microsoft.com/office/drawing/2014/main" id="{68B3FD2B-9CAE-666D-2F16-430188A38E11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63" name="群組 62">
            <a:extLst>
              <a:ext uri="{FF2B5EF4-FFF2-40B4-BE49-F238E27FC236}">
                <a16:creationId xmlns:a16="http://schemas.microsoft.com/office/drawing/2014/main" id="{00541FE4-8671-5009-D219-F6EA602ED7A6}"/>
              </a:ext>
            </a:extLst>
          </p:cNvPr>
          <p:cNvGrpSpPr/>
          <p:nvPr/>
        </p:nvGrpSpPr>
        <p:grpSpPr>
          <a:xfrm>
            <a:off x="6453342" y="2279968"/>
            <a:ext cx="2238742" cy="1399361"/>
            <a:chOff x="3436958" y="2335510"/>
            <a:chExt cx="2238742" cy="972344"/>
          </a:xfrm>
        </p:grpSpPr>
        <p:pic>
          <p:nvPicPr>
            <p:cNvPr id="64" name="Google Shape;128;p17" descr="image.png">
              <a:extLst>
                <a:ext uri="{FF2B5EF4-FFF2-40B4-BE49-F238E27FC236}">
                  <a16:creationId xmlns:a16="http://schemas.microsoft.com/office/drawing/2014/main" id="{772F7136-56B9-B03C-A2AF-3C37F0595B29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75360" y="2335510"/>
              <a:ext cx="2171702" cy="972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5" name="文字方塊 64">
              <a:extLst>
                <a:ext uri="{FF2B5EF4-FFF2-40B4-BE49-F238E27FC236}">
                  <a16:creationId xmlns:a16="http://schemas.microsoft.com/office/drawing/2014/main" id="{21CFCB22-79C5-7796-C93E-A116F573C09E}"/>
                </a:ext>
              </a:extLst>
            </p:cNvPr>
            <p:cNvSpPr txBox="1"/>
            <p:nvPr/>
          </p:nvSpPr>
          <p:spPr>
            <a:xfrm>
              <a:off x="3436958" y="2410465"/>
              <a:ext cx="2238742" cy="76989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PT" altLang="zh-TW" sz="1800" b="1" dirty="0">
                  <a:solidFill>
                    <a:srgbClr val="C00000"/>
                  </a:solidFill>
                </a:rPr>
                <a:t>Agosto de 1927</a:t>
              </a:r>
              <a:endParaRPr lang="en-HK" altLang="zh-TW" sz="1800" b="1" dirty="0">
                <a:solidFill>
                  <a:srgbClr val="C00000"/>
                </a:solidFill>
              </a:endParaRPr>
            </a:p>
            <a:p>
              <a:r>
                <a:rPr lang="pt-BR" altLang="zh-MO" sz="1200" b="1" dirty="0"/>
                <a:t>Levantamento de Nanchang</a:t>
              </a:r>
            </a:p>
            <a:p>
              <a:r>
                <a:rPr lang="pt-BR" altLang="zh-MO" sz="1200" dirty="0"/>
                <a:t>Disparo do primeiro tiro da resistência armada contra os reaccionários do Kuomintang</a:t>
              </a:r>
            </a:p>
          </p:txBody>
        </p:sp>
      </p:grpSp>
      <p:grpSp>
        <p:nvGrpSpPr>
          <p:cNvPr id="76" name="群組 75">
            <a:extLst>
              <a:ext uri="{FF2B5EF4-FFF2-40B4-BE49-F238E27FC236}">
                <a16:creationId xmlns:a16="http://schemas.microsoft.com/office/drawing/2014/main" id="{42FFE63D-3E52-0477-A0A5-C43F32288C13}"/>
              </a:ext>
            </a:extLst>
          </p:cNvPr>
          <p:cNvGrpSpPr/>
          <p:nvPr/>
        </p:nvGrpSpPr>
        <p:grpSpPr>
          <a:xfrm>
            <a:off x="8959591" y="3896193"/>
            <a:ext cx="330200" cy="330200"/>
            <a:chOff x="1559626" y="5613400"/>
            <a:chExt cx="330200" cy="330200"/>
          </a:xfrm>
        </p:grpSpPr>
        <p:sp>
          <p:nvSpPr>
            <p:cNvPr id="77" name="橢圓 76">
              <a:extLst>
                <a:ext uri="{FF2B5EF4-FFF2-40B4-BE49-F238E27FC236}">
                  <a16:creationId xmlns:a16="http://schemas.microsoft.com/office/drawing/2014/main" id="{D8837124-8B6F-804C-6644-00F2EFF7046F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78" name="橢圓 77">
              <a:extLst>
                <a:ext uri="{FF2B5EF4-FFF2-40B4-BE49-F238E27FC236}">
                  <a16:creationId xmlns:a16="http://schemas.microsoft.com/office/drawing/2014/main" id="{C3835C1D-6F52-C353-F895-E30BBB7900D6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2" name="群組 81">
            <a:extLst>
              <a:ext uri="{FF2B5EF4-FFF2-40B4-BE49-F238E27FC236}">
                <a16:creationId xmlns:a16="http://schemas.microsoft.com/office/drawing/2014/main" id="{400F9E52-396A-FEC3-093D-22F9D9BDF40C}"/>
              </a:ext>
            </a:extLst>
          </p:cNvPr>
          <p:cNvGrpSpPr/>
          <p:nvPr/>
        </p:nvGrpSpPr>
        <p:grpSpPr>
          <a:xfrm>
            <a:off x="10498371" y="3896193"/>
            <a:ext cx="330200" cy="330200"/>
            <a:chOff x="1559626" y="5613400"/>
            <a:chExt cx="330200" cy="330200"/>
          </a:xfrm>
        </p:grpSpPr>
        <p:sp>
          <p:nvSpPr>
            <p:cNvPr id="83" name="橢圓 82">
              <a:extLst>
                <a:ext uri="{FF2B5EF4-FFF2-40B4-BE49-F238E27FC236}">
                  <a16:creationId xmlns:a16="http://schemas.microsoft.com/office/drawing/2014/main" id="{019D9A39-C7C7-D7E5-1084-0F40C7D91DAF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84" name="橢圓 83">
              <a:extLst>
                <a:ext uri="{FF2B5EF4-FFF2-40B4-BE49-F238E27FC236}">
                  <a16:creationId xmlns:a16="http://schemas.microsoft.com/office/drawing/2014/main" id="{CF785724-C8B9-E17E-8518-975B92A595E3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5" name="群組 84">
            <a:extLst>
              <a:ext uri="{FF2B5EF4-FFF2-40B4-BE49-F238E27FC236}">
                <a16:creationId xmlns:a16="http://schemas.microsoft.com/office/drawing/2014/main" id="{CFD95447-15F3-B75E-B670-6D40371D5671}"/>
              </a:ext>
            </a:extLst>
          </p:cNvPr>
          <p:cNvGrpSpPr/>
          <p:nvPr/>
        </p:nvGrpSpPr>
        <p:grpSpPr>
          <a:xfrm>
            <a:off x="8038840" y="4451152"/>
            <a:ext cx="2171702" cy="1599419"/>
            <a:chOff x="3475360" y="2335510"/>
            <a:chExt cx="2171702" cy="992088"/>
          </a:xfrm>
        </p:grpSpPr>
        <p:pic>
          <p:nvPicPr>
            <p:cNvPr id="86" name="Google Shape;128;p17" descr="image.png">
              <a:extLst>
                <a:ext uri="{FF2B5EF4-FFF2-40B4-BE49-F238E27FC236}">
                  <a16:creationId xmlns:a16="http://schemas.microsoft.com/office/drawing/2014/main" id="{D811F8DD-0044-E569-7185-BF602E41224A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75360" y="2335510"/>
              <a:ext cx="2171702" cy="972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7" name="文字方塊 86">
              <a:extLst>
                <a:ext uri="{FF2B5EF4-FFF2-40B4-BE49-F238E27FC236}">
                  <a16:creationId xmlns:a16="http://schemas.microsoft.com/office/drawing/2014/main" id="{92BA5F48-610B-8702-6FDC-67832C2F9338}"/>
                </a:ext>
              </a:extLst>
            </p:cNvPr>
            <p:cNvSpPr txBox="1"/>
            <p:nvPr/>
          </p:nvSpPr>
          <p:spPr>
            <a:xfrm>
              <a:off x="3475362" y="2363514"/>
              <a:ext cx="2171700" cy="96408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PT" altLang="zh-TW" sz="1800" b="1" dirty="0">
                  <a:solidFill>
                    <a:srgbClr val="C00000"/>
                  </a:solidFill>
                </a:rPr>
                <a:t>Outubro de 1927</a:t>
              </a:r>
              <a:endParaRPr lang="en-HK" altLang="zh-TW" sz="1800" b="1" dirty="0">
                <a:solidFill>
                  <a:srgbClr val="C00000"/>
                </a:solidFill>
              </a:endParaRPr>
            </a:p>
            <a:p>
              <a:r>
                <a:rPr lang="pt-BR" altLang="zh-MO" sz="1100" b="1" dirty="0"/>
                <a:t>Estabelecimento da Base Revolucionária das Montanhas Jinggang</a:t>
              </a:r>
            </a:p>
            <a:p>
              <a:r>
                <a:rPr lang="pt-BR" altLang="zh-MO" sz="1100" dirty="0"/>
                <a:t>Mao Zedong estabelece a base revolucionária nas Montanhas Jinggang após a Revolta da Colheita do Outono</a:t>
              </a:r>
            </a:p>
          </p:txBody>
        </p:sp>
      </p:grpSp>
      <p:grpSp>
        <p:nvGrpSpPr>
          <p:cNvPr id="88" name="群組 87">
            <a:extLst>
              <a:ext uri="{FF2B5EF4-FFF2-40B4-BE49-F238E27FC236}">
                <a16:creationId xmlns:a16="http://schemas.microsoft.com/office/drawing/2014/main" id="{4979974D-5428-1810-B7A7-EA615B4F8DFB}"/>
              </a:ext>
            </a:extLst>
          </p:cNvPr>
          <p:cNvGrpSpPr/>
          <p:nvPr/>
        </p:nvGrpSpPr>
        <p:grpSpPr>
          <a:xfrm>
            <a:off x="9520470" y="1970881"/>
            <a:ext cx="2171702" cy="1716061"/>
            <a:chOff x="3475360" y="2335510"/>
            <a:chExt cx="2171702" cy="972344"/>
          </a:xfrm>
        </p:grpSpPr>
        <p:pic>
          <p:nvPicPr>
            <p:cNvPr id="89" name="Google Shape;128;p17" descr="image.png">
              <a:extLst>
                <a:ext uri="{FF2B5EF4-FFF2-40B4-BE49-F238E27FC236}">
                  <a16:creationId xmlns:a16="http://schemas.microsoft.com/office/drawing/2014/main" id="{E34E81D9-835F-1DA8-68F0-56A99C7C3CB1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3475360" y="2335510"/>
              <a:ext cx="2171702" cy="97234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0" name="文字方塊 89">
              <a:extLst>
                <a:ext uri="{FF2B5EF4-FFF2-40B4-BE49-F238E27FC236}">
                  <a16:creationId xmlns:a16="http://schemas.microsoft.com/office/drawing/2014/main" id="{A6C20576-5FA7-902D-D56A-77440F078DD7}"/>
                </a:ext>
              </a:extLst>
            </p:cNvPr>
            <p:cNvSpPr txBox="1"/>
            <p:nvPr/>
          </p:nvSpPr>
          <p:spPr>
            <a:xfrm>
              <a:off x="3475360" y="2384208"/>
              <a:ext cx="2171700" cy="86323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pt-PT" altLang="zh-TW" sz="1600" b="1" dirty="0">
                  <a:solidFill>
                    <a:srgbClr val="C00000"/>
                  </a:solidFill>
                </a:rPr>
                <a:t>Novembro de 1931</a:t>
              </a:r>
              <a:endParaRPr lang="en-HK" altLang="zh-TW" sz="1600" b="1" dirty="0">
                <a:solidFill>
                  <a:srgbClr val="C00000"/>
                </a:solidFill>
              </a:endParaRPr>
            </a:p>
            <a:p>
              <a:r>
                <a:rPr lang="pt-BR" altLang="zh-MO" sz="1100" b="1" dirty="0"/>
                <a:t>Fundação do Governo Central Provisório da República Soviética da China</a:t>
              </a:r>
            </a:p>
            <a:p>
              <a:r>
                <a:rPr lang="pt-BR" altLang="zh-MO" sz="1100" dirty="0"/>
                <a:t>Fixação da capital em Ruijin; Mao Zedong assume o cargo de Presidente do Governo Central Provisório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6358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DBAFB4-647F-5F1F-4B64-12A306056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CD265426-64B7-E6CA-8D77-1E964D540F3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856BF24A-DD85-561A-660B-E29CF685C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597" y="77729"/>
            <a:ext cx="11338805" cy="1138134"/>
          </a:xfrm>
        </p:spPr>
        <p:txBody>
          <a:bodyPr>
            <a:normAutofit/>
          </a:bodyPr>
          <a:lstStyle/>
          <a:p>
            <a:r>
              <a:rPr lang="pt-BR" altLang="zh-MO" sz="3000" dirty="0"/>
              <a:t>Fracasso na Campanha contra o «cerco e aniquilamento»</a:t>
            </a:r>
            <a:endParaRPr lang="zh-TW" altLang="en-US" sz="3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1CBC7BDC-B084-AAFF-2AFC-CD680AEF4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1929009"/>
            <a:ext cx="6563046" cy="4558418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pt-BR" altLang="zh-MO" sz="1700" b="1" dirty="0"/>
              <a:t>Alvo de Múltiplas Campanhas de «Cercamento»:</a:t>
            </a:r>
            <a:r>
              <a:rPr lang="pt-BR" altLang="zh-MO" sz="1700" dirty="0"/>
              <a:t> A partir de 1930, Chiang Kai-shek desencadeou sucessivas campanhas de «cerco e aniquilamento» em grande escala contra o Exército Vermelho e as bases revolucionárias. Sob a direcção de Mao Zedong, Zhu De e Zhou Enlai, a Exército Vermelho esmagou por diversas vezes as ofensivas de «cercamento» das tropas do Kuomintang.</a:t>
            </a:r>
          </a:p>
          <a:p>
            <a:pPr>
              <a:spcAft>
                <a:spcPts val="1200"/>
              </a:spcAft>
            </a:pPr>
            <a:r>
              <a:rPr lang="pt-BR" altLang="zh-MO" sz="1700" b="1" dirty="0"/>
              <a:t>Quinta Campanha contra o «Cercamento»:</a:t>
            </a:r>
            <a:r>
              <a:rPr lang="pt-BR" altLang="zh-MO" sz="1700" dirty="0"/>
              <a:t> No Outono de 1933, Chiang concentrou um exército de um milhão de homens para lançar a Quinta Campanha de «Cercamento». Durante este período, Bo Gu e outros responsáveis alteraram a orientação militar anteriormente seguida por Mao Zedong, fazendo com que a Exército Vermelho atacasse em toda a linha de frente; além disso, defenderam a divisão das forças para a guarda de posições fixas. Estas práticas erradas provocaram graves perdas à Exército Vermelho.</a:t>
            </a:r>
            <a:endParaRPr lang="en-HK" altLang="zh-TW" sz="1700" dirty="0"/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4C0AB723-AFEF-4D13-7ACD-1A7CEB659030}"/>
              </a:ext>
            </a:extLst>
          </p:cNvPr>
          <p:cNvSpPr txBox="1"/>
          <p:nvPr/>
        </p:nvSpPr>
        <p:spPr>
          <a:xfrm>
            <a:off x="7682811" y="5877236"/>
            <a:ext cx="4223375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pPr algn="l"/>
            <a:r>
              <a:rPr lang="pt-PT" altLang="zh-TW" dirty="0"/>
              <a:t>Fonte da imagem: </a:t>
            </a:r>
            <a:r>
              <a:rPr lang="pt-PT" altLang="zh-CN" i="1" kern="1200" dirty="0">
                <a:solidFill>
                  <a:schemeClr val="tx1"/>
                </a:solidFill>
              </a:rPr>
              <a:t>"</a:t>
            </a:r>
            <a:r>
              <a:rPr lang="pt-BR" altLang="zh-TW" i="1" dirty="0"/>
              <a:t>Materiais Didácticos da História de Macau</a:t>
            </a:r>
            <a:r>
              <a:rPr lang="pt-PT" altLang="zh-CN" i="1" kern="1200" dirty="0">
                <a:solidFill>
                  <a:schemeClr val="tx1"/>
                </a:solidFill>
              </a:rPr>
              <a:t>"</a:t>
            </a:r>
            <a:endParaRPr lang="en-US" altLang="zh-TW" i="1" dirty="0"/>
          </a:p>
        </p:txBody>
      </p:sp>
      <p:cxnSp>
        <p:nvCxnSpPr>
          <p:cNvPr id="10" name="Connector 10">
            <a:extLst>
              <a:ext uri="{FF2B5EF4-FFF2-40B4-BE49-F238E27FC236}">
                <a16:creationId xmlns:a16="http://schemas.microsoft.com/office/drawing/2014/main" id="{8C99F63E-2FCA-908D-D630-610AA391E681}"/>
              </a:ext>
            </a:extLst>
          </p:cNvPr>
          <p:cNvCxnSpPr/>
          <p:nvPr/>
        </p:nvCxnSpPr>
        <p:spPr>
          <a:xfrm rot="5390581">
            <a:off x="5166160" y="3962409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F7F4283F-0EAF-7273-261D-3F89E21974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6611" y="1615699"/>
            <a:ext cx="4595776" cy="4261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2778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B21A0-A5E8-FFF4-0DE8-3D3BFFF3E9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C3680AD-5691-FC36-A54B-56E9022C41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2D124049-B272-0686-8D08-588D487E8B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" t="8154" r="72" b="8154"/>
          <a:stretch>
            <a:fillRect/>
          </a:stretch>
        </p:blipFill>
        <p:spPr bwMode="auto">
          <a:xfrm>
            <a:off x="0" y="0"/>
            <a:ext cx="12192000" cy="684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D444D9CB-4776-3EAF-CBD9-1AADBA6D6654}"/>
              </a:ext>
            </a:extLst>
          </p:cNvPr>
          <p:cNvSpPr/>
          <p:nvPr/>
        </p:nvSpPr>
        <p:spPr>
          <a:xfrm>
            <a:off x="0" y="-14913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>
            <a:extLst>
              <a:ext uri="{FF2B5EF4-FFF2-40B4-BE49-F238E27FC236}">
                <a16:creationId xmlns:a16="http://schemas.microsoft.com/office/drawing/2014/main" id="{133B4995-3695-A057-9695-DE72E4872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611" y="778253"/>
            <a:ext cx="10261690" cy="1138134"/>
          </a:xfrm>
        </p:spPr>
        <p:txBody>
          <a:bodyPr>
            <a:noAutofit/>
          </a:bodyPr>
          <a:lstStyle/>
          <a:p>
            <a:pPr marL="1346200" indent="-1346200">
              <a:lnSpc>
                <a:spcPct val="117000"/>
              </a:lnSpc>
              <a:defRPr/>
            </a:pPr>
            <a:r>
              <a:rPr lang="pt-BR" altLang="zh-MO" sz="2800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Pergunta: O Exército Vermelho sofreu graves perdas na Quinta Campanha contra o «cerco e aniquilamento». Se fosse membro da direcção, como procederia?</a:t>
            </a:r>
            <a:endParaRPr lang="zh-TW" altLang="en-US" sz="2800" b="1" dirty="0">
              <a:solidFill>
                <a:srgbClr val="333333"/>
              </a:solidFill>
              <a:latin typeface="Noto Sans SC"/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2BEAEFB7-1ABB-0164-4DA3-1F57808A41AC}"/>
              </a:ext>
            </a:extLst>
          </p:cNvPr>
          <p:cNvSpPr/>
          <p:nvPr/>
        </p:nvSpPr>
        <p:spPr>
          <a:xfrm>
            <a:off x="901611" y="2801087"/>
            <a:ext cx="10261690" cy="2132863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33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Rectangle 21">
            <a:extLst>
              <a:ext uri="{FF2B5EF4-FFF2-40B4-BE49-F238E27FC236}">
                <a16:creationId xmlns:a16="http://schemas.microsoft.com/office/drawing/2014/main" id="{8BCB7B21-121F-C296-F0FE-F781682AE6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1610" y="2992811"/>
            <a:ext cx="1026168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pt-BR" altLang="zh-MO" b="0" dirty="0">
                <a:solidFill>
                  <a:srgbClr val="FF0000"/>
                </a:solidFill>
              </a:rPr>
              <a:t>Resposta: Reflectir sobre os erros dos planos passados, examiná-los e proceder imediatamente a ajustamentos, corrigindo as falhas.</a:t>
            </a:r>
            <a:endParaRPr lang="en-US" altLang="zh-TW" i="1" dirty="0">
              <a:solidFill>
                <a:srgbClr val="FF0000"/>
              </a:solidFill>
            </a:endParaRPr>
          </a:p>
        </p:txBody>
      </p:sp>
      <p:sp>
        <p:nvSpPr>
          <p:cNvPr id="19" name="Google Shape;142;p17">
            <a:extLst>
              <a:ext uri="{FF2B5EF4-FFF2-40B4-BE49-F238E27FC236}">
                <a16:creationId xmlns:a16="http://schemas.microsoft.com/office/drawing/2014/main" id="{5E1911DE-001D-624D-A084-67D4E46EF8B7}"/>
              </a:ext>
            </a:extLst>
          </p:cNvPr>
          <p:cNvSpPr/>
          <p:nvPr/>
        </p:nvSpPr>
        <p:spPr>
          <a:xfrm>
            <a:off x="571500" y="2339687"/>
            <a:ext cx="11049000" cy="190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86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088B692D-A4C2-1463-ACC0-3A420C2C49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762000" y="1651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en-US" sz="2400" b="1" i="0" u="none" strike="noStrike" dirty="0" err="1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時間跨度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</a:t>
            </a:r>
            <a:r>
              <a:rPr 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1934年10月 — 1936年10月</a:t>
            </a:r>
            <a:endParaRPr lang="en-US" dirty="0"/>
          </a:p>
        </p:txBody>
      </p:sp>
      <p:sp>
        <p:nvSpPr>
          <p:cNvPr id="5" name="AutoShape 5"/>
          <p:cNvSpPr/>
          <p:nvPr/>
        </p:nvSpPr>
        <p:spPr>
          <a:xfrm>
            <a:off x="762000" y="2286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en-US" sz="2400" b="1" i="0" u="none" strike="noStrike" dirty="0" err="1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出發起點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</a:t>
            </a:r>
            <a:r>
              <a:rPr lang="en-US" sz="2000" b="0" i="0" u="none" strike="noStrike" dirty="0" err="1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江西瑞金</a:t>
            </a:r>
            <a:endParaRPr lang="en-US" dirty="0"/>
          </a:p>
        </p:txBody>
      </p:sp>
      <p:sp>
        <p:nvSpPr>
          <p:cNvPr id="6" name="AutoShape 6"/>
          <p:cNvSpPr/>
          <p:nvPr/>
        </p:nvSpPr>
        <p:spPr>
          <a:xfrm>
            <a:off x="762000" y="3047999"/>
            <a:ext cx="5080000" cy="2914651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17000"/>
              </a:lnSpc>
              <a:defRPr/>
            </a:pPr>
            <a:r>
              <a:rPr lang="en-US" altLang="zh-TW" sz="2000" dirty="0"/>
              <a:t>1934 </a:t>
            </a:r>
            <a:r>
              <a:rPr lang="zh-TW" altLang="en-US" sz="2000" dirty="0"/>
              <a:t>年 </a:t>
            </a:r>
            <a:r>
              <a:rPr lang="en-US" altLang="zh-TW" sz="2000" dirty="0"/>
              <a:t>10 </a:t>
            </a:r>
            <a:r>
              <a:rPr lang="zh-TW" altLang="en-US" sz="2000" dirty="0"/>
              <a:t>月，中共中央被迫放棄中央革命根據地，開始長征。</a:t>
            </a:r>
            <a:endParaRPr lang="en-HK" altLang="zh-TW" sz="2000" dirty="0"/>
          </a:p>
          <a:p>
            <a:pPr marL="0" indent="0" algn="l">
              <a:lnSpc>
                <a:spcPct val="117000"/>
              </a:lnSpc>
              <a:defRPr/>
            </a:pPr>
            <a:endParaRPr lang="en-US" sz="2000" b="0" i="0" u="none" strike="noStrike" dirty="0">
              <a:solidFill>
                <a:srgbClr val="3C3C3C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en-US" sz="2000" b="0" i="0" u="none" strike="noStrike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中央紅軍從瑞金出發，一路輾轉福建、湖南、貴州等十餘省，直面湘江血戰的悲壯，征服終年積雪的雪山與荒無人煙的沼澤草地，在絕境中用雙腳走出了一條二萬五千</a:t>
            </a:r>
            <a:r>
              <a:rPr lang="zh-TW" altLang="en-US" sz="2000" b="0" i="0" u="none" strike="noStrike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里</a:t>
            </a:r>
            <a:r>
              <a:rPr lang="en-US" sz="2000" b="0" i="0" u="none" strike="noStrike" dirty="0" err="1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的生命之路</a:t>
            </a:r>
            <a:r>
              <a:rPr lang="en-US" sz="2000" b="0" i="0" u="none" strike="noStrike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。</a:t>
            </a:r>
            <a:endParaRPr lang="en-US" sz="1600" dirty="0"/>
          </a:p>
        </p:txBody>
      </p:sp>
      <p:cxnSp>
        <p:nvCxnSpPr>
          <p:cNvPr id="10" name="Connector 10"/>
          <p:cNvCxnSpPr/>
          <p:nvPr/>
        </p:nvCxnSpPr>
        <p:spPr>
          <a:xfrm rot="5390581">
            <a:off x="3905250" y="3962409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3">
            <a:extLst>
              <a:ext uri="{FF2B5EF4-FFF2-40B4-BE49-F238E27FC236}">
                <a16:creationId xmlns:a16="http://schemas.microsoft.com/office/drawing/2014/main" id="{3F9F4C20-ED1B-21D7-FBE1-342E9A90AC05}"/>
              </a:ext>
            </a:extLst>
          </p:cNvPr>
          <p:cNvSpPr/>
          <p:nvPr/>
        </p:nvSpPr>
        <p:spPr>
          <a:xfrm>
            <a:off x="387927" y="281709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>
              <a:lnSpc>
                <a:spcPct val="90000"/>
              </a:lnSpc>
              <a:buClr>
                <a:schemeClr val="dk1"/>
              </a:buClr>
              <a:buSzPts val="1400"/>
              <a:defRPr/>
            </a:pPr>
            <a:endParaRPr lang="en-US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8B724FD7-AD86-8FF7-7499-3E680A1349D9}"/>
              </a:ext>
            </a:extLst>
          </p:cNvPr>
          <p:cNvSpPr txBox="1">
            <a:spLocks/>
          </p:cNvSpPr>
          <p:nvPr/>
        </p:nvSpPr>
        <p:spPr>
          <a:xfrm>
            <a:off x="636241" y="211888"/>
            <a:ext cx="10807613" cy="641321"/>
          </a:xfrm>
          <a:prstGeom prst="rect">
            <a:avLst/>
          </a:prstGeom>
        </p:spPr>
        <p:txBody>
          <a:bodyPr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pt-PT" altLang="zh-TW" sz="4000" dirty="0">
                <a:solidFill>
                  <a:schemeClr val="tx1"/>
                </a:solidFill>
                <a:latin typeface="Noto Sans SC"/>
              </a:rPr>
              <a:t>A Longa Marcha do Exército Vermelho</a:t>
            </a:r>
            <a:endParaRPr lang="zh-TW" altLang="en-US" sz="4000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0339D606-03FB-7938-CBF5-E9EFE407E0E3}"/>
              </a:ext>
            </a:extLst>
          </p:cNvPr>
          <p:cNvSpPr txBox="1"/>
          <p:nvPr/>
        </p:nvSpPr>
        <p:spPr>
          <a:xfrm>
            <a:off x="6473228" y="5370946"/>
            <a:ext cx="5481349" cy="1384995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pPr algn="l"/>
            <a:r>
              <a:rPr lang="pt-BR" altLang="zh-CN" dirty="0"/>
              <a:t>A imagem ilustra o mapa do itinerário da Longa Marcha do Exército Vermelho dos Operários e Camponeses da China. O traçado sinuoso a vermelho presente no mapa constitui o testemunho dessa jornada repleta de agruras penosas e de uma imponência épica.</a:t>
            </a:r>
            <a:endParaRPr lang="en-HK" altLang="zh-TW" dirty="0"/>
          </a:p>
          <a:p>
            <a:pPr algn="l"/>
            <a:r>
              <a:rPr lang="pt-PT" altLang="zh-TW" dirty="0"/>
              <a:t>Fonte da imagem: </a:t>
            </a:r>
            <a:r>
              <a:rPr lang="pt-PT" altLang="zh-CN" sz="14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r>
              <a:rPr lang="pt-BR" altLang="zh-TW" i="1" dirty="0"/>
              <a:t>Materiais Didácticos da História de Macau</a:t>
            </a:r>
            <a:r>
              <a:rPr lang="pt-PT" altLang="zh-CN" sz="14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endParaRPr lang="en-US" altLang="zh-TW" i="1" dirty="0"/>
          </a:p>
        </p:txBody>
      </p: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40EF4CB0-6C1E-5884-C97C-AF0102C049BD}"/>
              </a:ext>
            </a:extLst>
          </p:cNvPr>
          <p:cNvSpPr txBox="1"/>
          <p:nvPr/>
        </p:nvSpPr>
        <p:spPr>
          <a:xfrm>
            <a:off x="201572" y="3523628"/>
            <a:ext cx="6181344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b="1" dirty="0"/>
              <a:t>Intervalo Temporal:</a:t>
            </a:r>
            <a:r>
              <a:rPr lang="pt-BR" altLang="zh-MO" dirty="0"/>
              <a:t> Outubro de 1934 — Outubro de 1936</a:t>
            </a:r>
          </a:p>
          <a:p>
            <a:endParaRPr lang="pt-BR" altLang="zh-MO" dirty="0"/>
          </a:p>
          <a:p>
            <a:r>
              <a:rPr lang="pt-BR" altLang="zh-MO" b="1" dirty="0"/>
              <a:t>Ponto de Partida:</a:t>
            </a:r>
            <a:r>
              <a:rPr lang="pt-BR" altLang="zh-MO" dirty="0"/>
              <a:t> Ruijin, Jiangxi</a:t>
            </a:r>
          </a:p>
          <a:p>
            <a:endParaRPr lang="pt-BR" altLang="zh-MO" dirty="0"/>
          </a:p>
          <a:p>
            <a:r>
              <a:rPr lang="pt-BR" altLang="zh-MO" dirty="0"/>
              <a:t>Em Outubro de 1934, o Comité Central do Partido Comunista da China foi forçado a abandonar a Base Revolucionária Central, dando início à Longa Marcha.</a:t>
            </a:r>
          </a:p>
          <a:p>
            <a:endParaRPr lang="pt-BR" altLang="zh-MO" dirty="0"/>
          </a:p>
          <a:p>
            <a:r>
              <a:rPr lang="pt-BR" altLang="zh-MO" dirty="0"/>
              <a:t>Partindo de Ruijin, a Exército Vermelho Central percorreu mais de dez províncias, tais como Fujian, Hunan e Guizhou, enfrentando a tragédia e o heroísmo da sangrenta Batalha do Rio Xiang, conquistando montanhas cobertas de neve perpétua e pântanos desolados e inóspitos, desbravando a pé, no meio de uma extrema adversidade, um caminho de vida de vinte e cinco mil lis.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7EDE9E57-A72F-0AD0-71A4-B74D5B6533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9783" y="1009234"/>
            <a:ext cx="5469452" cy="4361714"/>
          </a:xfrm>
          <a:prstGeom prst="rect">
            <a:avLst/>
          </a:prstGeom>
        </p:spPr>
      </p:pic>
      <p:grpSp>
        <p:nvGrpSpPr>
          <p:cNvPr id="17" name="群組 16">
            <a:extLst>
              <a:ext uri="{FF2B5EF4-FFF2-40B4-BE49-F238E27FC236}">
                <a16:creationId xmlns:a16="http://schemas.microsoft.com/office/drawing/2014/main" id="{A6C8BB16-F2AD-3E63-04F2-922ED0DA760D}"/>
              </a:ext>
            </a:extLst>
          </p:cNvPr>
          <p:cNvGrpSpPr/>
          <p:nvPr/>
        </p:nvGrpSpPr>
        <p:grpSpPr>
          <a:xfrm>
            <a:off x="10899149" y="2916739"/>
            <a:ext cx="1091279" cy="1877731"/>
            <a:chOff x="7585616" y="4566576"/>
            <a:chExt cx="1091279" cy="1877731"/>
          </a:xfrm>
        </p:grpSpPr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5B14512C-7511-6188-8B42-80DF74D96C3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351296">
              <a:off x="7585616" y="4566576"/>
              <a:ext cx="1091279" cy="18777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圖片 11">
              <a:hlinkClick r:id="rId6"/>
              <a:extLst>
                <a:ext uri="{FF2B5EF4-FFF2-40B4-BE49-F238E27FC236}">
                  <a16:creationId xmlns:a16="http://schemas.microsoft.com/office/drawing/2014/main" id="{2971CE84-65BD-250B-1F74-EF5D2B99701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351296">
              <a:off x="7748859" y="5725919"/>
              <a:ext cx="834495" cy="542422"/>
            </a:xfrm>
            <a:prstGeom prst="rect">
              <a:avLst/>
            </a:prstGeom>
          </p:spPr>
        </p:pic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A1A56683-E5CE-510F-1A74-326CC14A9ADF}"/>
                </a:ext>
              </a:extLst>
            </p:cNvPr>
            <p:cNvSpPr/>
            <p:nvPr/>
          </p:nvSpPr>
          <p:spPr>
            <a:xfrm rot="21351296">
              <a:off x="7625336" y="4716216"/>
              <a:ext cx="975769" cy="992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zh-TW" altLang="en-US" b="1" u="sng" dirty="0"/>
                <a:t>影片</a:t>
              </a:r>
              <a:endParaRPr lang="en-US" altLang="zh-TW" b="1" u="sng" dirty="0"/>
            </a:p>
            <a:p>
              <a:pPr algn="ctr"/>
              <a:r>
                <a:rPr lang="zh-TW" altLang="en-US" b="1" dirty="0"/>
                <a:t>紀念紅軍長征勝利</a:t>
              </a:r>
              <a:r>
                <a:rPr lang="en-US" altLang="zh-TW" b="1" dirty="0"/>
                <a:t>90</a:t>
              </a:r>
              <a:r>
                <a:rPr lang="zh-TW" altLang="en-US" b="1" dirty="0"/>
                <a:t>周年</a:t>
              </a:r>
              <a:endParaRPr lang="en-US" altLang="zh-TW" b="1" dirty="0"/>
            </a:p>
          </p:txBody>
        </p:sp>
      </p:grpSp>
      <p:sp>
        <p:nvSpPr>
          <p:cNvPr id="2" name="文字方塊 8">
            <a:extLst>
              <a:ext uri="{FF2B5EF4-FFF2-40B4-BE49-F238E27FC236}">
                <a16:creationId xmlns:a16="http://schemas.microsoft.com/office/drawing/2014/main" id="{7F67E972-82BF-70FA-9E5C-4059D17AA938}"/>
              </a:ext>
            </a:extLst>
          </p:cNvPr>
          <p:cNvSpPr txBox="1"/>
          <p:nvPr/>
        </p:nvSpPr>
        <p:spPr>
          <a:xfrm>
            <a:off x="9238915" y="1925647"/>
            <a:ext cx="2897688" cy="954107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pt-BR" altLang="zh-CN" dirty="0"/>
              <a:t>Vídeo</a:t>
            </a:r>
          </a:p>
          <a:p>
            <a:r>
              <a:rPr lang="pt-BR" altLang="zh-CN" dirty="0"/>
              <a:t>Comemoração do 90.º Aniversário </a:t>
            </a:r>
          </a:p>
          <a:p>
            <a:r>
              <a:rPr lang="pt-BR" altLang="zh-CN" dirty="0"/>
              <a:t>da Vitória da Longa Marcha </a:t>
            </a:r>
          </a:p>
          <a:p>
            <a:r>
              <a:rPr lang="pt-BR" altLang="zh-CN" dirty="0"/>
              <a:t>do Exército Vermelho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90C7A0-449A-AC8F-F07C-9379EE7545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CA26997-9808-E8A4-8CD1-CA94383992E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4" name="AutoShape 4">
            <a:extLst>
              <a:ext uri="{FF2B5EF4-FFF2-40B4-BE49-F238E27FC236}">
                <a16:creationId xmlns:a16="http://schemas.microsoft.com/office/drawing/2014/main" id="{D3CEA2D4-BB7A-3463-356B-B0835400E3FF}"/>
              </a:ext>
            </a:extLst>
          </p:cNvPr>
          <p:cNvSpPr/>
          <p:nvPr/>
        </p:nvSpPr>
        <p:spPr>
          <a:xfrm>
            <a:off x="762000" y="1651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en-US" sz="2400" b="1" i="0" u="none" strike="noStrike" dirty="0" err="1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時間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</a:t>
            </a:r>
            <a:r>
              <a:rPr 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1935年1月</a:t>
            </a:r>
            <a:endParaRPr lang="en-US" dirty="0"/>
          </a:p>
        </p:txBody>
      </p:sp>
      <p:sp>
        <p:nvSpPr>
          <p:cNvPr id="5" name="AutoShape 5">
            <a:extLst>
              <a:ext uri="{FF2B5EF4-FFF2-40B4-BE49-F238E27FC236}">
                <a16:creationId xmlns:a16="http://schemas.microsoft.com/office/drawing/2014/main" id="{E82A9FD3-02FA-9145-77D9-1BDC20F053F9}"/>
              </a:ext>
            </a:extLst>
          </p:cNvPr>
          <p:cNvSpPr/>
          <p:nvPr/>
        </p:nvSpPr>
        <p:spPr>
          <a:xfrm>
            <a:off x="762000" y="2286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zh-TW" alt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地</a:t>
            </a: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點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</a:t>
            </a:r>
            <a:r>
              <a:rPr lang="zh-CN" alt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貴州遵義</a:t>
            </a:r>
            <a:endParaRPr lang="en-US" dirty="0"/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878557E0-5122-80F2-8DC8-67F468B1467E}"/>
              </a:ext>
            </a:extLst>
          </p:cNvPr>
          <p:cNvSpPr/>
          <p:nvPr/>
        </p:nvSpPr>
        <p:spPr>
          <a:xfrm>
            <a:off x="762000" y="3047999"/>
            <a:ext cx="5080000" cy="352829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17000"/>
              </a:lnSpc>
              <a:defRPr/>
            </a:pPr>
            <a:r>
              <a:rPr lang="zh-TW" altLang="en-US" sz="2000" b="0" i="0" u="none" strike="noStrike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遵義會議確立毛澤東在黨中央的領導地位，在極其危急的情況下，挽救了黨，挽救了紅軍，挽救了中國革命。</a:t>
            </a:r>
            <a:endParaRPr lang="en-HK" altLang="zh-TW" sz="2000" b="0" i="0" u="none" strike="noStrike" dirty="0">
              <a:solidFill>
                <a:srgbClr val="3C3C3C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marL="0" indent="0" algn="l">
              <a:lnSpc>
                <a:spcPct val="117000"/>
              </a:lnSpc>
              <a:defRPr/>
            </a:pPr>
            <a:endParaRPr lang="en-HK" altLang="zh-TW" sz="2000" dirty="0">
              <a:solidFill>
                <a:srgbClr val="3C3C3C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marL="0" indent="0" algn="l">
              <a:lnSpc>
                <a:spcPct val="117000"/>
              </a:lnSpc>
              <a:defRPr/>
            </a:pPr>
            <a:r>
              <a:rPr lang="zh-TW" altLang="en-US" sz="2000" b="0" i="0" u="none" strike="noStrike" dirty="0">
                <a:solidFill>
                  <a:srgbClr val="3C3C3C"/>
                </a:solidFill>
                <a:latin typeface="Noto Sans SC"/>
                <a:ea typeface="Noto Sans SC"/>
                <a:cs typeface="Noto Sans SC"/>
                <a:sym typeface="Noto Sans SC"/>
              </a:rPr>
              <a:t>遵義會議後，紅軍聲東擊西，四渡赤水河，打亂了國民黨軍隊的計劃，然後急行軍渡過金沙江，跳出包圍圈。接着，紅軍繼續北上，強渡大渡河，飛奪瀘定橋，又翻過大雪山，通過杳無人煙的草地，進入甘肅。</a:t>
            </a:r>
          </a:p>
        </p:txBody>
      </p:sp>
      <p:cxnSp>
        <p:nvCxnSpPr>
          <p:cNvPr id="10" name="Connector 10">
            <a:extLst>
              <a:ext uri="{FF2B5EF4-FFF2-40B4-BE49-F238E27FC236}">
                <a16:creationId xmlns:a16="http://schemas.microsoft.com/office/drawing/2014/main" id="{8A6FA7C1-29D3-06C5-C2F0-9EA2DE2C3709}"/>
              </a:ext>
            </a:extLst>
          </p:cNvPr>
          <p:cNvCxnSpPr/>
          <p:nvPr/>
        </p:nvCxnSpPr>
        <p:spPr>
          <a:xfrm rot="5390581">
            <a:off x="3905250" y="3962409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3">
            <a:extLst>
              <a:ext uri="{FF2B5EF4-FFF2-40B4-BE49-F238E27FC236}">
                <a16:creationId xmlns:a16="http://schemas.microsoft.com/office/drawing/2014/main" id="{CC8E3089-A69E-0084-CB95-3D61A3D55913}"/>
              </a:ext>
            </a:extLst>
          </p:cNvPr>
          <p:cNvSpPr/>
          <p:nvPr/>
        </p:nvSpPr>
        <p:spPr>
          <a:xfrm>
            <a:off x="387927" y="281709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>
              <a:lnSpc>
                <a:spcPct val="90000"/>
              </a:lnSpc>
              <a:buClr>
                <a:schemeClr val="dk1"/>
              </a:buClr>
              <a:buSzPts val="1400"/>
              <a:defRPr/>
            </a:pPr>
            <a:endParaRPr lang="en-US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A1EDC0BB-CBBD-C001-290D-FD248DC6628E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關鍵的轉折</a:t>
            </a:r>
            <a:r>
              <a:rPr lang="en-US" altLang="zh-TW" sz="4000" b="1" dirty="0">
                <a:solidFill>
                  <a:schemeClr val="tx1"/>
                </a:solidFill>
                <a:latin typeface="Noto Sans SC"/>
              </a:rPr>
              <a:t>——</a:t>
            </a:r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遵義會議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B45A2961-7281-5383-D2F9-6D8581B373C4}"/>
              </a:ext>
            </a:extLst>
          </p:cNvPr>
          <p:cNvSpPr txBox="1"/>
          <p:nvPr/>
        </p:nvSpPr>
        <p:spPr>
          <a:xfrm>
            <a:off x="6473228" y="4585998"/>
            <a:ext cx="5481349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pt-PT" altLang="zh-TW" dirty="0"/>
              <a:t>Editar</a:t>
            </a:r>
            <a:r>
              <a:rPr lang="zh-TW" altLang="en-US" dirty="0"/>
              <a:t> </a:t>
            </a:r>
            <a:r>
              <a:rPr lang="pt-PT" altLang="zh-TW" dirty="0"/>
              <a:t>da</a:t>
            </a:r>
            <a:r>
              <a:rPr lang="zh-TW" altLang="en-US" dirty="0"/>
              <a:t> </a:t>
            </a:r>
            <a:r>
              <a:rPr lang="pt-PT" altLang="zh-TW" dirty="0"/>
              <a:t>Conferência</a:t>
            </a:r>
            <a:r>
              <a:rPr lang="zh-TW" altLang="en-US" dirty="0"/>
              <a:t> </a:t>
            </a:r>
            <a:r>
              <a:rPr lang="pt-PT" altLang="zh-TW" dirty="0"/>
              <a:t>de</a:t>
            </a:r>
            <a:r>
              <a:rPr lang="zh-TW" altLang="en-US" dirty="0"/>
              <a:t> </a:t>
            </a:r>
            <a:r>
              <a:rPr lang="pt-PT" altLang="zh-TW" dirty="0"/>
              <a:t>Zunyi</a:t>
            </a:r>
            <a:endParaRPr lang="en-HK" altLang="zh-TW" dirty="0"/>
          </a:p>
          <a:p>
            <a:r>
              <a:rPr lang="pt-PT" altLang="zh-TW" dirty="0"/>
              <a:t>Fonte da imagem: </a:t>
            </a:r>
            <a:r>
              <a:rPr lang="pt-PT" altLang="zh-CN" sz="14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r>
              <a:rPr lang="pt-BR" altLang="zh-TW" i="1" dirty="0"/>
              <a:t>Materiais Didácticos da História de Macau</a:t>
            </a:r>
            <a:r>
              <a:rPr lang="pt-PT" altLang="zh-CN" sz="1400" b="0" i="1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"</a:t>
            </a:r>
            <a:endParaRPr lang="en-US" altLang="zh-TW" i="1" dirty="0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712DB880-4F94-C5E5-B36C-C3516B7045D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22" r="5237" b="2728"/>
          <a:stretch>
            <a:fillRect/>
          </a:stretch>
        </p:blipFill>
        <p:spPr>
          <a:xfrm>
            <a:off x="6473227" y="1651000"/>
            <a:ext cx="5481350" cy="2934997"/>
          </a:xfrm>
          <a:prstGeom prst="rect">
            <a:avLst/>
          </a:prstGeom>
        </p:spPr>
      </p:pic>
      <p:grpSp>
        <p:nvGrpSpPr>
          <p:cNvPr id="2" name="群組 1">
            <a:extLst>
              <a:ext uri="{FF2B5EF4-FFF2-40B4-BE49-F238E27FC236}">
                <a16:creationId xmlns:a16="http://schemas.microsoft.com/office/drawing/2014/main" id="{E5648309-3A86-9FF0-C23D-43A722FC8457}"/>
              </a:ext>
            </a:extLst>
          </p:cNvPr>
          <p:cNvGrpSpPr/>
          <p:nvPr/>
        </p:nvGrpSpPr>
        <p:grpSpPr>
          <a:xfrm>
            <a:off x="10739231" y="2641600"/>
            <a:ext cx="1091279" cy="1877731"/>
            <a:chOff x="7585616" y="4566576"/>
            <a:chExt cx="1091279" cy="1877731"/>
          </a:xfrm>
        </p:grpSpPr>
        <p:pic>
          <p:nvPicPr>
            <p:cNvPr id="11" name="圖片 10">
              <a:extLst>
                <a:ext uri="{FF2B5EF4-FFF2-40B4-BE49-F238E27FC236}">
                  <a16:creationId xmlns:a16="http://schemas.microsoft.com/office/drawing/2014/main" id="{B13734F9-A046-2090-0599-496E3410857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351296">
              <a:off x="7585616" y="4566576"/>
              <a:ext cx="1091279" cy="18777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12" name="圖片 11">
              <a:hlinkClick r:id="rId6"/>
              <a:extLst>
                <a:ext uri="{FF2B5EF4-FFF2-40B4-BE49-F238E27FC236}">
                  <a16:creationId xmlns:a16="http://schemas.microsoft.com/office/drawing/2014/main" id="{79C2F5F9-3150-4EFF-7292-C6E2A598E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 rot="21351296">
              <a:off x="7748859" y="5725919"/>
              <a:ext cx="834495" cy="542422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B1004C5F-5C9A-FFF0-99CF-14B7B599872D}"/>
                </a:ext>
              </a:extLst>
            </p:cNvPr>
            <p:cNvSpPr/>
            <p:nvPr/>
          </p:nvSpPr>
          <p:spPr>
            <a:xfrm rot="21351296">
              <a:off x="7625336" y="4716216"/>
              <a:ext cx="975769" cy="992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zh-TW" altLang="en-US" b="1" u="sng" dirty="0"/>
                <a:t>影片</a:t>
              </a:r>
              <a:endParaRPr lang="en-US" altLang="zh-TW" b="1" u="sng" dirty="0"/>
            </a:p>
            <a:p>
              <a:pPr algn="ctr"/>
              <a:r>
                <a:rPr lang="zh-CN" altLang="en-US" b="1" dirty="0"/>
                <a:t>遵義會議的重要歷史意義</a:t>
              </a:r>
              <a:endParaRPr lang="en-US" altLang="zh-TW" b="1" dirty="0"/>
            </a:p>
          </p:txBody>
        </p:sp>
      </p:grp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6E4843DA-D672-8164-2EAE-20A8C7A2BF3A}"/>
              </a:ext>
            </a:extLst>
          </p:cNvPr>
          <p:cNvSpPr txBox="1"/>
          <p:nvPr/>
        </p:nvSpPr>
        <p:spPr>
          <a:xfrm>
            <a:off x="171522" y="232941"/>
            <a:ext cx="618134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b="1" dirty="0"/>
              <a:t>O Ponto de Viragem Decisivo — A Conferência de Zunyi</a:t>
            </a:r>
          </a:p>
          <a:p>
            <a:endParaRPr lang="pt-BR" altLang="zh-MO" dirty="0"/>
          </a:p>
          <a:p>
            <a:r>
              <a:rPr lang="pt-BR" altLang="zh-MO" b="1" dirty="0"/>
              <a:t>Data:</a:t>
            </a:r>
            <a:r>
              <a:rPr lang="pt-BR" altLang="zh-MO" dirty="0"/>
              <a:t> Janeiro de 1935</a:t>
            </a:r>
          </a:p>
          <a:p>
            <a:endParaRPr lang="pt-BR" altLang="zh-MO" dirty="0"/>
          </a:p>
          <a:p>
            <a:r>
              <a:rPr lang="pt-BR" altLang="zh-MO" b="1" dirty="0"/>
              <a:t>Local:</a:t>
            </a:r>
            <a:r>
              <a:rPr lang="pt-BR" altLang="zh-MO" dirty="0"/>
              <a:t> Zunyi, Guizhou</a:t>
            </a:r>
          </a:p>
          <a:p>
            <a:endParaRPr lang="pt-BR" altLang="zh-MO" dirty="0"/>
          </a:p>
          <a:p>
            <a:r>
              <a:rPr lang="pt-BR" altLang="zh-MO" dirty="0"/>
              <a:t>A Conferência de Zunyi estabeleceu a posição de liderança de Mao Zedong no Comité Central do Partido, salvando o Partido, a Exército Vermelho e a Revolução Chinesa numa situação de extrema gravidade.</a:t>
            </a:r>
          </a:p>
          <a:p>
            <a:endParaRPr lang="pt-BR" altLang="zh-MO" dirty="0"/>
          </a:p>
          <a:p>
            <a:r>
              <a:rPr lang="pt-BR" altLang="zh-MO" dirty="0"/>
              <a:t>Após a Conferência de Zunyi, a Exército Vermelho recorreu a tácticas de distracção, atravessando o Rio Chishui por quatro vezes e desordenando os planos das tropas do Kuomintang; em seguida, efectuou uma marcha forçada atravessando o Rio Jinsha e libertando-se do cerco inimigo. Subsequentemente, a Exército Vermelho prosseguiu para norte, cruzando à força o Rio Dadu, tomando audaciosamente a Ponte de Luding, ultrapassando grandes montanhas cobertas de neve e atravessando pântanos desolados e inóspitos até entrar em Gansu.</a:t>
            </a:r>
          </a:p>
        </p:txBody>
      </p:sp>
      <p:sp>
        <p:nvSpPr>
          <p:cNvPr id="15" name="文字方塊 8">
            <a:extLst>
              <a:ext uri="{FF2B5EF4-FFF2-40B4-BE49-F238E27FC236}">
                <a16:creationId xmlns:a16="http://schemas.microsoft.com/office/drawing/2014/main" id="{E3A178B7-73A1-D932-7AAE-C8D8330A77C2}"/>
              </a:ext>
            </a:extLst>
          </p:cNvPr>
          <p:cNvSpPr txBox="1"/>
          <p:nvPr/>
        </p:nvSpPr>
        <p:spPr>
          <a:xfrm>
            <a:off x="8720027" y="1793658"/>
            <a:ext cx="3258445" cy="738664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pt-PT" altLang="zh-TW" dirty="0"/>
              <a:t>Vídeo</a:t>
            </a:r>
          </a:p>
          <a:p>
            <a:r>
              <a:rPr lang="pt-PT" altLang="zh-TW" dirty="0"/>
              <a:t>Importante Significado Histórico </a:t>
            </a:r>
          </a:p>
          <a:p>
            <a:r>
              <a:rPr lang="pt-PT" altLang="zh-TW" dirty="0"/>
              <a:t>da Conferência de Zunyi</a:t>
            </a:r>
            <a:endParaRPr lang="en-HK" altLang="zh-TW" dirty="0"/>
          </a:p>
        </p:txBody>
      </p:sp>
    </p:spTree>
    <p:extLst>
      <p:ext uri="{BB962C8B-B14F-4D97-AF65-F5344CB8AC3E}">
        <p14:creationId xmlns:p14="http://schemas.microsoft.com/office/powerpoint/2010/main" val="329484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D27B5-D00E-987A-6A71-AC5A95C24E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E95CE14C-F9F4-932F-6C29-222328790AF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E736599-14F1-F3CE-3EEF-9EBC16FCF40D}"/>
              </a:ext>
            </a:extLst>
          </p:cNvPr>
          <p:cNvSpPr/>
          <p:nvPr/>
        </p:nvSpPr>
        <p:spPr>
          <a:xfrm>
            <a:off x="0" y="-14913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8DCBB14E-88C0-B84C-4051-712F3D85686E}"/>
              </a:ext>
            </a:extLst>
          </p:cNvPr>
          <p:cNvSpPr txBox="1"/>
          <p:nvPr/>
        </p:nvSpPr>
        <p:spPr>
          <a:xfrm>
            <a:off x="1243555" y="2258132"/>
            <a:ext cx="9704889" cy="2088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PT" altLang="zh-TW" sz="3000" b="1" dirty="0">
                <a:solidFill>
                  <a:srgbClr val="333333"/>
                </a:solidFill>
                <a:latin typeface="Noto Sans SC"/>
              </a:rPr>
              <a:t>I. A Fundação do Partido Comunista da China</a:t>
            </a:r>
            <a:endParaRPr lang="en-US" altLang="zh-TW" sz="3000" b="1" dirty="0">
              <a:solidFill>
                <a:srgbClr val="333333"/>
              </a:solidFill>
              <a:latin typeface="Noto Sans SC"/>
            </a:endParaRPr>
          </a:p>
          <a:p>
            <a:pPr>
              <a:lnSpc>
                <a:spcPct val="150000"/>
              </a:lnSpc>
              <a:defRPr/>
            </a:pPr>
            <a:r>
              <a:rPr lang="pt-PT" altLang="zh-TW" sz="3000" b="1" dirty="0">
                <a:solidFill>
                  <a:srgbClr val="333333"/>
                </a:solidFill>
                <a:latin typeface="Noto Sans SC"/>
              </a:rPr>
              <a:t>II. A Vitória da Longa Marcha do Exército Vermelho</a:t>
            </a:r>
            <a:endParaRPr lang="en-US" altLang="zh-TW" sz="3000" b="1" dirty="0">
              <a:solidFill>
                <a:srgbClr val="333333"/>
              </a:solidFill>
              <a:latin typeface="Noto Sans SC"/>
            </a:endParaRPr>
          </a:p>
          <a:p>
            <a:pPr>
              <a:lnSpc>
                <a:spcPct val="150000"/>
              </a:lnSpc>
              <a:defRPr/>
            </a:pPr>
            <a:r>
              <a:rPr lang="pt-PT" altLang="zh-TW" sz="3000" b="1" dirty="0">
                <a:solidFill>
                  <a:srgbClr val="333333"/>
                </a:solidFill>
                <a:latin typeface="Noto Sans SC"/>
              </a:rPr>
              <a:t>III.</a:t>
            </a:r>
            <a:r>
              <a:rPr lang="zh-TW" altLang="en-US" sz="3000" b="1" dirty="0">
                <a:solidFill>
                  <a:srgbClr val="333333"/>
                </a:solidFill>
                <a:latin typeface="Noto Sans SC"/>
              </a:rPr>
              <a:t> </a:t>
            </a:r>
            <a:r>
              <a:rPr lang="pt-PT" altLang="zh-TW" sz="3000" b="1" dirty="0">
                <a:solidFill>
                  <a:srgbClr val="333333"/>
                </a:solidFill>
                <a:latin typeface="Noto Sans SC"/>
              </a:rPr>
              <a:t>Parte</a:t>
            </a:r>
            <a:r>
              <a:rPr lang="zh-TW" altLang="en-US" sz="3000" b="1" dirty="0">
                <a:solidFill>
                  <a:srgbClr val="333333"/>
                </a:solidFill>
                <a:latin typeface="Noto Sans SC"/>
              </a:rPr>
              <a:t> </a:t>
            </a:r>
            <a:r>
              <a:rPr lang="pt-PT" altLang="zh-TW" sz="3000" b="1" dirty="0">
                <a:solidFill>
                  <a:srgbClr val="333333"/>
                </a:solidFill>
                <a:latin typeface="Noto Sans SC"/>
              </a:rPr>
              <a:t>Extensiva</a:t>
            </a:r>
            <a:endParaRPr lang="en-US" altLang="zh-TW" sz="3000" b="1" dirty="0">
              <a:solidFill>
                <a:srgbClr val="333333"/>
              </a:solidFill>
              <a:latin typeface="Noto Sans SC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E7892FD-241E-2032-F91D-81762EF7C367}"/>
              </a:ext>
            </a:extLst>
          </p:cNvPr>
          <p:cNvSpPr/>
          <p:nvPr/>
        </p:nvSpPr>
        <p:spPr>
          <a:xfrm>
            <a:off x="0" y="0"/>
            <a:ext cx="12192000" cy="1835181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B178D14-0D39-104E-9760-408649A36BDC}"/>
              </a:ext>
            </a:extLst>
          </p:cNvPr>
          <p:cNvSpPr/>
          <p:nvPr/>
        </p:nvSpPr>
        <p:spPr>
          <a:xfrm rot="10800000">
            <a:off x="0" y="0"/>
            <a:ext cx="12192000" cy="1671702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6" name="標題 1">
            <a:extLst>
              <a:ext uri="{FF2B5EF4-FFF2-40B4-BE49-F238E27FC236}">
                <a16:creationId xmlns:a16="http://schemas.microsoft.com/office/drawing/2014/main" id="{C96DFE15-F43D-D218-9D3A-8AA54F4D63BE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pt-PT" altLang="zh-TW" sz="6000" b="1" dirty="0">
                <a:solidFill>
                  <a:schemeClr val="bg1"/>
                </a:solidFill>
                <a:latin typeface="Noto Sans SC"/>
              </a:rPr>
              <a:t>Conteúdos</a:t>
            </a:r>
            <a:endParaRPr lang="zh-TW" altLang="en-US" sz="6000" b="1" dirty="0">
              <a:solidFill>
                <a:schemeClr val="bg1"/>
              </a:solidFill>
              <a:latin typeface="Noto Sans SC"/>
            </a:endParaRPr>
          </a:p>
        </p:txBody>
      </p:sp>
    </p:spTree>
    <p:extLst>
      <p:ext uri="{BB962C8B-B14F-4D97-AF65-F5344CB8AC3E}">
        <p14:creationId xmlns:p14="http://schemas.microsoft.com/office/powerpoint/2010/main" val="430617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A464E3-C92A-E764-DF63-3D405A5CB7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CBAAF29D-7B6A-5EB3-C545-FCC71ADD3E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AE864A0-91B2-D3C0-F612-F98A4601E8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346870"/>
            <a:ext cx="7277100" cy="2711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DBD1FA74-168B-11E2-4DC0-4E7709EC0C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450" y="3815074"/>
            <a:ext cx="7277100" cy="2301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群組 1">
            <a:extLst>
              <a:ext uri="{FF2B5EF4-FFF2-40B4-BE49-F238E27FC236}">
                <a16:creationId xmlns:a16="http://schemas.microsoft.com/office/drawing/2014/main" id="{356ADF67-4BA3-E68A-58D1-566F1B6BD32C}"/>
              </a:ext>
            </a:extLst>
          </p:cNvPr>
          <p:cNvGrpSpPr/>
          <p:nvPr/>
        </p:nvGrpSpPr>
        <p:grpSpPr>
          <a:xfrm>
            <a:off x="9734550" y="1702798"/>
            <a:ext cx="1091279" cy="1877731"/>
            <a:chOff x="7585616" y="4566576"/>
            <a:chExt cx="1091279" cy="1877731"/>
          </a:xfrm>
        </p:grpSpPr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3548D467-3128-F321-93DD-A429C2A93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351296">
              <a:off x="7585616" y="4566576"/>
              <a:ext cx="1091279" cy="18777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5" name="圖片 4">
              <a:hlinkClick r:id="rId7"/>
              <a:extLst>
                <a:ext uri="{FF2B5EF4-FFF2-40B4-BE49-F238E27FC236}">
                  <a16:creationId xmlns:a16="http://schemas.microsoft.com/office/drawing/2014/main" id="{A4BB21A7-EA7A-5F76-54F5-1509863DA0E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351296">
              <a:off x="7748859" y="5725919"/>
              <a:ext cx="834495" cy="542422"/>
            </a:xfrm>
            <a:prstGeom prst="rect">
              <a:avLst/>
            </a:prstGeom>
          </p:spPr>
        </p:pic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0350B3B-7C25-E8B7-6142-8C0F953BDDDA}"/>
                </a:ext>
              </a:extLst>
            </p:cNvPr>
            <p:cNvSpPr/>
            <p:nvPr/>
          </p:nvSpPr>
          <p:spPr>
            <a:xfrm rot="21351296">
              <a:off x="7625336" y="4716216"/>
              <a:ext cx="975769" cy="992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zh-TW" altLang="en-US" b="1" u="sng" dirty="0"/>
                <a:t>影片</a:t>
              </a:r>
              <a:endParaRPr lang="en-US" altLang="zh-TW" b="1" u="sng" dirty="0"/>
            </a:p>
            <a:p>
              <a:pPr algn="ctr"/>
              <a:r>
                <a:rPr lang="zh-CN" altLang="en-US" b="1" dirty="0"/>
                <a:t>鞠萍講黨史：四渡赤水</a:t>
              </a:r>
              <a:endParaRPr lang="en-US" altLang="zh-TW" b="1" dirty="0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C6356478-5A96-C395-B8E6-575698B3B4A8}"/>
              </a:ext>
            </a:extLst>
          </p:cNvPr>
          <p:cNvSpPr txBox="1"/>
          <p:nvPr/>
        </p:nvSpPr>
        <p:spPr>
          <a:xfrm>
            <a:off x="8883189" y="942028"/>
            <a:ext cx="3092911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zh-CN" dirty="0"/>
              <a:t>Vídeo</a:t>
            </a:r>
          </a:p>
          <a:p>
            <a:pPr algn="ctr"/>
            <a:r>
              <a:rPr lang="pt-BR" altLang="zh-CN" dirty="0"/>
              <a:t>Ju Ping Conta a História do Partido: </a:t>
            </a:r>
          </a:p>
          <a:p>
            <a:pPr algn="ctr"/>
            <a:r>
              <a:rPr lang="pt-BR" altLang="zh-CN" dirty="0"/>
              <a:t>As Quatro Travessias do Rio Chishui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F2137F1-333B-FAC4-0BE2-8A43044C6D8B}"/>
              </a:ext>
            </a:extLst>
          </p:cNvPr>
          <p:cNvSpPr txBox="1"/>
          <p:nvPr/>
        </p:nvSpPr>
        <p:spPr>
          <a:xfrm>
            <a:off x="1691014" y="3048575"/>
            <a:ext cx="8188266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sz="1350" b="1" dirty="0"/>
              <a:t>Shao Yachuan, </a:t>
            </a:r>
            <a:r>
              <a:rPr lang="pt-PT" altLang="zh-CN" sz="1350" b="1" i="1" kern="1200" dirty="0">
                <a:solidFill>
                  <a:schemeClr val="tx1"/>
                </a:solidFill>
              </a:rPr>
              <a:t>Manobra Surpresa no Cruzamento do Rio Chishui por Quatro Vezes</a:t>
            </a:r>
            <a:r>
              <a:rPr lang="pt-BR" altLang="zh-CN" sz="1350" b="1" dirty="0"/>
              <a:t> (Ano de 2016)</a:t>
            </a:r>
            <a:endParaRPr lang="pt-BR" altLang="zh-CN" sz="1350" dirty="0"/>
          </a:p>
          <a:p>
            <a:pPr>
              <a:buNone/>
            </a:pPr>
            <a:r>
              <a:rPr lang="pt-BR" altLang="zh-CN" sz="1350" dirty="0"/>
              <a:t>Fonte da Imagem: Pertencente à Colecção do Museu Nacional da China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822D74C-369A-FCA9-081B-A8522DABC1F0}"/>
              </a:ext>
            </a:extLst>
          </p:cNvPr>
          <p:cNvSpPr txBox="1"/>
          <p:nvPr/>
        </p:nvSpPr>
        <p:spPr>
          <a:xfrm>
            <a:off x="2208212" y="6078077"/>
            <a:ext cx="81121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sz="1350" b="1" dirty="0"/>
              <a:t>Ai Zhongxin, </a:t>
            </a:r>
            <a:r>
              <a:rPr lang="pt-PT" altLang="zh-CN" sz="1350" b="1" i="1" kern="1200" dirty="0">
                <a:solidFill>
                  <a:schemeClr val="tx1"/>
                </a:solidFill>
              </a:rPr>
              <a:t>O Exército Vermelho Atravessa as Montanhas de Neve</a:t>
            </a:r>
            <a:r>
              <a:rPr lang="pt-BR" altLang="zh-CN" sz="1350" b="1" dirty="0"/>
              <a:t> (Ano de 1957)</a:t>
            </a:r>
            <a:endParaRPr lang="pt-BR" altLang="zh-CN" sz="1350" dirty="0"/>
          </a:p>
          <a:p>
            <a:pPr>
              <a:buNone/>
            </a:pPr>
            <a:r>
              <a:rPr lang="pt-BR" altLang="zh-CN" sz="1350" dirty="0"/>
              <a:t>Fonte da Imagem: Pertencente à Colecção do Museu Militar da Revolução do Povo Chinês</a:t>
            </a:r>
          </a:p>
        </p:txBody>
      </p:sp>
    </p:spTree>
    <p:extLst>
      <p:ext uri="{BB962C8B-B14F-4D97-AF65-F5344CB8AC3E}">
        <p14:creationId xmlns:p14="http://schemas.microsoft.com/office/powerpoint/2010/main" val="120784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DFF788-6205-E875-4E9B-E89173730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78B81F1F-7F65-0190-B629-65CB2B08764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-9627"/>
            <a:ext cx="12192000" cy="6854653"/>
          </a:xfrm>
          <a:prstGeom prst="rect">
            <a:avLst/>
          </a:prstGeom>
        </p:spPr>
      </p:pic>
      <p:sp>
        <p:nvSpPr>
          <p:cNvPr id="6" name="AutoShape 6">
            <a:extLst>
              <a:ext uri="{FF2B5EF4-FFF2-40B4-BE49-F238E27FC236}">
                <a16:creationId xmlns:a16="http://schemas.microsoft.com/office/drawing/2014/main" id="{4F96E159-AA1F-4A3A-D73B-97AE2ADF5612}"/>
              </a:ext>
            </a:extLst>
          </p:cNvPr>
          <p:cNvSpPr/>
          <p:nvPr/>
        </p:nvSpPr>
        <p:spPr>
          <a:xfrm>
            <a:off x="762000" y="3047999"/>
            <a:ext cx="5080000" cy="2507366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17000"/>
              </a:lnSpc>
              <a:spcAft>
                <a:spcPts val="1200"/>
              </a:spcAft>
              <a:defRPr/>
            </a:pPr>
            <a:r>
              <a:rPr lang="en-US" altLang="zh-TW" sz="2000" dirty="0">
                <a:solidFill>
                  <a:srgbClr val="3C3C3C"/>
                </a:solidFill>
                <a:latin typeface="Noto Sans SC"/>
                <a:ea typeface="Noto Sans SC"/>
              </a:rPr>
              <a:t>1935 </a:t>
            </a:r>
            <a:r>
              <a:rPr lang="zh-TW" altLang="en-US" sz="2000" dirty="0">
                <a:solidFill>
                  <a:srgbClr val="3C3C3C"/>
                </a:solidFill>
                <a:latin typeface="Noto Sans SC"/>
                <a:ea typeface="Noto Sans SC"/>
              </a:rPr>
              <a:t>年 </a:t>
            </a:r>
            <a:r>
              <a:rPr lang="en-US" altLang="zh-TW" sz="2000" dirty="0">
                <a:solidFill>
                  <a:srgbClr val="3C3C3C"/>
                </a:solidFill>
                <a:latin typeface="Noto Sans SC"/>
                <a:ea typeface="Noto Sans SC"/>
              </a:rPr>
              <a:t>10 </a:t>
            </a:r>
            <a:r>
              <a:rPr lang="zh-TW" altLang="en-US" sz="2000" dirty="0">
                <a:solidFill>
                  <a:srgbClr val="3C3C3C"/>
                </a:solidFill>
                <a:latin typeface="Noto Sans SC"/>
                <a:ea typeface="Noto Sans SC"/>
              </a:rPr>
              <a:t>月，中共中央和紅一方面軍到達陝北吳起鎮，與當地的紅軍會合。</a:t>
            </a:r>
            <a:endParaRPr lang="en-HK" altLang="zh-TW" sz="2000" dirty="0">
              <a:solidFill>
                <a:srgbClr val="3C3C3C"/>
              </a:solidFill>
              <a:latin typeface="Noto Sans SC"/>
              <a:ea typeface="Noto Sans SC"/>
            </a:endParaRPr>
          </a:p>
          <a:p>
            <a:pPr>
              <a:lnSpc>
                <a:spcPct val="117000"/>
              </a:lnSpc>
              <a:spcAft>
                <a:spcPts val="1200"/>
              </a:spcAft>
              <a:defRPr/>
            </a:pPr>
            <a:r>
              <a:rPr lang="en-US" altLang="zh-TW" sz="2000" dirty="0">
                <a:solidFill>
                  <a:srgbClr val="3C3C3C"/>
                </a:solidFill>
                <a:latin typeface="Noto Sans SC"/>
                <a:ea typeface="Noto Sans SC"/>
              </a:rPr>
              <a:t>1936 </a:t>
            </a:r>
            <a:r>
              <a:rPr lang="zh-TW" altLang="en-US" sz="2000" dirty="0">
                <a:solidFill>
                  <a:srgbClr val="3C3C3C"/>
                </a:solidFill>
                <a:latin typeface="Noto Sans SC"/>
                <a:ea typeface="Noto Sans SC"/>
              </a:rPr>
              <a:t>年 </a:t>
            </a:r>
            <a:r>
              <a:rPr lang="en-US" altLang="zh-TW" sz="2000" dirty="0">
                <a:solidFill>
                  <a:srgbClr val="3C3C3C"/>
                </a:solidFill>
                <a:latin typeface="Noto Sans SC"/>
                <a:ea typeface="Noto Sans SC"/>
              </a:rPr>
              <a:t>10 </a:t>
            </a:r>
            <a:r>
              <a:rPr lang="zh-TW" altLang="en-US" sz="2000" dirty="0">
                <a:solidFill>
                  <a:srgbClr val="3C3C3C"/>
                </a:solidFill>
                <a:latin typeface="Noto Sans SC"/>
                <a:ea typeface="Noto Sans SC"/>
              </a:rPr>
              <a:t>月，紅一方面軍與紅二方面軍、紅四方面軍勝利會師。</a:t>
            </a:r>
            <a:endParaRPr lang="en-HK" altLang="zh-TW" sz="2000" dirty="0">
              <a:solidFill>
                <a:srgbClr val="3C3C3C"/>
              </a:solidFill>
              <a:latin typeface="Noto Sans SC"/>
              <a:ea typeface="Noto Sans SC"/>
            </a:endParaRPr>
          </a:p>
          <a:p>
            <a:pPr>
              <a:lnSpc>
                <a:spcPct val="117000"/>
              </a:lnSpc>
              <a:spcAft>
                <a:spcPts val="1200"/>
              </a:spcAft>
              <a:defRPr/>
            </a:pPr>
            <a:r>
              <a:rPr lang="zh-TW" altLang="en-US" sz="2000" b="1" dirty="0">
                <a:solidFill>
                  <a:srgbClr val="3C3C3C"/>
                </a:solidFill>
                <a:latin typeface="Noto Sans SC"/>
                <a:ea typeface="Noto Sans SC"/>
              </a:rPr>
              <a:t>長征的勝利，保存了中國共產黨和紅軍的骨幹力量，成為中國革命轉危為安的關鍵。</a:t>
            </a:r>
            <a:endParaRPr lang="en-US" sz="2000" b="1" dirty="0">
              <a:solidFill>
                <a:srgbClr val="3C3C3C"/>
              </a:solidFill>
              <a:latin typeface="Noto Sans SC"/>
              <a:ea typeface="Noto Sans SC"/>
            </a:endParaRPr>
          </a:p>
        </p:txBody>
      </p:sp>
      <p:cxnSp>
        <p:nvCxnSpPr>
          <p:cNvPr id="10" name="Connector 10">
            <a:extLst>
              <a:ext uri="{FF2B5EF4-FFF2-40B4-BE49-F238E27FC236}">
                <a16:creationId xmlns:a16="http://schemas.microsoft.com/office/drawing/2014/main" id="{D3869B9F-E6B1-4EB7-A797-96DD88064C38}"/>
              </a:ext>
            </a:extLst>
          </p:cNvPr>
          <p:cNvCxnSpPr/>
          <p:nvPr/>
        </p:nvCxnSpPr>
        <p:spPr>
          <a:xfrm rot="5390581">
            <a:off x="3905250" y="3962409"/>
            <a:ext cx="46355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AutoShape 3">
            <a:extLst>
              <a:ext uri="{FF2B5EF4-FFF2-40B4-BE49-F238E27FC236}">
                <a16:creationId xmlns:a16="http://schemas.microsoft.com/office/drawing/2014/main" id="{8BAC8057-8729-4BBA-4B6B-FB2584EC55F3}"/>
              </a:ext>
            </a:extLst>
          </p:cNvPr>
          <p:cNvSpPr/>
          <p:nvPr/>
        </p:nvSpPr>
        <p:spPr>
          <a:xfrm>
            <a:off x="387927" y="281709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>
              <a:lnSpc>
                <a:spcPct val="90000"/>
              </a:lnSpc>
              <a:buClr>
                <a:schemeClr val="dk1"/>
              </a:buClr>
              <a:buSzPts val="1400"/>
              <a:defRPr/>
            </a:pPr>
            <a:endParaRPr lang="en-US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89C55F1-3CC5-A420-4E20-1804367DC08D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紅軍長征勝利會師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2691DBD4-674F-7C7A-E35C-C9C19283F023}"/>
              </a:ext>
            </a:extLst>
          </p:cNvPr>
          <p:cNvSpPr txBox="1"/>
          <p:nvPr/>
        </p:nvSpPr>
        <p:spPr>
          <a:xfrm>
            <a:off x="6473228" y="4880118"/>
            <a:ext cx="5481349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CN" altLang="en-US" dirty="0"/>
              <a:t>紅一、二、四方面軍團以上幹部</a:t>
            </a:r>
            <a:r>
              <a:rPr lang="zh-TW" altLang="en-US" dirty="0"/>
              <a:t>於</a:t>
            </a:r>
            <a:r>
              <a:rPr lang="en-US" altLang="zh-CN" dirty="0"/>
              <a:t>1936</a:t>
            </a:r>
            <a:r>
              <a:rPr lang="zh-CN" altLang="en-US" dirty="0"/>
              <a:t>年在甘肅省宮和鎮合影</a:t>
            </a:r>
            <a:endParaRPr lang="en-HK" altLang="zh-TW" dirty="0"/>
          </a:p>
          <a:p>
            <a:r>
              <a:rPr lang="zh-TW" altLang="en-US" dirty="0"/>
              <a:t>圖片來源：人民網</a:t>
            </a:r>
            <a:endParaRPr lang="en-US" altLang="zh-TW" dirty="0"/>
          </a:p>
        </p:txBody>
      </p:sp>
      <p:pic>
        <p:nvPicPr>
          <p:cNvPr id="2" name="圖片 1" descr="http://dangshi.people.com.cn/NMediaFile/2016/0909/MAIN201609091632000519343298862.jpg">
            <a:extLst>
              <a:ext uri="{FF2B5EF4-FFF2-40B4-BE49-F238E27FC236}">
                <a16:creationId xmlns:a16="http://schemas.microsoft.com/office/drawing/2014/main" id="{1D5E2624-9E5C-4232-ECA1-F52C1C63BA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3227" y="1744786"/>
            <a:ext cx="5481350" cy="3135332"/>
          </a:xfrm>
          <a:prstGeom prst="rect">
            <a:avLst/>
          </a:prstGeom>
        </p:spPr>
      </p:pic>
      <p:sp>
        <p:nvSpPr>
          <p:cNvPr id="11" name="AutoShape 4">
            <a:extLst>
              <a:ext uri="{FF2B5EF4-FFF2-40B4-BE49-F238E27FC236}">
                <a16:creationId xmlns:a16="http://schemas.microsoft.com/office/drawing/2014/main" id="{067F3E71-3144-CFC1-E34F-8E008F3A4218}"/>
              </a:ext>
            </a:extLst>
          </p:cNvPr>
          <p:cNvSpPr/>
          <p:nvPr/>
        </p:nvSpPr>
        <p:spPr>
          <a:xfrm>
            <a:off x="762000" y="1651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en-US" sz="2400" b="1" i="0" u="none" strike="noStrike" dirty="0" err="1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時間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</a:t>
            </a:r>
            <a:r>
              <a:rPr 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1936年10月</a:t>
            </a:r>
            <a:endParaRPr lang="en-US" dirty="0"/>
          </a:p>
        </p:txBody>
      </p:sp>
      <p:sp>
        <p:nvSpPr>
          <p:cNvPr id="13" name="AutoShape 5">
            <a:extLst>
              <a:ext uri="{FF2B5EF4-FFF2-40B4-BE49-F238E27FC236}">
                <a16:creationId xmlns:a16="http://schemas.microsoft.com/office/drawing/2014/main" id="{5B9E7565-A0BC-683D-D589-453134A4F68B}"/>
              </a:ext>
            </a:extLst>
          </p:cNvPr>
          <p:cNvSpPr/>
          <p:nvPr/>
        </p:nvSpPr>
        <p:spPr>
          <a:xfrm>
            <a:off x="762000" y="2286000"/>
            <a:ext cx="5080000" cy="3556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▍ </a:t>
            </a:r>
            <a:r>
              <a:rPr lang="zh-TW" altLang="en-US" sz="2400" b="1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地</a:t>
            </a:r>
            <a:r>
              <a:rPr lang="en-US" sz="2400" b="1" i="0" u="none" strike="noStrike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點</a:t>
            </a:r>
            <a:r>
              <a:rPr lang="zh-TW" altLang="en-US" sz="2000" dirty="0">
                <a:solidFill>
                  <a:srgbClr val="C00000"/>
                </a:solidFill>
                <a:latin typeface="Noto Sans SC"/>
                <a:ea typeface="Noto Sans SC"/>
                <a:cs typeface="Noto Sans SC"/>
                <a:sym typeface="Noto Sans SC"/>
              </a:rPr>
              <a:t> </a:t>
            </a:r>
            <a:r>
              <a:rPr lang="zh-TW" altLang="en-US" sz="2000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： 西北</a:t>
            </a:r>
            <a:r>
              <a:rPr lang="zh-CN" alt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甘肅</a:t>
            </a:r>
            <a:r>
              <a:rPr lang="zh-TW" alt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等地</a:t>
            </a:r>
            <a:endParaRPr 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BC48F7-79BF-B774-52FE-EA7B5902DB4A}"/>
              </a:ext>
            </a:extLst>
          </p:cNvPr>
          <p:cNvSpPr txBox="1"/>
          <p:nvPr/>
        </p:nvSpPr>
        <p:spPr>
          <a:xfrm>
            <a:off x="5517574" y="302059"/>
            <a:ext cx="6197600" cy="3754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b="1" dirty="0"/>
              <a:t>A Junção Vitoriosa das Forças do Exército Vermelho na Longa Marcha</a:t>
            </a:r>
          </a:p>
          <a:p>
            <a:pPr>
              <a:buNone/>
            </a:pPr>
            <a:endParaRPr lang="pt-BR" altLang="zh-CN" dirty="0"/>
          </a:p>
          <a:p>
            <a:pPr>
              <a:buNone/>
            </a:pPr>
            <a:r>
              <a:rPr lang="pt-BR" altLang="zh-CN" b="1" dirty="0"/>
              <a:t>Data:</a:t>
            </a:r>
            <a:r>
              <a:rPr lang="pt-BR" altLang="zh-CN" dirty="0"/>
              <a:t> Outubro de 1936</a:t>
            </a:r>
          </a:p>
          <a:p>
            <a:pPr>
              <a:buNone/>
            </a:pPr>
            <a:r>
              <a:rPr lang="pt-BR" altLang="zh-CN" b="1" dirty="0"/>
              <a:t>Local:</a:t>
            </a:r>
            <a:r>
              <a:rPr lang="pt-BR" altLang="zh-CN" dirty="0"/>
              <a:t> Gansu e outras regiões do Noroeste</a:t>
            </a:r>
          </a:p>
          <a:p>
            <a:pPr>
              <a:buNone/>
            </a:pPr>
            <a:endParaRPr lang="pt-BR" altLang="zh-CN" dirty="0"/>
          </a:p>
          <a:p>
            <a:pPr>
              <a:buNone/>
            </a:pPr>
            <a:r>
              <a:rPr lang="pt-BR" altLang="zh-CN" dirty="0"/>
              <a:t>Em Outubro de 1935, o Comité Central do Partido Comunista da China e o Primeiro Exército do Exército Vermelho chegaram à vila de Wuqi, no norte de Shaanxi, reunindo-se com as forças locais do Exército Vermelho.</a:t>
            </a:r>
          </a:p>
          <a:p>
            <a:pPr>
              <a:buNone/>
            </a:pPr>
            <a:endParaRPr lang="pt-BR" altLang="zh-CN" dirty="0"/>
          </a:p>
          <a:p>
            <a:pPr>
              <a:buNone/>
            </a:pPr>
            <a:r>
              <a:rPr lang="pt-BR" altLang="zh-CN" dirty="0"/>
              <a:t>Em Outubro de 1936, o Primeiro Exército do Exército Vermelho alcançou com sucesso a junção com o Segundo e o Quarto Exércitos do Exército Vermelho.</a:t>
            </a:r>
          </a:p>
          <a:p>
            <a:pPr>
              <a:buNone/>
            </a:pPr>
            <a:endParaRPr lang="pt-BR" altLang="zh-CN" dirty="0"/>
          </a:p>
          <a:p>
            <a:pPr>
              <a:buNone/>
            </a:pPr>
            <a:r>
              <a:rPr lang="pt-BR" altLang="zh-CN" dirty="0"/>
              <a:t>A vitória da Longa Marcha preservou os quadros fundamentais do Partido Comunista da China e do Exército Vermelho, constituindo o ponto de viragem decisivo para salvar a Revolução Chinesa do perigo e reconduzi-la à segurança.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A4E55D-3E97-214F-A050-43F784C6B952}"/>
              </a:ext>
            </a:extLst>
          </p:cNvPr>
          <p:cNvSpPr txBox="1"/>
          <p:nvPr/>
        </p:nvSpPr>
        <p:spPr>
          <a:xfrm>
            <a:off x="5981700" y="5431811"/>
            <a:ext cx="61976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i="1" dirty="0"/>
              <a:t>Fotografia conjunta dos quadros superiores (de nível de regimento e superior) do Primeiro, Segundo e Quarto Exércitos do Exército Vermelho em Gonghe, na Província de Gansu, em 1936.</a:t>
            </a:r>
            <a:endParaRPr lang="pt-BR" altLang="zh-CN" dirty="0"/>
          </a:p>
          <a:p>
            <a:pPr>
              <a:buNone/>
            </a:pPr>
            <a:r>
              <a:rPr lang="pt-BR" altLang="zh-CN" b="1" dirty="0"/>
              <a:t>Fonte da Imagem:</a:t>
            </a:r>
            <a:r>
              <a:rPr lang="pt-BR" altLang="zh-CN" dirty="0"/>
              <a:t> </a:t>
            </a:r>
            <a:r>
              <a:rPr lang="pt-BR" altLang="zh-CN" i="1" dirty="0"/>
              <a:t>Diário do Povo Online</a:t>
            </a:r>
            <a:r>
              <a:rPr lang="pt-BR" altLang="zh-CN" dirty="0"/>
              <a:t> (Renmin Ribao Online)</a:t>
            </a:r>
          </a:p>
        </p:txBody>
      </p:sp>
    </p:spTree>
    <p:extLst>
      <p:ext uri="{BB962C8B-B14F-4D97-AF65-F5344CB8AC3E}">
        <p14:creationId xmlns:p14="http://schemas.microsoft.com/office/powerpoint/2010/main" val="11142714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93FF81-0A65-5E4F-CEDF-E40E5A332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D96AE7EE-C27A-BA30-E361-544A8F4D117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pic>
        <p:nvPicPr>
          <p:cNvPr id="6" name="Google Shape;165;p19" descr="image.png">
            <a:extLst>
              <a:ext uri="{FF2B5EF4-FFF2-40B4-BE49-F238E27FC236}">
                <a16:creationId xmlns:a16="http://schemas.microsoft.com/office/drawing/2014/main" id="{4002833A-7090-013D-B5F2-5881920EC331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312398" y="1836926"/>
            <a:ext cx="5597025" cy="3698354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AutoShape 3">
            <a:extLst>
              <a:ext uri="{FF2B5EF4-FFF2-40B4-BE49-F238E27FC236}">
                <a16:creationId xmlns:a16="http://schemas.microsoft.com/office/drawing/2014/main" id="{AEB4330F-C79D-957F-15AD-BDFB61E83A2C}"/>
              </a:ext>
            </a:extLst>
          </p:cNvPr>
          <p:cNvSpPr/>
          <p:nvPr/>
        </p:nvSpPr>
        <p:spPr>
          <a:xfrm>
            <a:off x="387927" y="281709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>
              <a:lnSpc>
                <a:spcPct val="90000"/>
              </a:lnSpc>
              <a:buClr>
                <a:schemeClr val="dk1"/>
              </a:buClr>
              <a:buSzPts val="1400"/>
              <a:defRPr/>
            </a:pPr>
            <a:endParaRPr lang="en-US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FAEBFE05-F022-8632-C401-3F70B8C04E42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數字看長征：</a:t>
            </a:r>
            <a:r>
              <a:rPr lang="zh-CN" altLang="en-US" sz="4000" b="1" dirty="0">
                <a:solidFill>
                  <a:schemeClr val="tx1"/>
                </a:solidFill>
                <a:latin typeface="Noto Sans SC"/>
              </a:rPr>
              <a:t>驚天動地的革命壯舉</a:t>
            </a:r>
            <a:endParaRPr lang="pt-PT" altLang="zh-CN" sz="4000" b="1" dirty="0">
              <a:solidFill>
                <a:schemeClr val="tx1"/>
              </a:solidFill>
              <a:latin typeface="Noto Sans SC"/>
            </a:endParaRPr>
          </a:p>
          <a:p>
            <a:r>
              <a:rPr lang="pt-PT" altLang="zh-MO" sz="24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A Longa Marcha em Números</a:t>
            </a:r>
            <a:r>
              <a:rPr lang="pt-PT" altLang="zh-MO" sz="2400" dirty="0">
                <a:solidFill>
                  <a:schemeClr val="tx1"/>
                </a:solidFill>
                <a:effectLst/>
                <a:latin typeface="Noto Sans SC"/>
                <a:ea typeface="SimSun" panose="02010600030101010101" pitchFamily="2" charset="-122"/>
              </a:rPr>
              <a:t>: </a:t>
            </a:r>
            <a:r>
              <a:rPr lang="pt-PT" altLang="zh-MO" sz="2400" dirty="0"/>
              <a:t>Um Feito Revolucionário Abalador</a:t>
            </a:r>
            <a:endParaRPr lang="pt-PT" altLang="zh-TW" sz="2400" dirty="0">
              <a:solidFill>
                <a:schemeClr val="tx1"/>
              </a:solidFill>
              <a:latin typeface="Noto Sans SC"/>
            </a:endParaRPr>
          </a:p>
        </p:txBody>
      </p:sp>
      <p:pic>
        <p:nvPicPr>
          <p:cNvPr id="11" name="Google Shape;164;p19" descr="image.png">
            <a:extLst>
              <a:ext uri="{FF2B5EF4-FFF2-40B4-BE49-F238E27FC236}">
                <a16:creationId xmlns:a16="http://schemas.microsoft.com/office/drawing/2014/main" id="{EF4908CA-CDA5-1709-337D-BF669952B6DF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9500" y="1836925"/>
            <a:ext cx="2090080" cy="1138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65;p19" descr="image.png">
            <a:extLst>
              <a:ext uri="{FF2B5EF4-FFF2-40B4-BE49-F238E27FC236}">
                <a16:creationId xmlns:a16="http://schemas.microsoft.com/office/drawing/2014/main" id="{B87A4DB1-4FAD-48E6-F47B-B6F84AE10E2C}"/>
              </a:ext>
            </a:extLst>
          </p:cNvPr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98131" y="1836925"/>
            <a:ext cx="2090080" cy="1138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6;p19" descr="image.png">
            <a:extLst>
              <a:ext uri="{FF2B5EF4-FFF2-40B4-BE49-F238E27FC236}">
                <a16:creationId xmlns:a16="http://schemas.microsoft.com/office/drawing/2014/main" id="{EC882517-451E-45F2-70AF-A8B9FF206975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29500" y="3117035"/>
            <a:ext cx="2090080" cy="1138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67;p19" descr="image.png">
            <a:extLst>
              <a:ext uri="{FF2B5EF4-FFF2-40B4-BE49-F238E27FC236}">
                <a16:creationId xmlns:a16="http://schemas.microsoft.com/office/drawing/2014/main" id="{0760692C-EFB0-0EF5-64BC-C1A2689F0B88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098131" y="3117035"/>
            <a:ext cx="2090080" cy="1138135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172;p19">
            <a:extLst>
              <a:ext uri="{FF2B5EF4-FFF2-40B4-BE49-F238E27FC236}">
                <a16:creationId xmlns:a16="http://schemas.microsoft.com/office/drawing/2014/main" id="{209DE445-37D4-740D-D4EE-8D0F62E34D15}"/>
              </a:ext>
            </a:extLst>
          </p:cNvPr>
          <p:cNvSpPr txBox="1"/>
          <p:nvPr/>
        </p:nvSpPr>
        <p:spPr>
          <a:xfrm>
            <a:off x="929524" y="197890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25,000</a:t>
            </a:r>
            <a:endParaRPr sz="1800" b="1" dirty="0"/>
          </a:p>
        </p:txBody>
      </p:sp>
      <p:sp>
        <p:nvSpPr>
          <p:cNvPr id="24" name="Google Shape;174;p19">
            <a:extLst>
              <a:ext uri="{FF2B5EF4-FFF2-40B4-BE49-F238E27FC236}">
                <a16:creationId xmlns:a16="http://schemas.microsoft.com/office/drawing/2014/main" id="{F3E22689-D305-CFD8-0C15-FE1335C8DEAE}"/>
              </a:ext>
            </a:extLst>
          </p:cNvPr>
          <p:cNvSpPr txBox="1"/>
          <p:nvPr/>
        </p:nvSpPr>
        <p:spPr>
          <a:xfrm>
            <a:off x="3298155" y="197890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14</a:t>
            </a:r>
            <a:endParaRPr sz="1800" b="1" dirty="0"/>
          </a:p>
        </p:txBody>
      </p:sp>
      <p:sp>
        <p:nvSpPr>
          <p:cNvPr id="26" name="Google Shape;175;p19">
            <a:extLst>
              <a:ext uri="{FF2B5EF4-FFF2-40B4-BE49-F238E27FC236}">
                <a16:creationId xmlns:a16="http://schemas.microsoft.com/office/drawing/2014/main" id="{90E91236-7CB1-51A9-9DE1-E3F7F546FC70}"/>
              </a:ext>
            </a:extLst>
          </p:cNvPr>
          <p:cNvSpPr txBox="1"/>
          <p:nvPr/>
        </p:nvSpPr>
        <p:spPr>
          <a:xfrm>
            <a:off x="3330683" y="2527431"/>
            <a:ext cx="1679877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altLang="zh-MO" dirty="0"/>
              <a:t>Províncias atravessadas</a:t>
            </a:r>
            <a:endParaRPr lang="pt-PT" dirty="0"/>
          </a:p>
        </p:txBody>
      </p:sp>
      <p:sp>
        <p:nvSpPr>
          <p:cNvPr id="28" name="Google Shape;176;p19">
            <a:extLst>
              <a:ext uri="{FF2B5EF4-FFF2-40B4-BE49-F238E27FC236}">
                <a16:creationId xmlns:a16="http://schemas.microsoft.com/office/drawing/2014/main" id="{4A4ED624-45C4-9D8D-E7B4-EBFECC5A40CE}"/>
              </a:ext>
            </a:extLst>
          </p:cNvPr>
          <p:cNvSpPr txBox="1"/>
          <p:nvPr/>
        </p:nvSpPr>
        <p:spPr>
          <a:xfrm>
            <a:off x="929524" y="325901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09969"/>
              </a:lnSpc>
            </a:pPr>
            <a:r>
              <a:rPr lang="en-US" sz="4000" b="1" dirty="0">
                <a:solidFill>
                  <a:srgbClr val="A61C1C"/>
                </a:solidFill>
              </a:rPr>
              <a:t>4</a:t>
            </a:r>
            <a:r>
              <a:rPr lang="en-US" altLang="zh-TW" sz="4000" b="1" dirty="0">
                <a:solidFill>
                  <a:srgbClr val="A61C1C"/>
                </a:solidFill>
              </a:rPr>
              <a:t>0</a:t>
            </a:r>
            <a:endParaRPr lang="en-US" sz="1800" b="1" dirty="0"/>
          </a:p>
        </p:txBody>
      </p:sp>
      <p:sp>
        <p:nvSpPr>
          <p:cNvPr id="30" name="Google Shape;177;p19">
            <a:extLst>
              <a:ext uri="{FF2B5EF4-FFF2-40B4-BE49-F238E27FC236}">
                <a16:creationId xmlns:a16="http://schemas.microsoft.com/office/drawing/2014/main" id="{7A64F9B9-435B-E19C-C679-D813A262E204}"/>
              </a:ext>
            </a:extLst>
          </p:cNvPr>
          <p:cNvSpPr txBox="1"/>
          <p:nvPr/>
        </p:nvSpPr>
        <p:spPr>
          <a:xfrm>
            <a:off x="929524" y="3856130"/>
            <a:ext cx="167987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pt-BR" altLang="zh-MO" sz="1200" dirty="0"/>
              <a:t>Montanhas e picos escarpados transpostos</a:t>
            </a:r>
            <a:endParaRPr lang="zh-TW" altLang="en-US" sz="1200" dirty="0"/>
          </a:p>
        </p:txBody>
      </p:sp>
      <p:sp>
        <p:nvSpPr>
          <p:cNvPr id="32" name="Google Shape;178;p19">
            <a:extLst>
              <a:ext uri="{FF2B5EF4-FFF2-40B4-BE49-F238E27FC236}">
                <a16:creationId xmlns:a16="http://schemas.microsoft.com/office/drawing/2014/main" id="{A2D2806A-2247-A726-638C-C7C21F569676}"/>
              </a:ext>
            </a:extLst>
          </p:cNvPr>
          <p:cNvSpPr txBox="1"/>
          <p:nvPr/>
        </p:nvSpPr>
        <p:spPr>
          <a:xfrm>
            <a:off x="3298155" y="325901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>
              <a:lnSpc>
                <a:spcPct val="109969"/>
              </a:lnSpc>
            </a:pPr>
            <a:r>
              <a:rPr lang="en-US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altLang="zh-TW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0</a:t>
            </a:r>
            <a:endParaRPr sz="1800" b="1" dirty="0"/>
          </a:p>
        </p:txBody>
      </p:sp>
      <p:sp>
        <p:nvSpPr>
          <p:cNvPr id="34" name="Google Shape;179;p19">
            <a:extLst>
              <a:ext uri="{FF2B5EF4-FFF2-40B4-BE49-F238E27FC236}">
                <a16:creationId xmlns:a16="http://schemas.microsoft.com/office/drawing/2014/main" id="{7F9057E8-20E5-75DE-87E4-08F546F06A8E}"/>
              </a:ext>
            </a:extLst>
          </p:cNvPr>
          <p:cNvSpPr txBox="1"/>
          <p:nvPr/>
        </p:nvSpPr>
        <p:spPr>
          <a:xfrm>
            <a:off x="3180312" y="3892583"/>
            <a:ext cx="191556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lvl="0" algn="ctr"/>
            <a:r>
              <a:rPr lang="zh-TW" altLang="en-US" sz="1600" b="0" i="0" u="none" strike="noStrike" cap="none" dirty="0">
                <a:solidFill>
                  <a:srgbClr val="555555"/>
                </a:solidFill>
                <a:latin typeface="Noto Sans TC"/>
                <a:ea typeface="Noto Sans TC"/>
                <a:cs typeface="Noto Sans TC"/>
                <a:sym typeface="Noto Sans TC"/>
              </a:rPr>
              <a:t>攀登</a:t>
            </a:r>
            <a:r>
              <a:rPr lang="zh-TW" altLang="en-US" sz="1600" dirty="0">
                <a:solidFill>
                  <a:srgbClr val="555555"/>
                </a:solidFill>
                <a:latin typeface="Noto Sans TC"/>
                <a:ea typeface="Noto Sans TC"/>
                <a:cs typeface="Noto Sans TC"/>
                <a:sym typeface="Noto Sans TC"/>
              </a:rPr>
              <a:t>海拔四千米雪山</a:t>
            </a:r>
            <a:endParaRPr sz="1800" dirty="0"/>
          </a:p>
        </p:txBody>
      </p:sp>
      <p:sp>
        <p:nvSpPr>
          <p:cNvPr id="35" name="AutoShape 6">
            <a:extLst>
              <a:ext uri="{FF2B5EF4-FFF2-40B4-BE49-F238E27FC236}">
                <a16:creationId xmlns:a16="http://schemas.microsoft.com/office/drawing/2014/main" id="{8221FBBB-51C4-43B0-5314-0A9917CB201B}"/>
              </a:ext>
            </a:extLst>
          </p:cNvPr>
          <p:cNvSpPr/>
          <p:nvPr/>
        </p:nvSpPr>
        <p:spPr>
          <a:xfrm>
            <a:off x="6541491" y="2118633"/>
            <a:ext cx="5285673" cy="352829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17000"/>
              </a:lnSpc>
              <a:defRPr/>
            </a:pPr>
            <a:r>
              <a:rPr lang="en-US" altLang="zh-TW" sz="2200" b="0" i="0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“</a:t>
            </a:r>
            <a:r>
              <a:rPr lang="zh-TW" altLang="en-US" sz="2200" b="0" i="0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長征途中，英雄的紅軍，血戰湘江，四渡赤水，巧渡金沙江，強渡大渡河，飛奪瀘定橋，鏖戰獨樹鎮，勇克包座，轉戰烏蒙山，擊退上百萬窮凶極惡的追兵阻敵，征服空氣稀薄的冰山雪嶺，穿越杳無人煙的沼澤草地，縱橫十餘省，長驅二萬五千里。</a:t>
            </a:r>
            <a:r>
              <a:rPr lang="en-US" altLang="zh-TW" sz="2200" b="0" i="0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……”</a:t>
            </a:r>
          </a:p>
          <a:p>
            <a:pPr>
              <a:lnSpc>
                <a:spcPct val="117000"/>
              </a:lnSpc>
              <a:spcBef>
                <a:spcPts val="1200"/>
              </a:spcBef>
              <a:defRPr/>
            </a:pPr>
            <a:r>
              <a:rPr lang="en-US" altLang="zh-TW" sz="160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——</a:t>
            </a:r>
            <a:r>
              <a:rPr lang="zh-CN" altLang="en-US" sz="160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習近平</a:t>
            </a:r>
            <a:r>
              <a:rPr lang="en-US" altLang="zh-CN" sz="160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《</a:t>
            </a:r>
            <a:r>
              <a:rPr lang="zh-CN" altLang="en-US" sz="160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在紀念紅軍長征勝利八十周年大會上的講話</a:t>
            </a:r>
            <a:r>
              <a:rPr lang="en-US" altLang="zh-CN" sz="1600" dirty="0">
                <a:solidFill>
                  <a:schemeClr val="tx1"/>
                </a:solidFill>
                <a:latin typeface="Noto Sans SC"/>
                <a:ea typeface="Noto Sans SC"/>
                <a:sym typeface="Noto Sans SC"/>
              </a:rPr>
              <a:t>》</a:t>
            </a:r>
            <a:endParaRPr lang="zh-TW" altLang="en-US" sz="1600" dirty="0">
              <a:solidFill>
                <a:schemeClr val="tx1"/>
              </a:solidFill>
              <a:latin typeface="Noto Sans SC"/>
              <a:ea typeface="Noto Sans SC"/>
              <a:sym typeface="Noto Sans SC"/>
            </a:endParaRPr>
          </a:p>
        </p:txBody>
      </p:sp>
      <p:cxnSp>
        <p:nvCxnSpPr>
          <p:cNvPr id="36" name="Connector 10">
            <a:extLst>
              <a:ext uri="{FF2B5EF4-FFF2-40B4-BE49-F238E27FC236}">
                <a16:creationId xmlns:a16="http://schemas.microsoft.com/office/drawing/2014/main" id="{50949389-389F-3338-0754-D1710E016BA9}"/>
              </a:ext>
            </a:extLst>
          </p:cNvPr>
          <p:cNvCxnSpPr>
            <a:cxnSpLocks/>
          </p:cNvCxnSpPr>
          <p:nvPr/>
        </p:nvCxnSpPr>
        <p:spPr>
          <a:xfrm>
            <a:off x="5866903" y="1651000"/>
            <a:ext cx="0" cy="4109232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7" name="Google Shape;166;p19" descr="image.png">
            <a:extLst>
              <a:ext uri="{FF2B5EF4-FFF2-40B4-BE49-F238E27FC236}">
                <a16:creationId xmlns:a16="http://schemas.microsoft.com/office/drawing/2014/main" id="{47A56480-5390-52FD-3CC7-237CB7A3C08C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102235" y="4397145"/>
            <a:ext cx="2090080" cy="1138135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176;p19">
            <a:extLst>
              <a:ext uri="{FF2B5EF4-FFF2-40B4-BE49-F238E27FC236}">
                <a16:creationId xmlns:a16="http://schemas.microsoft.com/office/drawing/2014/main" id="{B43E278B-E2F0-932B-8F5F-A431387721DA}"/>
              </a:ext>
            </a:extLst>
          </p:cNvPr>
          <p:cNvSpPr txBox="1"/>
          <p:nvPr/>
        </p:nvSpPr>
        <p:spPr>
          <a:xfrm>
            <a:off x="3302259" y="453912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&gt;600</a:t>
            </a:r>
            <a:endParaRPr sz="1800" b="1" dirty="0"/>
          </a:p>
        </p:txBody>
      </p:sp>
      <p:pic>
        <p:nvPicPr>
          <p:cNvPr id="2" name="Google Shape;166;p19" descr="image.png">
            <a:extLst>
              <a:ext uri="{FF2B5EF4-FFF2-40B4-BE49-F238E27FC236}">
                <a16:creationId xmlns:a16="http://schemas.microsoft.com/office/drawing/2014/main" id="{5B1C4BB3-4E8D-F097-0443-169389460EE6}"/>
              </a:ext>
            </a:extLst>
          </p:cNvPr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29500" y="4397145"/>
            <a:ext cx="2090080" cy="113813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Google Shape;176;p19">
            <a:extLst>
              <a:ext uri="{FF2B5EF4-FFF2-40B4-BE49-F238E27FC236}">
                <a16:creationId xmlns:a16="http://schemas.microsoft.com/office/drawing/2014/main" id="{1775B62D-428B-C56C-A956-8AAB865FF38B}"/>
              </a:ext>
            </a:extLst>
          </p:cNvPr>
          <p:cNvSpPr txBox="1"/>
          <p:nvPr/>
        </p:nvSpPr>
        <p:spPr>
          <a:xfrm>
            <a:off x="929524" y="4539120"/>
            <a:ext cx="1679877" cy="6771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996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sz="4000" b="1" i="0" u="none" strike="noStrike" cap="none" dirty="0">
                <a:solidFill>
                  <a:srgbClr val="A61C1C"/>
                </a:solidFill>
                <a:latin typeface="Arial"/>
                <a:ea typeface="Arial"/>
                <a:cs typeface="Arial"/>
                <a:sym typeface="Arial"/>
              </a:rPr>
              <a:t>≈100</a:t>
            </a:r>
            <a:endParaRPr sz="1800" b="1" dirty="0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95D0EDB6-F07F-8A4E-07F9-0561C09B2C18}"/>
              </a:ext>
            </a:extLst>
          </p:cNvPr>
          <p:cNvSpPr txBox="1"/>
          <p:nvPr/>
        </p:nvSpPr>
        <p:spPr>
          <a:xfrm>
            <a:off x="514347" y="5938020"/>
            <a:ext cx="1139507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9700"/>
            <a:r>
              <a:rPr lang="pt-BR" altLang="zh-MO" b="1" dirty="0"/>
              <a:t>Compreender o espírito da Longa Marcha: </a:t>
            </a:r>
            <a:r>
              <a:rPr lang="pt-PT" altLang="zh-MO" b="1" dirty="0">
                <a:latin typeface="Arial" panose="020B0604020202020204" pitchFamily="34" charset="0"/>
                <a:ea typeface="SimSun" panose="02010600030101010101" pitchFamily="2" charset="-122"/>
              </a:rPr>
              <a:t>Convicção firme, intrepidez perante os perigos e obstáculos, busca da verdade nos factos, união e cooperação, </a:t>
            </a:r>
            <a:r>
              <a:rPr lang="pt-BR" altLang="zh-MO" b="1" dirty="0"/>
              <a:t>avançar com determinação, entre outros.</a:t>
            </a:r>
            <a:endParaRPr lang="zh-TW" altLang="en-US" b="1" dirty="0">
              <a:solidFill>
                <a:schemeClr val="tx1"/>
              </a:solidFill>
              <a:latin typeface="Noto Sans SC"/>
              <a:ea typeface="Noto Sans SC"/>
              <a:sym typeface="Noto Sans SC"/>
            </a:endParaRPr>
          </a:p>
          <a:p>
            <a:pPr marL="139700" lvl="0" indent="0">
              <a:buNone/>
            </a:pPr>
            <a:endParaRPr lang="en-HK" sz="2400" b="1" dirty="0">
              <a:solidFill>
                <a:srgbClr val="C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5C6A8856-E9C4-CBEC-12A3-6679F179C997}"/>
              </a:ext>
            </a:extLst>
          </p:cNvPr>
          <p:cNvSpPr txBox="1"/>
          <p:nvPr/>
        </p:nvSpPr>
        <p:spPr>
          <a:xfrm>
            <a:off x="5980642" y="1576424"/>
            <a:ext cx="6181344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«No decurso da Longa Marcha, o heróico Exército Vermelho travou uma batalha sangrenta no Rio Xiangjiang, realizou quatro travessias do Rio Chishui, cruzou habilmente o Rio Jinshajiang, forçou a passagem do Rio Daduhe, tomou de assalto a Ponte de Luding, combateu arduamente na Povoação de Dushuzhen, conquistou com valentia Baozuo, travou combates itinerantes nas Montanhas Wumeng, repeliu mais de um milhão de perseguidores e tropas de bloqueio extremamente ferozes, conquistou cordilheiras cobertas de neve e gelo com ar rarefeito, atravessou zonas húmidas e pantanosas desérticas e desprovidas de presença humana, percorreu mais de uma dezena de províncias e realizou uma longa expedição de vinte e cinco mil léguas...» — Xi Jinping</a:t>
            </a:r>
            <a:r>
              <a:rPr lang="pt-BR" altLang="zh-MO" i="1" dirty="0">
                <a:solidFill>
                  <a:schemeClr val="tx1"/>
                </a:solidFill>
              </a:rPr>
              <a:t>, </a:t>
            </a:r>
            <a:r>
              <a:rPr lang="pt-BR" altLang="zh-MO" sz="1400" i="1" dirty="0">
                <a:solidFill>
                  <a:schemeClr val="tx1"/>
                </a:solidFill>
              </a:rPr>
              <a:t>Discurso de Xi Jinping na Sessão Comemorativa do 80.º Aniversário da Vitória da Longa Marcha do Exército Vermelho</a:t>
            </a:r>
            <a:endParaRPr lang="zh-MO" altLang="en-US" i="1" dirty="0">
              <a:solidFill>
                <a:schemeClr val="tx1"/>
              </a:solidFill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BF595D58-DF30-F20D-7BFD-F9D2331E25A8}"/>
              </a:ext>
            </a:extLst>
          </p:cNvPr>
          <p:cNvSpPr txBox="1"/>
          <p:nvPr/>
        </p:nvSpPr>
        <p:spPr>
          <a:xfrm>
            <a:off x="970655" y="5034193"/>
            <a:ext cx="16798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zh-MO" dirty="0"/>
              <a:t>Rios e cursos </a:t>
            </a:r>
          </a:p>
          <a:p>
            <a:pPr algn="ctr"/>
            <a:r>
              <a:rPr lang="pt-BR" altLang="zh-MO" dirty="0"/>
              <a:t>de água cruzados</a:t>
            </a:r>
            <a:endParaRPr lang="zh-MO" altLang="en-US" dirty="0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42F3919E-365A-0CCB-1DD3-3A8534271018}"/>
              </a:ext>
            </a:extLst>
          </p:cNvPr>
          <p:cNvSpPr txBox="1"/>
          <p:nvPr/>
        </p:nvSpPr>
        <p:spPr>
          <a:xfrm>
            <a:off x="3259803" y="5044114"/>
            <a:ext cx="177494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PT" altLang="zh-MO" dirty="0"/>
              <a:t>Batalhas e </a:t>
            </a:r>
          </a:p>
          <a:p>
            <a:pPr algn="ctr"/>
            <a:r>
              <a:rPr lang="pt-PT" altLang="zh-MO" dirty="0"/>
              <a:t>combates travados</a:t>
            </a:r>
          </a:p>
        </p:txBody>
      </p:sp>
      <p:sp>
        <p:nvSpPr>
          <p:cNvPr id="23" name="文字方塊 22">
            <a:extLst>
              <a:ext uri="{FF2B5EF4-FFF2-40B4-BE49-F238E27FC236}">
                <a16:creationId xmlns:a16="http://schemas.microsoft.com/office/drawing/2014/main" id="{24495720-CFED-27BB-3931-FF4F6A82FB7E}"/>
              </a:ext>
            </a:extLst>
          </p:cNvPr>
          <p:cNvSpPr txBox="1"/>
          <p:nvPr/>
        </p:nvSpPr>
        <p:spPr>
          <a:xfrm>
            <a:off x="2809425" y="3824958"/>
            <a:ext cx="289266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sz="1200" dirty="0"/>
              <a:t>Montanhas cobertas de neve escaladas </a:t>
            </a:r>
          </a:p>
          <a:p>
            <a:r>
              <a:rPr lang="pt-BR" altLang="zh-MO" sz="1200" dirty="0"/>
              <a:t>a mais de quatro mil metros de altitude</a:t>
            </a:r>
            <a:endParaRPr lang="zh-MO" altLang="en-US" sz="1200" dirty="0"/>
          </a:p>
        </p:txBody>
      </p:sp>
      <p:sp>
        <p:nvSpPr>
          <p:cNvPr id="27" name="文字方塊 26">
            <a:extLst>
              <a:ext uri="{FF2B5EF4-FFF2-40B4-BE49-F238E27FC236}">
                <a16:creationId xmlns:a16="http://schemas.microsoft.com/office/drawing/2014/main" id="{FE3B0761-5D60-C791-0DAE-D31643E1E94A}"/>
              </a:ext>
            </a:extLst>
          </p:cNvPr>
          <p:cNvSpPr txBox="1"/>
          <p:nvPr/>
        </p:nvSpPr>
        <p:spPr>
          <a:xfrm>
            <a:off x="602865" y="2572451"/>
            <a:ext cx="262590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sz="1100" dirty="0"/>
              <a:t>Jornada de vinte e cinco mil léguas</a:t>
            </a:r>
            <a:endParaRPr lang="zh-MO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388389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35790-D0DF-A56E-1E87-B8103FCA89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C5C6C7AC-B4C8-189D-37F5-D9F863A5A9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EADFDEB-4176-AA1F-C98E-FA6B72F6BADE}"/>
              </a:ext>
            </a:extLst>
          </p:cNvPr>
          <p:cNvSpPr/>
          <p:nvPr/>
        </p:nvSpPr>
        <p:spPr>
          <a:xfrm>
            <a:off x="0" y="-14913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0EEF9FD5-C46E-044C-E7DC-E91FD2274E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086" y="2996618"/>
            <a:ext cx="9985828" cy="2496457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pt-PT" altLang="zh-TW" sz="3200" b="1" dirty="0">
                <a:solidFill>
                  <a:srgbClr val="333333"/>
                </a:solidFill>
                <a:latin typeface="Noto Sans SC"/>
              </a:rPr>
              <a:t>III.</a:t>
            </a:r>
            <a:r>
              <a:rPr lang="zh-TW" altLang="en-US" sz="3200" b="1" dirty="0">
                <a:solidFill>
                  <a:srgbClr val="333333"/>
                </a:solidFill>
                <a:latin typeface="Noto Sans SC"/>
              </a:rPr>
              <a:t> </a:t>
            </a:r>
            <a:r>
              <a:rPr lang="pt-PT" altLang="zh-TW" sz="3200" b="1" dirty="0">
                <a:solidFill>
                  <a:srgbClr val="333333"/>
                </a:solidFill>
                <a:latin typeface="Noto Sans SC"/>
              </a:rPr>
              <a:t>Parte</a:t>
            </a:r>
            <a:r>
              <a:rPr lang="zh-TW" altLang="en-US" sz="3200" b="1" dirty="0">
                <a:solidFill>
                  <a:srgbClr val="333333"/>
                </a:solidFill>
                <a:latin typeface="Noto Sans SC"/>
              </a:rPr>
              <a:t> </a:t>
            </a:r>
            <a:r>
              <a:rPr lang="pt-PT" altLang="zh-TW" sz="3200" b="1" dirty="0">
                <a:solidFill>
                  <a:srgbClr val="333333"/>
                </a:solidFill>
                <a:latin typeface="Noto Sans SC"/>
              </a:rPr>
              <a:t>Extensiva</a:t>
            </a:r>
            <a:endParaRPr lang="en-US" altLang="zh-TW" sz="3200" b="1" dirty="0">
              <a:solidFill>
                <a:srgbClr val="333333"/>
              </a:solidFill>
              <a:latin typeface="Noto Sans SC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335ACED-DF1D-89CF-E29D-24045B8FC105}"/>
              </a:ext>
            </a:extLst>
          </p:cNvPr>
          <p:cNvSpPr/>
          <p:nvPr/>
        </p:nvSpPr>
        <p:spPr>
          <a:xfrm>
            <a:off x="0" y="6083300"/>
            <a:ext cx="12192000" cy="774700"/>
          </a:xfrm>
          <a:prstGeom prst="rect">
            <a:avLst/>
          </a:prstGeom>
          <a:solidFill>
            <a:srgbClr val="FFA7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5A9D007-AA40-165A-1E19-D44663B7AE88}"/>
              </a:ext>
            </a:extLst>
          </p:cNvPr>
          <p:cNvSpPr/>
          <p:nvPr/>
        </p:nvSpPr>
        <p:spPr>
          <a:xfrm>
            <a:off x="0" y="6193032"/>
            <a:ext cx="12192000" cy="66496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D292B57-BC82-2796-46B1-0A0B8A919612}"/>
              </a:ext>
            </a:extLst>
          </p:cNvPr>
          <p:cNvSpPr/>
          <p:nvPr/>
        </p:nvSpPr>
        <p:spPr>
          <a:xfrm>
            <a:off x="0" y="6323658"/>
            <a:ext cx="12192000" cy="534339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60EAA0A7-61AC-5FF7-2A15-DDC41FC107F2}"/>
              </a:ext>
            </a:extLst>
          </p:cNvPr>
          <p:cNvGrpSpPr/>
          <p:nvPr/>
        </p:nvGrpSpPr>
        <p:grpSpPr>
          <a:xfrm rot="10800000">
            <a:off x="0" y="-14913"/>
            <a:ext cx="12192000" cy="774700"/>
            <a:chOff x="152400" y="6235700"/>
            <a:chExt cx="12192000" cy="77470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3E91CD99-907B-1DD8-0DAB-7F9B4901268C}"/>
                </a:ext>
              </a:extLst>
            </p:cNvPr>
            <p:cNvSpPr/>
            <p:nvPr/>
          </p:nvSpPr>
          <p:spPr>
            <a:xfrm>
              <a:off x="152400" y="6235700"/>
              <a:ext cx="12192000" cy="774700"/>
            </a:xfrm>
            <a:prstGeom prst="rect">
              <a:avLst/>
            </a:prstGeom>
            <a:solidFill>
              <a:srgbClr val="FFA7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18EC623-B4F7-4A97-1060-F8CD78A838E0}"/>
                </a:ext>
              </a:extLst>
            </p:cNvPr>
            <p:cNvSpPr/>
            <p:nvPr/>
          </p:nvSpPr>
          <p:spPr>
            <a:xfrm>
              <a:off x="152400" y="6345432"/>
              <a:ext cx="12192000" cy="66496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A0AC4F35-1587-4C10-422C-B36627F085BD}"/>
                </a:ext>
              </a:extLst>
            </p:cNvPr>
            <p:cNvSpPr/>
            <p:nvPr/>
          </p:nvSpPr>
          <p:spPr>
            <a:xfrm>
              <a:off x="152400" y="6476058"/>
              <a:ext cx="12192000" cy="534339"/>
            </a:xfrm>
            <a:prstGeom prst="rect">
              <a:avLst/>
            </a:prstGeom>
            <a:solidFill>
              <a:srgbClr val="5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181769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F87EF9-3663-42C0-07BF-FF44A3CA9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B006BB4B-3CCC-5B72-7D13-C46DE2E2894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" r="1680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A6433A2-D6D2-8FDC-D2EF-30D9D9137993}"/>
              </a:ext>
            </a:extLst>
          </p:cNvPr>
          <p:cNvSpPr/>
          <p:nvPr/>
        </p:nvSpPr>
        <p:spPr>
          <a:xfrm>
            <a:off x="0" y="-14913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DA80B82F-F8A9-683A-7134-B65145B53D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086" y="2173314"/>
            <a:ext cx="9985828" cy="2496457"/>
          </a:xfrm>
        </p:spPr>
        <p:txBody>
          <a:bodyPr anchor="ctr">
            <a:noAutofit/>
          </a:bodyPr>
          <a:lstStyle/>
          <a:p>
            <a:pPr algn="ctr">
              <a:lnSpc>
                <a:spcPts val="6400"/>
              </a:lnSpc>
              <a:defRPr/>
            </a:pPr>
            <a:r>
              <a:rPr lang="pt-BR" altLang="zh-CN" sz="3000" b="1" dirty="0"/>
              <a:t>Foram o nascimento do Partido Comunista da China e a vitória da Longa Marcha do Exército Vermelho meros acontecimentos históricos? Não terão qualquer relação connosco na época contemporânea?</a:t>
            </a:r>
            <a:endParaRPr lang="zh-TW" altLang="en-US" sz="3000" b="1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2EBD510-8D42-62DF-8F16-D63A4574C093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1246A6C8-2999-EE13-64CA-D60185958EAF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09CB4C69-6BB0-813B-4FAB-4AC7782227B4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17035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EB27A7-85F4-81EC-4695-32C5802045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12432001-4439-ED28-9C82-7C338939CDA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14" name="AutoShape 3">
            <a:extLst>
              <a:ext uri="{FF2B5EF4-FFF2-40B4-BE49-F238E27FC236}">
                <a16:creationId xmlns:a16="http://schemas.microsoft.com/office/drawing/2014/main" id="{5B035289-02B1-BBF7-D6BA-0D3CDB4F4B12}"/>
              </a:ext>
            </a:extLst>
          </p:cNvPr>
          <p:cNvSpPr/>
          <p:nvPr/>
        </p:nvSpPr>
        <p:spPr>
          <a:xfrm>
            <a:off x="387927" y="281709"/>
            <a:ext cx="10668000" cy="5715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>
              <a:lnSpc>
                <a:spcPct val="90000"/>
              </a:lnSpc>
              <a:buClr>
                <a:schemeClr val="dk1"/>
              </a:buClr>
              <a:buSzPts val="1400"/>
              <a:defRPr/>
            </a:pPr>
            <a:endParaRPr lang="en-US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5E9A8A5F-9C28-F168-4908-979A042338F1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pt-BR" altLang="zh-MO" sz="3500" b="1" dirty="0"/>
              <a:t>Macau Já Trilhou a Sua Própria «Longa Marcha»</a:t>
            </a:r>
            <a:endParaRPr lang="pt-BR" altLang="zh-MO" sz="3500" dirty="0"/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062E1AB0-6FC6-D6B0-765D-B77DBDA953B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0084166"/>
              </p:ext>
            </p:extLst>
          </p:nvPr>
        </p:nvGraphicFramePr>
        <p:xfrm>
          <a:off x="818815" y="2073755"/>
          <a:ext cx="10433384" cy="4338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878">
                  <a:extLst>
                    <a:ext uri="{9D8B030D-6E8A-4147-A177-3AD203B41FA5}">
                      <a16:colId xmlns:a16="http://schemas.microsoft.com/office/drawing/2014/main" val="1630900170"/>
                    </a:ext>
                  </a:extLst>
                </a:gridCol>
                <a:gridCol w="4574753">
                  <a:extLst>
                    <a:ext uri="{9D8B030D-6E8A-4147-A177-3AD203B41FA5}">
                      <a16:colId xmlns:a16="http://schemas.microsoft.com/office/drawing/2014/main" val="4211109598"/>
                    </a:ext>
                  </a:extLst>
                </a:gridCol>
                <a:gridCol w="4574753">
                  <a:extLst>
                    <a:ext uri="{9D8B030D-6E8A-4147-A177-3AD203B41FA5}">
                      <a16:colId xmlns:a16="http://schemas.microsoft.com/office/drawing/2014/main" val="3210787170"/>
                    </a:ext>
                  </a:extLst>
                </a:gridCol>
              </a:tblGrid>
              <a:tr h="461256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轉型維度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回歸前的挑戰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回歸後的機遇</a:t>
                      </a:r>
                      <a:r>
                        <a:rPr lang="en-HK" sz="2000" b="1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 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extLst>
                  <a:ext uri="{0D108BD9-81ED-4DB2-BD59-A6C34878D82A}">
                    <a16:rowId xmlns:a16="http://schemas.microsoft.com/office/drawing/2014/main" val="2481459968"/>
                  </a:ext>
                </a:extLst>
              </a:tr>
              <a:tr h="966291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社會治安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治安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不穩</a:t>
                      </a: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、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社會動盪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居民安全感低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中央支持與特區強力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維持治安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成為全球最安全城市之一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extLst>
                  <a:ext uri="{0D108BD9-81ED-4DB2-BD59-A6C34878D82A}">
                    <a16:rowId xmlns:a16="http://schemas.microsoft.com/office/drawing/2014/main" val="184985072"/>
                  </a:ext>
                </a:extLst>
              </a:tr>
              <a:tr h="978744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經濟結構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過度依賴單一博彩業，缺乏規劃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經濟長期低迷、百業蕭條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國家定位“一中心、一平台、一基地”</a:t>
                      </a:r>
                      <a:endParaRPr lang="en-HK" alt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ts val="25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rgbClr val="000000"/>
                        </a:buClr>
                        <a:buSzTx/>
                        <a:buFont typeface="Arial" panose="020B0604020202090204"/>
                        <a:buNone/>
                        <a:tabLst/>
                        <a:defRPr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開展“</a:t>
                      </a:r>
                      <a:r>
                        <a:rPr lang="en-US" altLang="zh-TW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1+4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”經濟適度多元發展</a:t>
                      </a:r>
                      <a:endParaRPr lang="en-HK" altLang="zh-TW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extLst>
                  <a:ext uri="{0D108BD9-81ED-4DB2-BD59-A6C34878D82A}">
                    <a16:rowId xmlns:a16="http://schemas.microsoft.com/office/drawing/2014/main" val="2527508474"/>
                  </a:ext>
                </a:extLst>
              </a:tr>
              <a:tr h="966291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民生民政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基礎建設落後（教育、醫療不足</a:t>
                      </a: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“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現金分享”與社會福利體系完善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落實“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澳人治澳</a:t>
                      </a: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”、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提升居民歸屬感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extLst>
                  <a:ext uri="{0D108BD9-81ED-4DB2-BD59-A6C34878D82A}">
                    <a16:rowId xmlns:a16="http://schemas.microsoft.com/office/drawing/2014/main" val="1364253564"/>
                  </a:ext>
                </a:extLst>
              </a:tr>
              <a:tr h="966291">
                <a:tc>
                  <a:txBody>
                    <a:bodyPr/>
                    <a:lstStyle/>
                    <a:p>
                      <a:pPr algn="ctr">
                        <a:lnSpc>
                          <a:spcPts val="2500"/>
                        </a:lnSpc>
                        <a:spcAft>
                          <a:spcPts val="1200"/>
                        </a:spcAft>
                        <a:buNone/>
                      </a:pPr>
                      <a:r>
                        <a:rPr lang="en-HK" sz="2000" b="1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區域協同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發展空間嚴重受限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與</a:t>
                      </a:r>
                      <a:r>
                        <a:rPr lang="zh-TW" altLang="en-US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鄰近地區協同發展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較少</a:t>
                      </a:r>
                      <a:endParaRPr lang="en-HK" sz="20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47366" marR="47366" marT="31577" marB="3157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2500"/>
                        </a:lnSpc>
                        <a:spcAft>
                          <a:spcPts val="600"/>
                        </a:spcAft>
                        <a:buNone/>
                      </a:pP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• 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深度融入國家發展大局</a:t>
                      </a:r>
                      <a:b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</a:b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（</a:t>
                      </a:r>
                      <a:r>
                        <a:rPr lang="en-HK" sz="2000" dirty="0" err="1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大灣區、橫琴深合區</a:t>
                      </a:r>
                      <a:r>
                        <a:rPr lang="en-HK" sz="20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）</a:t>
                      </a:r>
                    </a:p>
                  </a:txBody>
                  <a:tcPr marL="47366" marR="47366" marT="31577" marB="31577" anchor="ctr"/>
                </a:tc>
                <a:extLst>
                  <a:ext uri="{0D108BD9-81ED-4DB2-BD59-A6C34878D82A}">
                    <a16:rowId xmlns:a16="http://schemas.microsoft.com/office/drawing/2014/main" val="1266049522"/>
                  </a:ext>
                </a:extLst>
              </a:tr>
            </a:tbl>
          </a:graphicData>
        </a:graphic>
      </p:graphicFrame>
      <p:sp>
        <p:nvSpPr>
          <p:cNvPr id="19" name="文字方塊 18">
            <a:extLst>
              <a:ext uri="{FF2B5EF4-FFF2-40B4-BE49-F238E27FC236}">
                <a16:creationId xmlns:a16="http://schemas.microsoft.com/office/drawing/2014/main" id="{A4BC0247-2C07-AFC4-ED30-0585D9D4C661}"/>
              </a:ext>
            </a:extLst>
          </p:cNvPr>
          <p:cNvSpPr txBox="1"/>
          <p:nvPr/>
        </p:nvSpPr>
        <p:spPr>
          <a:xfrm>
            <a:off x="612144" y="1161633"/>
            <a:ext cx="10219565" cy="356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7000"/>
              </a:lnSpc>
              <a:buFont typeface="Arial" panose="020B0604020202090204"/>
              <a:buNone/>
              <a:defRPr/>
            </a:pPr>
            <a:r>
              <a:rPr lang="pt-BR" altLang="zh-MO" sz="1600" b="1" dirty="0"/>
              <a:t>Desafios e Oportunidades da Transição Social Antes e Depois da Transferência de Soberania de Macau</a:t>
            </a:r>
            <a:endParaRPr lang="zh-TW" altLang="en-US" sz="1600" b="1" dirty="0">
              <a:solidFill>
                <a:srgbClr val="333333"/>
              </a:solidFill>
              <a:latin typeface="Noto Sans SC"/>
            </a:endParaRP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D7F61593-D6FF-A3D7-1B0F-24796CB517C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4676" t="28925" r="6855" b="5380"/>
          <a:stretch>
            <a:fillRect/>
          </a:stretch>
        </p:blipFill>
        <p:spPr>
          <a:xfrm>
            <a:off x="6648050" y="2073755"/>
            <a:ext cx="4697083" cy="4503173"/>
          </a:xfrm>
          <a:prstGeom prst="rect">
            <a:avLst/>
          </a:prstGeom>
        </p:spPr>
      </p:pic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5C48B492-9E79-3DCB-D632-B0AC3C1DE2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373021"/>
              </p:ext>
            </p:extLst>
          </p:nvPr>
        </p:nvGraphicFramePr>
        <p:xfrm>
          <a:off x="387927" y="2414392"/>
          <a:ext cx="10515600" cy="3657600"/>
        </p:xfrm>
        <a:graphic>
          <a:graphicData uri="http://schemas.openxmlformats.org/drawingml/2006/table">
            <a:tbl>
              <a:tblPr/>
              <a:tblGrid>
                <a:gridCol w="5257800">
                  <a:extLst>
                    <a:ext uri="{9D8B030D-6E8A-4147-A177-3AD203B41FA5}">
                      <a16:colId xmlns:a16="http://schemas.microsoft.com/office/drawing/2014/main" val="161301605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168293375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 err="1"/>
                        <a:t>Dimensão</a:t>
                      </a:r>
                      <a:r>
                        <a:rPr lang="en-US" dirty="0"/>
                        <a:t> da </a:t>
                      </a:r>
                      <a:r>
                        <a:rPr lang="en-US" dirty="0" err="1"/>
                        <a:t>Transição</a:t>
                      </a:r>
                      <a:endParaRPr lang="en-US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/>
                        <a:t>Desafios Anteriores à Transferência de Soberania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193269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1"/>
                        <a:t>Ordem e Segurança Públicas</a:t>
                      </a:r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/>
                        <a:t>• Instabilidade da ordem pública e agitação social</a:t>
                      </a:r>
                    </a:p>
                    <a:p>
                      <a:br>
                        <a:rPr lang="pt-BR"/>
                      </a:br>
                      <a:r>
                        <a:rPr lang="pt-BR"/>
                        <a:t>• Baixo sentimento de segurança por parte dos residentes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4572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1"/>
                        <a:t>Estrutura Económica</a:t>
                      </a:r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/>
                        <a:t>• Dependência excessiva do sector exclusivo do jogo, com escassez de planeamento</a:t>
                      </a:r>
                    </a:p>
                    <a:p>
                      <a:br>
                        <a:rPr lang="pt-BR"/>
                      </a:br>
                      <a:r>
                        <a:rPr lang="pt-BR"/>
                        <a:t>• Estagnação económica prolongada e depressão de todas as indústrias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05662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1"/>
                        <a:t>Bem-Estar e Administração Civil</a:t>
                      </a:r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/>
                        <a:t>• Infra-estruturas atrasadas (insuficiência de recursos educativos e de cuidados de saúde)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07413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b="1"/>
                        <a:t>Cooperação Regional</a:t>
                      </a:r>
                      <a:endParaRPr lang="en-US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pt-BR" dirty="0"/>
                        <a:t>• Espaço de desenvolvimento severamente limitado</a:t>
                      </a:r>
                    </a:p>
                    <a:p>
                      <a:br>
                        <a:rPr lang="pt-BR" dirty="0"/>
                      </a:br>
                      <a:r>
                        <a:rPr lang="pt-BR" dirty="0"/>
                        <a:t>• Reduzida cooperação e desenvolvimento sinérgico com as regiões vizinhas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71765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23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3EC80-9C72-8507-6391-394566E40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DB86861E-E5D4-6653-F0F4-757D72CB2D5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D3E9B096-301C-C7C7-CAFB-F3600C5BC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pt-PT" altLang="zh-MO" sz="4000" b="1" dirty="0"/>
              <a:t>Discussão em Grupo</a:t>
            </a:r>
            <a:endParaRPr lang="pt-PT" altLang="zh-TW" sz="40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D3DC7997-21F3-4C42-AB78-4DC249FE6BD3}"/>
              </a:ext>
            </a:extLst>
          </p:cNvPr>
          <p:cNvSpPr/>
          <p:nvPr/>
        </p:nvSpPr>
        <p:spPr>
          <a:xfrm>
            <a:off x="685798" y="2116962"/>
            <a:ext cx="10820402" cy="3664714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A5002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332F1318-23D2-7AB8-FFB7-69C5917B2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5997" y="2474696"/>
            <a:ext cx="10260004" cy="3262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zh-TW" altLang="en-US" sz="2400" dirty="0">
                <a:latin typeface="Arial" panose="020B0604020202020204" pitchFamily="34" charset="0"/>
              </a:rPr>
              <a:t>實現偉大的理想，沒有平坦的大道可走。奪取堅持和發展中國特色社會主義偉大事業新進展，奪取推進黨的建設新的偉大工程新成效，奪取具有許多新的歷史特點的偉大鬥爭新勝利，我們還有許多“雪山”、“草地”需要跨越，還有許多“婁山關”、“臘子口”需要征服，一切貪圖安逸、不願繼續艱苦奮鬥的想法都是要不得的，一切驕傲自滿、不願繼續開拓前進的想法都是要不得的。</a:t>
            </a:r>
            <a:r>
              <a:rPr lang="en-US" altLang="zh-TW" sz="2400" dirty="0">
                <a:latin typeface="Arial" panose="020B0604020202020204" pitchFamily="34" charset="0"/>
              </a:rPr>
              <a:t>……</a:t>
            </a:r>
            <a:endParaRPr lang="zh-TW" altLang="en-US" sz="2400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zh-TW" altLang="zh-TW" sz="2000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TW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資料來源︰</a:t>
            </a:r>
            <a:r>
              <a:rPr lang="zh-TW" altLang="en-US" sz="1800" b="0" dirty="0">
                <a:solidFill>
                  <a:srgbClr val="0000FF"/>
                </a:solidFill>
                <a:latin typeface="Arial" panose="020B0604020202020204" pitchFamily="34" charset="0"/>
              </a:rPr>
              <a:t>節錄自</a:t>
            </a:r>
            <a:r>
              <a:rPr lang="zh-TW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〈</a:t>
            </a:r>
            <a:r>
              <a:rPr lang="zh-TW" altLang="en-US" sz="1800" b="0" dirty="0">
                <a:solidFill>
                  <a:srgbClr val="0000FF"/>
                </a:solidFill>
                <a:latin typeface="Arial" panose="020B0604020202020204" pitchFamily="34" charset="0"/>
              </a:rPr>
              <a:t>習近平：在紀念紅軍長征勝利八十周年大會上的講話</a:t>
            </a:r>
            <a:r>
              <a:rPr lang="zh-TW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〉</a:t>
            </a:r>
            <a:r>
              <a:rPr lang="en-US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(2016</a:t>
            </a:r>
            <a:r>
              <a:rPr lang="zh-TW" altLang="en-US" sz="1800" b="0" dirty="0">
                <a:solidFill>
                  <a:srgbClr val="0000FF"/>
                </a:solidFill>
                <a:latin typeface="Arial" panose="020B0604020202020204" pitchFamily="34" charset="0"/>
              </a:rPr>
              <a:t>年</a:t>
            </a:r>
            <a:r>
              <a:rPr lang="en-US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  <a:r>
              <a:rPr lang="zh-TW" altLang="en-US" sz="1800" b="0" dirty="0">
                <a:solidFill>
                  <a:srgbClr val="0000FF"/>
                </a:solidFill>
                <a:latin typeface="Arial" panose="020B0604020202020204" pitchFamily="34" charset="0"/>
              </a:rPr>
              <a:t>月</a:t>
            </a:r>
            <a:r>
              <a:rPr lang="en-US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21</a:t>
            </a:r>
            <a:r>
              <a:rPr lang="zh-TW" altLang="en-US" sz="1800" b="0" dirty="0">
                <a:solidFill>
                  <a:srgbClr val="0000FF"/>
                </a:solidFill>
                <a:latin typeface="Arial" panose="020B0604020202020204" pitchFamily="34" charset="0"/>
              </a:rPr>
              <a:t>日</a:t>
            </a:r>
            <a:r>
              <a:rPr lang="en-US" altLang="zh-TW" sz="1800" b="0" dirty="0">
                <a:solidFill>
                  <a:srgbClr val="0000FF"/>
                </a:solidFill>
                <a:latin typeface="Arial" panose="020B0604020202020204" pitchFamily="34" charset="0"/>
              </a:rPr>
              <a:t>)</a:t>
            </a:r>
          </a:p>
          <a:p>
            <a:pPr eaLnBrk="1" hangingPunct="1">
              <a:buFontTx/>
              <a:buNone/>
            </a:pPr>
            <a:r>
              <a:rPr lang="pt-BR" altLang="zh-MO" sz="1200" i="1" dirty="0">
                <a:solidFill>
                  <a:srgbClr val="0070C0"/>
                </a:solidFill>
              </a:rPr>
              <a:t>Fonte do documento:</a:t>
            </a:r>
            <a:r>
              <a:rPr lang="pt-BR" altLang="zh-MO" sz="1200" dirty="0">
                <a:solidFill>
                  <a:srgbClr val="0070C0"/>
                </a:solidFill>
              </a:rPr>
              <a:t> Extracto do «Discurso de Xi Jinping na Sessão Comemorativa do 80.º Aniversário da Vitória da Longa Marcha do Exército Vermelho» (21 de Outubro de 2016)</a:t>
            </a:r>
            <a:endParaRPr lang="en-US" altLang="zh-TW" sz="1800" b="0" dirty="0">
              <a:solidFill>
                <a:srgbClr val="0070C0"/>
              </a:solidFill>
              <a:latin typeface="Arial" panose="020B0604020202020204" pitchFamily="34" charset="0"/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87C62C81-545B-8EC8-CF07-6DEE0DC34854}"/>
              </a:ext>
            </a:extLst>
          </p:cNvPr>
          <p:cNvSpPr/>
          <p:nvPr/>
        </p:nvSpPr>
        <p:spPr>
          <a:xfrm rot="10800000" flipV="1">
            <a:off x="5404979" y="1859355"/>
            <a:ext cx="1382040" cy="497169"/>
          </a:xfrm>
          <a:prstGeom prst="roundRect">
            <a:avLst>
              <a:gd name="adj" fmla="val 19707"/>
            </a:avLst>
          </a:prstGeom>
          <a:solidFill>
            <a:schemeClr val="bg1"/>
          </a:solidFill>
          <a:ln w="38100">
            <a:solidFill>
              <a:srgbClr val="A5002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altLang="zh-TW" sz="1350" b="1" dirty="0">
                <a:solidFill>
                  <a:schemeClr val="tx1"/>
                </a:solidFill>
                <a:ea typeface="標楷體" panose="03000509000000000000" pitchFamily="65" charset="-120"/>
              </a:rPr>
              <a:t>Documento III</a:t>
            </a:r>
            <a:endParaRPr lang="zh-TW" altLang="en-US" sz="1350" b="1" dirty="0">
              <a:solidFill>
                <a:schemeClr val="tx1"/>
              </a:solidFill>
              <a:ea typeface="標楷體" panose="03000509000000000000" pitchFamily="65" charset="-120"/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041B955F-298B-2500-D3A0-A8ED677F173B}"/>
              </a:ext>
            </a:extLst>
          </p:cNvPr>
          <p:cNvSpPr txBox="1"/>
          <p:nvPr/>
        </p:nvSpPr>
        <p:spPr>
          <a:xfrm>
            <a:off x="1180789" y="1405053"/>
            <a:ext cx="9703331" cy="356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7000"/>
              </a:lnSpc>
              <a:defRPr/>
            </a:pPr>
            <a:r>
              <a:rPr lang="pt-BR" altLang="zh-MO" sz="1600" dirty="0"/>
              <a:t>Leia atentamente a documentação infra e, em seguida, investigue as questões em colaboração de grupo.</a:t>
            </a:r>
            <a:endParaRPr lang="zh-TW" altLang="en-US" sz="1600" b="1" dirty="0">
              <a:solidFill>
                <a:srgbClr val="333333"/>
              </a:solidFill>
              <a:latin typeface="Noto Sans SC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2375F8-3967-AF9E-F07C-AA5C4C59887B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AD0E5DDC-AE06-3CF4-C3EA-F84563080BFF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2446F30C-248B-45EE-2CA6-77F8014EB275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D4C2687-83DE-A51E-034F-E136EC99C64B}"/>
              </a:ext>
            </a:extLst>
          </p:cNvPr>
          <p:cNvSpPr txBox="1"/>
          <p:nvPr/>
        </p:nvSpPr>
        <p:spPr>
          <a:xfrm>
            <a:off x="965997" y="2327208"/>
            <a:ext cx="8505444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Para realizar os grandes ideais, não existem caminhos planos por onde trilhar. Para alcançar novos progressos na grande causa da adesão e do desenvolvimento do socialismo com características chinesas, para obter novas eficácias no novo grande projecto da construção do Partido, e para conquistar novas vitórias na grande luta com muitas novas características históricas, temos ainda muitas «montanhas cobertas de neve» e «zonas húmidas e pantanosas» para ultrapassar, assim como muitos «desfiladeiros de Loushan» e «passagens de Lazikou» para conquistar. Quaisquer ideias que visem a apetência pelo comodismo e a indisposição para continuar a luta árdua são inaceitáveis, e quaisquer ideias marcadas pela soberba e pela indisposição para continuar a abrir caminhos e a avançar são igualmente inaceitáveis...</a:t>
            </a:r>
            <a:endParaRPr lang="zh-MO" altLang="en-US" dirty="0"/>
          </a:p>
        </p:txBody>
      </p:sp>
    </p:spTree>
    <p:extLst>
      <p:ext uri="{BB962C8B-B14F-4D97-AF65-F5344CB8AC3E}">
        <p14:creationId xmlns:p14="http://schemas.microsoft.com/office/powerpoint/2010/main" val="28857206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E01ECE-FEF3-2B56-6ACF-22D26C07C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B1B32C08-54B9-7578-6EAE-59AFCCB0ED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9" name="矩形: 圓角 8">
            <a:extLst>
              <a:ext uri="{FF2B5EF4-FFF2-40B4-BE49-F238E27FC236}">
                <a16:creationId xmlns:a16="http://schemas.microsoft.com/office/drawing/2014/main" id="{C1584EF7-680F-2CCA-984F-A62BC18D5799}"/>
              </a:ext>
            </a:extLst>
          </p:cNvPr>
          <p:cNvSpPr/>
          <p:nvPr/>
        </p:nvSpPr>
        <p:spPr>
          <a:xfrm>
            <a:off x="1123167" y="2704586"/>
            <a:ext cx="9945666" cy="3248930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33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Rectangle 21">
            <a:extLst>
              <a:ext uri="{FF2B5EF4-FFF2-40B4-BE49-F238E27FC236}">
                <a16:creationId xmlns:a16="http://schemas.microsoft.com/office/drawing/2014/main" id="{1F302F1F-8AD0-CE2D-F1F5-AEB0988D97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167" y="2896310"/>
            <a:ext cx="9659133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zh-TW" altLang="en-US" dirty="0">
                <a:solidFill>
                  <a:srgbClr val="FF0000"/>
                </a:solidFill>
              </a:rPr>
              <a:t>	答：</a:t>
            </a:r>
            <a:r>
              <a:rPr lang="en-US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自由作答，“雪山”和“草地”：建議可考慮人際關係、學業與升學、職涯規劃、人生意義探索，甚至可從社會、國家或全球的角度思考；啟示：心懷家國、堅定信念、不怕險阻、實事求是、團結合作、奮發前進等</a:t>
            </a:r>
            <a:r>
              <a:rPr lang="en-US" altLang="zh-TW" dirty="0">
                <a:solidFill>
                  <a:srgbClr val="FF0000"/>
                </a:solidFill>
              </a:rPr>
              <a:t>)</a:t>
            </a:r>
            <a:endParaRPr lang="en-US" altLang="zh-TW" i="1" dirty="0">
              <a:solidFill>
                <a:srgbClr val="FF0000"/>
              </a:solidFill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C1B13341-3E99-22AB-3D7E-EA7D63C27FF1}"/>
              </a:ext>
            </a:extLst>
          </p:cNvPr>
          <p:cNvSpPr txBox="1"/>
          <p:nvPr/>
        </p:nvSpPr>
        <p:spPr>
          <a:xfrm>
            <a:off x="1123165" y="904484"/>
            <a:ext cx="9945665" cy="15643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7000"/>
              </a:lnSpc>
              <a:defRPr/>
            </a:pP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“每一代人都有自己的長征”，若從我們自身出發，澳門青年有哪些“雪山”和“草地”需要跨越？你認為長征能給我們甚麼啟示？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A68CB40-D7EC-691B-4DCD-57A2445595EA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" name="直線接點 2">
            <a:extLst>
              <a:ext uri="{FF2B5EF4-FFF2-40B4-BE49-F238E27FC236}">
                <a16:creationId xmlns:a16="http://schemas.microsoft.com/office/drawing/2014/main" id="{B4128F9E-FAAE-2F36-9CE6-DC37F3CAB216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CD2C278F-4BFD-9B66-A0B7-00623A7A5FDF}"/>
              </a:ext>
            </a:extLst>
          </p:cNvPr>
          <p:cNvSpPr/>
          <p:nvPr/>
        </p:nvSpPr>
        <p:spPr>
          <a:xfrm>
            <a:off x="0" y="6673457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CB072298-2316-3E21-2BBB-7DA7F9689409}"/>
              </a:ext>
            </a:extLst>
          </p:cNvPr>
          <p:cNvSpPr txBox="1"/>
          <p:nvPr/>
        </p:nvSpPr>
        <p:spPr>
          <a:xfrm>
            <a:off x="3005325" y="515961"/>
            <a:ext cx="618134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«Cada geração tem a sua própria Longa Marcha». Partindo da nossa própria realidade, quais são as «montanhas cobertas de neve» e as «zonas húmidas e pantanosas» que a juventude de Macau precisa de ultrapassar? Que ensinamentos considera que a Longa Marcha nos pode transmitir?</a:t>
            </a:r>
            <a:endParaRPr lang="zh-MO" altLang="en-US" dirty="0"/>
          </a:p>
        </p:txBody>
      </p:sp>
      <p:sp>
        <p:nvSpPr>
          <p:cNvPr id="14" name="文字方塊 13">
            <a:extLst>
              <a:ext uri="{FF2B5EF4-FFF2-40B4-BE49-F238E27FC236}">
                <a16:creationId xmlns:a16="http://schemas.microsoft.com/office/drawing/2014/main" id="{2D9F755C-15A0-AE37-6CD8-065545690A4C}"/>
              </a:ext>
            </a:extLst>
          </p:cNvPr>
          <p:cNvSpPr txBox="1"/>
          <p:nvPr/>
        </p:nvSpPr>
        <p:spPr>
          <a:xfrm>
            <a:off x="2862061" y="4092786"/>
            <a:ext cx="618134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b="1" dirty="0">
                <a:solidFill>
                  <a:srgbClr val="FF0000"/>
                </a:solidFill>
              </a:rPr>
              <a:t>Resposta:</a:t>
            </a:r>
            <a:r>
              <a:rPr lang="pt-BR" altLang="zh-MO" dirty="0">
                <a:solidFill>
                  <a:srgbClr val="FF0000"/>
                </a:solidFill>
              </a:rPr>
              <a:t> (Resposta livre. «Montanhas cobertas de neve» e «zonas húmidas e pantanosas»: sugere-se considerar as relações interpessoais, os estudos e prosseguimento de estudos, o planeamento da carreira profissional, a exploração do sentido da vida, ou mesmo reflectir sob a perspectiva social, nacional ou global; Ensinamentos: devotado à Pátria e à terra natal, manter uma fé inabalável, não temer as adversidades, buscar a verdade nos factos, união e cooperação, avançar com determinação, entre outros).</a:t>
            </a:r>
            <a:endParaRPr lang="zh-MO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590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圖片 16">
            <a:extLst>
              <a:ext uri="{FF2B5EF4-FFF2-40B4-BE49-F238E27FC236}">
                <a16:creationId xmlns:a16="http://schemas.microsoft.com/office/drawing/2014/main" id="{BAB3777E-FBC3-64D3-869A-30CA655E08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9" name="矩形: 摺角紙張 28">
            <a:extLst>
              <a:ext uri="{FF2B5EF4-FFF2-40B4-BE49-F238E27FC236}">
                <a16:creationId xmlns:a16="http://schemas.microsoft.com/office/drawing/2014/main" id="{BB0DEA6F-26ED-EC1D-F930-2050E3163542}"/>
              </a:ext>
            </a:extLst>
          </p:cNvPr>
          <p:cNvSpPr/>
          <p:nvPr/>
        </p:nvSpPr>
        <p:spPr>
          <a:xfrm>
            <a:off x="6232472" y="3672668"/>
            <a:ext cx="5252768" cy="2574724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矩形: 摺角紙張 27">
            <a:extLst>
              <a:ext uri="{FF2B5EF4-FFF2-40B4-BE49-F238E27FC236}">
                <a16:creationId xmlns:a16="http://schemas.microsoft.com/office/drawing/2014/main" id="{83E7E8DC-94E9-5B5D-B5FE-070C92B9B6CB}"/>
              </a:ext>
            </a:extLst>
          </p:cNvPr>
          <p:cNvSpPr/>
          <p:nvPr/>
        </p:nvSpPr>
        <p:spPr>
          <a:xfrm>
            <a:off x="6232472" y="828604"/>
            <a:ext cx="5255328" cy="2574724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標題 1">
            <a:extLst>
              <a:ext uri="{FF2B5EF4-FFF2-40B4-BE49-F238E27FC236}">
                <a16:creationId xmlns:a16="http://schemas.microsoft.com/office/drawing/2014/main" id="{54CF83ED-5460-6264-03AB-712A59292529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 panose="020B0604020202090204"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pt-PT" altLang="zh-TW" sz="4000" b="1" dirty="0">
                <a:solidFill>
                  <a:schemeClr val="tx1"/>
                </a:solidFill>
                <a:latin typeface="Noto Sans SC"/>
              </a:rPr>
              <a:t>Conclusão</a:t>
            </a:r>
            <a:endParaRPr lang="zh-TW" altLang="en-US" sz="4000" b="1" dirty="0">
              <a:solidFill>
                <a:schemeClr val="tx1"/>
              </a:solidFill>
              <a:latin typeface="Noto Sans SC"/>
            </a:endParaRPr>
          </a:p>
        </p:txBody>
      </p:sp>
      <p:cxnSp>
        <p:nvCxnSpPr>
          <p:cNvPr id="8" name="Connector 8"/>
          <p:cNvCxnSpPr/>
          <p:nvPr/>
        </p:nvCxnSpPr>
        <p:spPr>
          <a:xfrm rot="5389582">
            <a:off x="3873420" y="3994160"/>
            <a:ext cx="4191000" cy="12700"/>
          </a:xfrm>
          <a:prstGeom prst="straightConnector1">
            <a:avLst/>
          </a:prstGeom>
          <a:solidFill>
            <a:srgbClr val="DEE0E3">
              <a:alpha val="100000"/>
            </a:srgbClr>
          </a:solidFill>
          <a:ln w="12700" cap="flat" cmpd="sng">
            <a:solidFill>
              <a:srgbClr val="D81E06">
                <a:alpha val="30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9" name="AutoShape 5">
            <a:extLst>
              <a:ext uri="{FF2B5EF4-FFF2-40B4-BE49-F238E27FC236}">
                <a16:creationId xmlns:a16="http://schemas.microsoft.com/office/drawing/2014/main" id="{32E18B3E-5521-04A8-8EC7-80CC2DE01400}"/>
              </a:ext>
            </a:extLst>
          </p:cNvPr>
          <p:cNvSpPr/>
          <p:nvPr/>
        </p:nvSpPr>
        <p:spPr>
          <a:xfrm>
            <a:off x="6511793" y="1615410"/>
            <a:ext cx="4826000" cy="161758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numCol="2" rtlCol="0" anchor="t" anchorCtr="0"/>
          <a:lstStyle/>
          <a:p>
            <a:pPr marL="357188" indent="-357188">
              <a:lnSpc>
                <a:spcPct val="117000"/>
              </a:lnSpc>
              <a:defRPr/>
            </a:pPr>
            <a:r>
              <a:rPr lang="en-US" altLang="zh-TW" sz="2200" i="0" u="none" strike="noStrike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</a:t>
            </a:r>
            <a:r>
              <a:rPr lang="zh-TW" altLang="en-US" sz="2200" i="0" u="none" strike="noStrike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堅定信念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無懼困難、犧牲</a:t>
            </a:r>
            <a:endParaRPr lang="en-HK" sz="2200" dirty="0">
              <a:solidFill>
                <a:srgbClr val="1F2937"/>
              </a:solidFill>
              <a:latin typeface="Noto Sans SC"/>
              <a:ea typeface="Noto Sans SC"/>
            </a:endParaRPr>
          </a:p>
          <a:p>
            <a:pPr marL="177800" indent="-177800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CN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實事求是</a:t>
            </a:r>
            <a:br>
              <a:rPr lang="en-HK" altLang="zh-CN" sz="2200" dirty="0">
                <a:solidFill>
                  <a:srgbClr val="1F2937"/>
                </a:solidFill>
                <a:latin typeface="Noto Sans SC"/>
                <a:ea typeface="Noto Sans SC"/>
              </a:rPr>
            </a:br>
            <a:r>
              <a:rPr lang="en-US" altLang="zh-TW" sz="2200" dirty="0">
                <a:solidFill>
                  <a:srgbClr val="1F2937"/>
                </a:solidFill>
                <a:latin typeface="Noto Sans SC"/>
                <a:ea typeface="Noto Sans SC"/>
              </a:rPr>
              <a:t>(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勇於修正</a:t>
            </a:r>
            <a:r>
              <a:rPr lang="en-US" altLang="zh-TW" sz="2200" dirty="0">
                <a:solidFill>
                  <a:srgbClr val="1F2937"/>
                </a:solidFill>
                <a:latin typeface="Noto Sans SC"/>
                <a:ea typeface="Noto Sans SC"/>
              </a:rPr>
              <a:t>)</a:t>
            </a:r>
            <a:endParaRPr lang="en-HK" altLang="zh-CN" sz="2200" dirty="0">
              <a:solidFill>
                <a:srgbClr val="1F2937"/>
              </a:solidFill>
              <a:latin typeface="Noto Sans SC"/>
              <a:ea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團結互助</a:t>
            </a:r>
            <a:endParaRPr lang="en-HK" sz="2200" dirty="0">
              <a:solidFill>
                <a:srgbClr val="1F2937"/>
              </a:solidFill>
              <a:latin typeface="Noto Sans SC"/>
              <a:ea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心繫民族、人民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奮發向前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</p:txBody>
      </p:sp>
      <p:sp>
        <p:nvSpPr>
          <p:cNvPr id="21" name="AutoShape 5">
            <a:extLst>
              <a:ext uri="{FF2B5EF4-FFF2-40B4-BE49-F238E27FC236}">
                <a16:creationId xmlns:a16="http://schemas.microsoft.com/office/drawing/2014/main" id="{FB0DEA98-39DF-7B63-17C9-F05DB465A43A}"/>
              </a:ext>
            </a:extLst>
          </p:cNvPr>
          <p:cNvSpPr/>
          <p:nvPr/>
        </p:nvSpPr>
        <p:spPr>
          <a:xfrm>
            <a:off x="6511794" y="4483206"/>
            <a:ext cx="4826000" cy="161758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numCol="1" rtlCol="0" anchor="t" anchorCtr="0"/>
          <a:lstStyle/>
          <a:p>
            <a:pPr marL="357188" indent="-357188">
              <a:lnSpc>
                <a:spcPct val="117000"/>
              </a:lnSpc>
              <a:defRPr/>
            </a:pPr>
            <a:r>
              <a:rPr lang="en-US" altLang="zh-TW" sz="2200" i="0" u="none" strike="noStrike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  <a:sym typeface="Noto Sans SC"/>
              </a:rPr>
              <a:t>銘記歷史、珍愛和平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傳承長征精神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心繫家國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CN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貢獻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社會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</p:txBody>
      </p:sp>
      <p:sp>
        <p:nvSpPr>
          <p:cNvPr id="27" name="矩形: 摺角紙張 26">
            <a:extLst>
              <a:ext uri="{FF2B5EF4-FFF2-40B4-BE49-F238E27FC236}">
                <a16:creationId xmlns:a16="http://schemas.microsoft.com/office/drawing/2014/main" id="{382B6648-8F4C-4A74-C082-C6925AD0B5BD}"/>
              </a:ext>
            </a:extLst>
          </p:cNvPr>
          <p:cNvSpPr/>
          <p:nvPr/>
        </p:nvSpPr>
        <p:spPr>
          <a:xfrm>
            <a:off x="725137" y="1523576"/>
            <a:ext cx="4977163" cy="2984924"/>
          </a:xfrm>
          <a:prstGeom prst="foldedCorner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" name="AutoShape 5"/>
          <p:cNvSpPr/>
          <p:nvPr/>
        </p:nvSpPr>
        <p:spPr>
          <a:xfrm>
            <a:off x="985985" y="2297732"/>
            <a:ext cx="4608117" cy="2211192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marL="357188" indent="-357188">
              <a:lnSpc>
                <a:spcPct val="117000"/>
              </a:lnSpc>
              <a:defRPr/>
            </a:pPr>
            <a:r>
              <a:rPr lang="en-US" altLang="zh-TW" sz="2200" i="0" u="none" strike="noStrike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• </a:t>
            </a:r>
            <a:r>
              <a:rPr lang="zh-TW" altLang="en-US" sz="2200" i="0" u="none" strike="noStrike" dirty="0">
                <a:solidFill>
                  <a:srgbClr val="1F2937"/>
                </a:solidFill>
                <a:latin typeface="Noto Sans SC"/>
                <a:ea typeface="Noto Sans SC"/>
                <a:cs typeface="Noto Sans SC"/>
                <a:sym typeface="Noto Sans SC"/>
              </a:rPr>
              <a:t>從百年屈辱、劫難到中國共產黨誕生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  <a:sym typeface="Noto Sans SC"/>
              </a:rPr>
              <a:t>迎來曙光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絕境中迎難而上：</a:t>
            </a:r>
            <a:br>
              <a:rPr lang="en-HK" altLang="zh-TW" sz="2200" dirty="0">
                <a:solidFill>
                  <a:srgbClr val="1F2937"/>
                </a:solidFill>
                <a:latin typeface="Noto Sans SC"/>
                <a:ea typeface="Noto Sans SC"/>
              </a:rPr>
            </a:br>
            <a:r>
              <a:rPr lang="en-HK" sz="2200" dirty="0" err="1">
                <a:solidFill>
                  <a:srgbClr val="1F2937"/>
                </a:solidFill>
                <a:latin typeface="Noto Sans SC"/>
                <a:ea typeface="Noto Sans SC"/>
              </a:rPr>
              <a:t>南湖紅船</a:t>
            </a: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 ➔ </a:t>
            </a:r>
            <a:r>
              <a:rPr lang="en-HK" sz="2200" dirty="0" err="1">
                <a:solidFill>
                  <a:srgbClr val="1F2937"/>
                </a:solidFill>
                <a:latin typeface="Noto Sans SC"/>
                <a:ea typeface="Noto Sans SC"/>
              </a:rPr>
              <a:t>遵義會議</a:t>
            </a: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 ➔ </a:t>
            </a:r>
            <a:r>
              <a:rPr lang="en-HK" sz="2200" dirty="0" err="1">
                <a:solidFill>
                  <a:srgbClr val="1F2937"/>
                </a:solidFill>
                <a:latin typeface="Noto Sans SC"/>
                <a:ea typeface="Noto Sans SC"/>
              </a:rPr>
              <a:t>挽救革命</a:t>
            </a:r>
            <a:endParaRPr lang="en-HK" sz="2200" dirty="0">
              <a:solidFill>
                <a:srgbClr val="1F2937"/>
              </a:solidFill>
              <a:latin typeface="Noto Sans SC"/>
              <a:ea typeface="Noto Sans SC"/>
            </a:endParaRPr>
          </a:p>
          <a:p>
            <a:pPr marL="357188" indent="-357188">
              <a:lnSpc>
                <a:spcPct val="117000"/>
              </a:lnSpc>
              <a:defRPr/>
            </a:pP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• </a:t>
            </a:r>
            <a:r>
              <a:rPr lang="en-HK" sz="2200" dirty="0" err="1">
                <a:solidFill>
                  <a:srgbClr val="1F2937"/>
                </a:solidFill>
                <a:latin typeface="Noto Sans SC"/>
                <a:ea typeface="Noto Sans SC"/>
              </a:rPr>
              <a:t>長征</a:t>
            </a:r>
            <a:r>
              <a:rPr lang="en-HK" sz="2200" dirty="0">
                <a:solidFill>
                  <a:srgbClr val="1F2937"/>
                </a:solidFill>
                <a:latin typeface="Noto Sans SC"/>
                <a:ea typeface="Noto Sans SC"/>
              </a:rPr>
              <a:t>：</a:t>
            </a:r>
            <a:r>
              <a:rPr lang="zh-TW" altLang="en-US" sz="2200" dirty="0">
                <a:solidFill>
                  <a:srgbClr val="1F2937"/>
                </a:solidFill>
                <a:latin typeface="Noto Sans SC"/>
                <a:ea typeface="Noto Sans SC"/>
              </a:rPr>
              <a:t>理想信念的偉大遠征</a:t>
            </a:r>
            <a:endParaRPr lang="en-HK" altLang="zh-TW" sz="22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 marL="0" indent="0" algn="l">
              <a:lnSpc>
                <a:spcPct val="117000"/>
              </a:lnSpc>
              <a:defRPr/>
            </a:pPr>
            <a:endParaRPr lang="en-HK" altLang="zh-TW" sz="1600" b="1" i="0" u="none" strike="noStrike" dirty="0">
              <a:solidFill>
                <a:srgbClr val="1F2937"/>
              </a:solidFill>
              <a:latin typeface="Noto Sans SC"/>
              <a:ea typeface="Noto Sans SC"/>
              <a:cs typeface="Noto Sans SC"/>
              <a:sym typeface="Noto Sans SC"/>
            </a:endParaRPr>
          </a:p>
          <a:p>
            <a:pPr marL="0" indent="0" algn="l">
              <a:lnSpc>
                <a:spcPct val="117000"/>
              </a:lnSpc>
              <a:defRPr/>
            </a:pPr>
            <a:endParaRPr lang="en-US" sz="1100" dirty="0"/>
          </a:p>
        </p:txBody>
      </p:sp>
      <p:sp>
        <p:nvSpPr>
          <p:cNvPr id="22" name="矩形: 圓角 21">
            <a:extLst>
              <a:ext uri="{FF2B5EF4-FFF2-40B4-BE49-F238E27FC236}">
                <a16:creationId xmlns:a16="http://schemas.microsoft.com/office/drawing/2014/main" id="{489AFA8F-E804-6135-4D1C-606667850F4D}"/>
              </a:ext>
            </a:extLst>
          </p:cNvPr>
          <p:cNvSpPr/>
          <p:nvPr/>
        </p:nvSpPr>
        <p:spPr>
          <a:xfrm>
            <a:off x="727560" y="4728575"/>
            <a:ext cx="4974739" cy="1510384"/>
          </a:xfrm>
          <a:prstGeom prst="roundRect">
            <a:avLst>
              <a:gd name="adj" fmla="val 10159"/>
            </a:avLst>
          </a:prstGeom>
          <a:solidFill>
            <a:srgbClr val="FEFDE8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3" name="AutoShape 5">
            <a:extLst>
              <a:ext uri="{FF2B5EF4-FFF2-40B4-BE49-F238E27FC236}">
                <a16:creationId xmlns:a16="http://schemas.microsoft.com/office/drawing/2014/main" id="{C0E6DC25-8BB6-08E4-9A9F-0679C020B59E}"/>
              </a:ext>
            </a:extLst>
          </p:cNvPr>
          <p:cNvSpPr/>
          <p:nvPr/>
        </p:nvSpPr>
        <p:spPr>
          <a:xfrm>
            <a:off x="1025769" y="4937171"/>
            <a:ext cx="4378322" cy="112223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>
              <a:lnSpc>
                <a:spcPct val="117000"/>
              </a:lnSpc>
              <a:defRPr/>
            </a:pPr>
            <a:r>
              <a:rPr lang="zh-TW" altLang="en-US" sz="2000" b="1" dirty="0">
                <a:solidFill>
                  <a:srgbClr val="1F2937"/>
                </a:solidFill>
                <a:latin typeface="Noto Sans SC"/>
                <a:ea typeface="Noto Sans SC"/>
                <a:sym typeface="Noto Sans SC"/>
              </a:rPr>
              <a:t>習近平總書記</a:t>
            </a:r>
            <a:r>
              <a:rPr lang="zh-TW" altLang="en-US" sz="2000" dirty="0">
                <a:solidFill>
                  <a:srgbClr val="1F2937"/>
                </a:solidFill>
                <a:latin typeface="Noto Sans SC"/>
                <a:ea typeface="Noto Sans SC"/>
                <a:sym typeface="Noto Sans SC"/>
              </a:rPr>
              <a:t>：</a:t>
            </a:r>
            <a:endParaRPr lang="en-HK" altLang="zh-TW" sz="2000" dirty="0">
              <a:solidFill>
                <a:srgbClr val="1F2937"/>
              </a:solidFill>
              <a:latin typeface="Noto Sans SC"/>
              <a:ea typeface="Noto Sans SC"/>
              <a:sym typeface="Noto Sans SC"/>
            </a:endParaRPr>
          </a:p>
          <a:p>
            <a:pPr>
              <a:lnSpc>
                <a:spcPct val="117000"/>
              </a:lnSpc>
              <a:defRPr/>
            </a:pPr>
            <a:r>
              <a:rPr lang="zh-TW" altLang="en-US" sz="2000" b="1" i="1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“每一代人有每一代人的長征路，</a:t>
            </a:r>
            <a:br>
              <a:rPr lang="en-HK" altLang="zh-TW" sz="2000" b="1" i="1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</a:br>
            <a:r>
              <a:rPr lang="en-HK" altLang="zh-TW" sz="2000" b="1" i="1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  </a:t>
            </a:r>
            <a:r>
              <a:rPr lang="zh-TW" altLang="en-US" sz="2000" b="1" i="1" u="none" strike="noStrike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Noto Sans SC"/>
                <a:sym typeface="Noto Sans SC"/>
              </a:rPr>
              <a:t>每一代人都要走好自己的長征路。”</a:t>
            </a:r>
            <a:endParaRPr lang="en-US" sz="2000" b="1" i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994827D-7375-CE2F-5E90-FD2FE9DD8C96}"/>
              </a:ext>
            </a:extLst>
          </p:cNvPr>
          <p:cNvSpPr/>
          <p:nvPr/>
        </p:nvSpPr>
        <p:spPr>
          <a:xfrm>
            <a:off x="725137" y="1523576"/>
            <a:ext cx="4977162" cy="722921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AutoShape 4"/>
          <p:cNvSpPr/>
          <p:nvPr/>
        </p:nvSpPr>
        <p:spPr>
          <a:xfrm>
            <a:off x="1025769" y="1696657"/>
            <a:ext cx="4568333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0" indent="0" algn="l">
              <a:lnSpc>
                <a:spcPct val="100000"/>
              </a:lnSpc>
              <a:defRPr/>
            </a:pPr>
            <a:r>
              <a:rPr lang="en-US" sz="2600" b="1" i="0" u="none" strike="noStrike" dirty="0">
                <a:solidFill>
                  <a:schemeClr val="bg1"/>
                </a:solidFill>
                <a:latin typeface="Noto Sans SC"/>
                <a:ea typeface="Noto Sans SC"/>
                <a:cs typeface="Noto Sans SC"/>
                <a:sym typeface="Noto Sans SC"/>
              </a:rPr>
              <a:t>01｜</a:t>
            </a:r>
            <a:r>
              <a:rPr lang="en-US" altLang="zh-MO" sz="2000" b="1" dirty="0">
                <a:solidFill>
                  <a:schemeClr val="bg1"/>
                </a:solidFill>
              </a:rPr>
              <a:t>Revisão de </a:t>
            </a:r>
            <a:r>
              <a:rPr lang="en-US" altLang="zh-MO" sz="2000" b="1" dirty="0" err="1">
                <a:solidFill>
                  <a:schemeClr val="bg1"/>
                </a:solidFill>
              </a:rPr>
              <a:t>Conhecimentos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5B590699-0AA5-2E1B-8BCF-66D1DE9C3C86}"/>
              </a:ext>
            </a:extLst>
          </p:cNvPr>
          <p:cNvSpPr/>
          <p:nvPr/>
        </p:nvSpPr>
        <p:spPr>
          <a:xfrm>
            <a:off x="6229912" y="823122"/>
            <a:ext cx="5257888" cy="722921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AutoShape 9"/>
          <p:cNvSpPr/>
          <p:nvPr/>
        </p:nvSpPr>
        <p:spPr>
          <a:xfrm>
            <a:off x="6537271" y="1034419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600" b="1" dirty="0">
                <a:solidFill>
                  <a:schemeClr val="bg1"/>
                </a:solidFill>
                <a:latin typeface="Noto Sans SC"/>
                <a:ea typeface="Noto Sans SC"/>
                <a:sym typeface="Noto Sans SC"/>
              </a:rPr>
              <a:t>02｜</a:t>
            </a:r>
            <a:r>
              <a:rPr lang="pt-BR" altLang="zh-MO" sz="1200" b="1" dirty="0">
                <a:solidFill>
                  <a:schemeClr val="bg1"/>
                </a:solidFill>
              </a:rPr>
              <a:t>Núcleo e Ensinamentos do Espírito da Longa Marcha</a:t>
            </a:r>
            <a:endParaRPr lang="en-US" sz="1200" b="1" dirty="0">
              <a:solidFill>
                <a:schemeClr val="bg1"/>
              </a:solidFill>
              <a:latin typeface="Noto Sans SC"/>
              <a:ea typeface="Noto Sans SC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2306AF3A-3F23-5F66-EF43-318BEFEBB2D0}"/>
              </a:ext>
            </a:extLst>
          </p:cNvPr>
          <p:cNvSpPr/>
          <p:nvPr/>
        </p:nvSpPr>
        <p:spPr>
          <a:xfrm>
            <a:off x="6229911" y="3672668"/>
            <a:ext cx="5260449" cy="741171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AutoShape 9">
            <a:extLst>
              <a:ext uri="{FF2B5EF4-FFF2-40B4-BE49-F238E27FC236}">
                <a16:creationId xmlns:a16="http://schemas.microsoft.com/office/drawing/2014/main" id="{2EDEB8CE-AD14-2760-DD8F-20262082A669}"/>
              </a:ext>
            </a:extLst>
          </p:cNvPr>
          <p:cNvSpPr/>
          <p:nvPr/>
        </p:nvSpPr>
        <p:spPr>
          <a:xfrm>
            <a:off x="6537271" y="3861879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>
              <a:defRPr/>
            </a:pPr>
            <a:r>
              <a:rPr lang="en-US" sz="2600" b="1" dirty="0">
                <a:solidFill>
                  <a:schemeClr val="bg1"/>
                </a:solidFill>
                <a:latin typeface="Noto Sans SC"/>
                <a:ea typeface="Noto Sans SC"/>
                <a:sym typeface="Noto Sans SC"/>
              </a:rPr>
              <a:t>03｜</a:t>
            </a:r>
            <a:r>
              <a:rPr lang="en-US" altLang="zh-MO" sz="2000" b="1" dirty="0">
                <a:solidFill>
                  <a:schemeClr val="bg1"/>
                </a:solidFill>
              </a:rPr>
              <a:t>Mensagem à </a:t>
            </a:r>
            <a:r>
              <a:rPr lang="en-US" altLang="zh-MO" sz="2000" b="1" dirty="0" err="1">
                <a:solidFill>
                  <a:schemeClr val="bg1"/>
                </a:solidFill>
              </a:rPr>
              <a:t>Juventude</a:t>
            </a:r>
            <a:endParaRPr lang="en-US" sz="2000" b="1" dirty="0">
              <a:solidFill>
                <a:schemeClr val="bg1"/>
              </a:solidFill>
              <a:latin typeface="Noto Sans SC"/>
              <a:ea typeface="Noto Sans SC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89F6850B-98F2-EC7A-2ACB-06886AABE6E8}"/>
              </a:ext>
            </a:extLst>
          </p:cNvPr>
          <p:cNvSpPr txBox="1"/>
          <p:nvPr/>
        </p:nvSpPr>
        <p:spPr>
          <a:xfrm>
            <a:off x="304886" y="6003304"/>
            <a:ext cx="618134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b="1" dirty="0"/>
              <a:t>Secretário-Geral Xi Jinping:</a:t>
            </a:r>
            <a:r>
              <a:rPr lang="pt-BR" altLang="zh-MO" dirty="0"/>
              <a:t> «Cada geração tem a sua própria Longa Marcha, e cada geração deve trilhar com êxito a sua própria Longa Marcha.»</a:t>
            </a:r>
            <a:endParaRPr lang="zh-MO" altLang="en-US" dirty="0"/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A6D45D8E-D103-7C03-A8A7-428D5340C521}"/>
              </a:ext>
            </a:extLst>
          </p:cNvPr>
          <p:cNvSpPr txBox="1"/>
          <p:nvPr/>
        </p:nvSpPr>
        <p:spPr>
          <a:xfrm>
            <a:off x="633945" y="2209069"/>
            <a:ext cx="6181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Da centenária humilhação e calamidade ao nascimento do Partido Comunista da China, que trouxe a aurora da esperança</a:t>
            </a:r>
            <a:endParaRPr lang="zh-MO" altLang="en-US" dirty="0"/>
          </a:p>
        </p:txBody>
      </p:sp>
      <p:sp>
        <p:nvSpPr>
          <p:cNvPr id="16" name="文字方塊 15">
            <a:extLst>
              <a:ext uri="{FF2B5EF4-FFF2-40B4-BE49-F238E27FC236}">
                <a16:creationId xmlns:a16="http://schemas.microsoft.com/office/drawing/2014/main" id="{FDF866CA-1E01-6BC2-2F97-AE20AFF867EF}"/>
              </a:ext>
            </a:extLst>
          </p:cNvPr>
          <p:cNvSpPr txBox="1"/>
          <p:nvPr/>
        </p:nvSpPr>
        <p:spPr>
          <a:xfrm>
            <a:off x="828729" y="3923357"/>
            <a:ext cx="61813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• A Longa Marcha: Uma grande expedição de ideais e de fé</a:t>
            </a:r>
            <a:endParaRPr lang="zh-MO" altLang="en-US" dirty="0"/>
          </a:p>
        </p:txBody>
      </p: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894E813F-1728-8C92-F9C6-BE0376D92FD9}"/>
              </a:ext>
            </a:extLst>
          </p:cNvPr>
          <p:cNvSpPr txBox="1"/>
          <p:nvPr/>
        </p:nvSpPr>
        <p:spPr>
          <a:xfrm>
            <a:off x="6222751" y="1621234"/>
            <a:ext cx="239876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MO" dirty="0"/>
              <a:t>• </a:t>
            </a:r>
            <a:r>
              <a:rPr lang="en-US" altLang="zh-MO" dirty="0" err="1"/>
              <a:t>Manter</a:t>
            </a:r>
            <a:r>
              <a:rPr lang="en-US" altLang="zh-MO" dirty="0"/>
              <a:t> </a:t>
            </a:r>
            <a:r>
              <a:rPr lang="en-US" altLang="zh-MO" dirty="0" err="1"/>
              <a:t>uma</a:t>
            </a:r>
            <a:r>
              <a:rPr lang="en-US" altLang="zh-MO" dirty="0"/>
              <a:t> </a:t>
            </a:r>
            <a:r>
              <a:rPr lang="en-US" altLang="zh-MO" dirty="0" err="1"/>
              <a:t>fé</a:t>
            </a:r>
            <a:r>
              <a:rPr lang="en-US" altLang="zh-MO" dirty="0"/>
              <a:t> </a:t>
            </a:r>
            <a:r>
              <a:rPr lang="en-US" altLang="zh-MO" dirty="0" err="1"/>
              <a:t>inabalável</a:t>
            </a:r>
            <a:endParaRPr lang="zh-MO" altLang="en-US" dirty="0"/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0AA6766B-9AD6-8FBE-3D7E-384F3313BFE3}"/>
              </a:ext>
            </a:extLst>
          </p:cNvPr>
          <p:cNvSpPr txBox="1"/>
          <p:nvPr/>
        </p:nvSpPr>
        <p:spPr>
          <a:xfrm>
            <a:off x="5446861" y="2009224"/>
            <a:ext cx="40047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• Não temer as dificuldades nem os sacrifícios</a:t>
            </a:r>
            <a:endParaRPr lang="zh-MO" altLang="en-US" dirty="0"/>
          </a:p>
        </p:txBody>
      </p:sp>
      <p:sp>
        <p:nvSpPr>
          <p:cNvPr id="34" name="文字方塊 33">
            <a:extLst>
              <a:ext uri="{FF2B5EF4-FFF2-40B4-BE49-F238E27FC236}">
                <a16:creationId xmlns:a16="http://schemas.microsoft.com/office/drawing/2014/main" id="{94DFB62E-F32B-EE0C-31B7-68E3507C22C4}"/>
              </a:ext>
            </a:extLst>
          </p:cNvPr>
          <p:cNvSpPr txBox="1"/>
          <p:nvPr/>
        </p:nvSpPr>
        <p:spPr>
          <a:xfrm>
            <a:off x="6137616" y="2568763"/>
            <a:ext cx="25664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• Buscar a verdade nos factos</a:t>
            </a:r>
          </a:p>
          <a:p>
            <a:r>
              <a:rPr lang="pt-BR" altLang="zh-MO" dirty="0"/>
              <a:t>(Coragem para rectificar)</a:t>
            </a:r>
            <a:endParaRPr lang="zh-MO" altLang="en-US" dirty="0"/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A4D929F4-6895-5C5F-7063-25ED312778B6}"/>
              </a:ext>
            </a:extLst>
          </p:cNvPr>
          <p:cNvSpPr txBox="1"/>
          <p:nvPr/>
        </p:nvSpPr>
        <p:spPr>
          <a:xfrm>
            <a:off x="8924793" y="1632080"/>
            <a:ext cx="18105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MO" dirty="0"/>
              <a:t>• </a:t>
            </a:r>
            <a:r>
              <a:rPr lang="en-US" altLang="zh-MO" dirty="0" err="1"/>
              <a:t>União</a:t>
            </a:r>
            <a:r>
              <a:rPr lang="en-US" altLang="zh-MO" dirty="0"/>
              <a:t> e </a:t>
            </a:r>
            <a:r>
              <a:rPr lang="en-US" altLang="zh-MO" dirty="0" err="1"/>
              <a:t>entreajuda</a:t>
            </a:r>
            <a:endParaRPr lang="zh-MO" altLang="en-US" dirty="0"/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F207E829-2DAC-9573-B951-F059216CE040}"/>
              </a:ext>
            </a:extLst>
          </p:cNvPr>
          <p:cNvSpPr txBox="1"/>
          <p:nvPr/>
        </p:nvSpPr>
        <p:spPr>
          <a:xfrm>
            <a:off x="9129636" y="2024418"/>
            <a:ext cx="25887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• Devotado à nação e ao povo</a:t>
            </a:r>
            <a:endParaRPr lang="zh-MO" altLang="en-US" dirty="0"/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A955DACE-924E-C406-0A78-9023E52C7DC0}"/>
              </a:ext>
            </a:extLst>
          </p:cNvPr>
          <p:cNvSpPr txBox="1"/>
          <p:nvPr/>
        </p:nvSpPr>
        <p:spPr>
          <a:xfrm>
            <a:off x="8943919" y="2424201"/>
            <a:ext cx="25229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MO" dirty="0"/>
              <a:t>• </a:t>
            </a:r>
            <a:r>
              <a:rPr lang="en-US" altLang="zh-MO" dirty="0" err="1"/>
              <a:t>Avançar</a:t>
            </a:r>
            <a:r>
              <a:rPr lang="en-US" altLang="zh-MO" dirty="0"/>
              <a:t> com </a:t>
            </a:r>
            <a:r>
              <a:rPr lang="en-US" altLang="zh-MO" dirty="0" err="1"/>
              <a:t>determinação</a:t>
            </a:r>
            <a:endParaRPr lang="zh-MO" altLang="en-US" dirty="0"/>
          </a:p>
        </p:txBody>
      </p:sp>
      <p:sp>
        <p:nvSpPr>
          <p:cNvPr id="43" name="文字方塊 42">
            <a:extLst>
              <a:ext uri="{FF2B5EF4-FFF2-40B4-BE49-F238E27FC236}">
                <a16:creationId xmlns:a16="http://schemas.microsoft.com/office/drawing/2014/main" id="{1F77E6C7-54AA-3C57-F39E-CDA214454BBC}"/>
              </a:ext>
            </a:extLst>
          </p:cNvPr>
          <p:cNvSpPr txBox="1"/>
          <p:nvPr/>
        </p:nvSpPr>
        <p:spPr>
          <a:xfrm>
            <a:off x="6716533" y="4520632"/>
            <a:ext cx="380996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Guardar a história na memória e prezar a paz</a:t>
            </a:r>
            <a:endParaRPr lang="zh-MO" altLang="en-US" dirty="0"/>
          </a:p>
        </p:txBody>
      </p:sp>
      <p:sp>
        <p:nvSpPr>
          <p:cNvPr id="45" name="文字方塊 44">
            <a:extLst>
              <a:ext uri="{FF2B5EF4-FFF2-40B4-BE49-F238E27FC236}">
                <a16:creationId xmlns:a16="http://schemas.microsoft.com/office/drawing/2014/main" id="{E7A1D44F-7C8F-6792-3AE9-F3B401B2DB8A}"/>
              </a:ext>
            </a:extLst>
          </p:cNvPr>
          <p:cNvSpPr txBox="1"/>
          <p:nvPr/>
        </p:nvSpPr>
        <p:spPr>
          <a:xfrm>
            <a:off x="6540829" y="4908619"/>
            <a:ext cx="331030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• Transmitir o espírito da Longa Marcha</a:t>
            </a:r>
            <a:endParaRPr lang="zh-MO" altLang="en-US" dirty="0"/>
          </a:p>
        </p:txBody>
      </p:sp>
      <p:sp>
        <p:nvSpPr>
          <p:cNvPr id="47" name="文字方塊 46">
            <a:extLst>
              <a:ext uri="{FF2B5EF4-FFF2-40B4-BE49-F238E27FC236}">
                <a16:creationId xmlns:a16="http://schemas.microsoft.com/office/drawing/2014/main" id="{67BAD04D-782D-E31C-7892-49D6F027AE24}"/>
              </a:ext>
            </a:extLst>
          </p:cNvPr>
          <p:cNvSpPr txBox="1"/>
          <p:nvPr/>
        </p:nvSpPr>
        <p:spPr>
          <a:xfrm>
            <a:off x="6537271" y="5297130"/>
            <a:ext cx="286703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• Devotado à Pátria e à terra natal</a:t>
            </a:r>
            <a:endParaRPr lang="zh-MO" altLang="en-US" dirty="0"/>
          </a:p>
        </p:txBody>
      </p:sp>
      <p:sp>
        <p:nvSpPr>
          <p:cNvPr id="49" name="文字方塊 48">
            <a:extLst>
              <a:ext uri="{FF2B5EF4-FFF2-40B4-BE49-F238E27FC236}">
                <a16:creationId xmlns:a16="http://schemas.microsoft.com/office/drawing/2014/main" id="{049B72F4-D60A-9511-981F-BD97F4A4FEFC}"/>
              </a:ext>
            </a:extLst>
          </p:cNvPr>
          <p:cNvSpPr txBox="1"/>
          <p:nvPr/>
        </p:nvSpPr>
        <p:spPr>
          <a:xfrm>
            <a:off x="6537271" y="5695527"/>
            <a:ext cx="25229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MO" dirty="0"/>
              <a:t>• </a:t>
            </a:r>
            <a:r>
              <a:rPr lang="en-US" altLang="zh-MO" dirty="0" err="1"/>
              <a:t>Contribuir</a:t>
            </a:r>
            <a:r>
              <a:rPr lang="en-US" altLang="zh-MO" dirty="0"/>
              <a:t> para a </a:t>
            </a:r>
            <a:r>
              <a:rPr lang="en-US" altLang="zh-MO" dirty="0" err="1"/>
              <a:t>sociedade</a:t>
            </a:r>
            <a:endParaRPr lang="zh-MO" altLang="en-US" dirty="0"/>
          </a:p>
        </p:txBody>
      </p:sp>
      <p:sp>
        <p:nvSpPr>
          <p:cNvPr id="51" name="文字方塊 50">
            <a:extLst>
              <a:ext uri="{FF2B5EF4-FFF2-40B4-BE49-F238E27FC236}">
                <a16:creationId xmlns:a16="http://schemas.microsoft.com/office/drawing/2014/main" id="{AA4402E5-702D-9732-BED0-656D2098F7D0}"/>
              </a:ext>
            </a:extLst>
          </p:cNvPr>
          <p:cNvSpPr txBox="1"/>
          <p:nvPr/>
        </p:nvSpPr>
        <p:spPr>
          <a:xfrm>
            <a:off x="535189" y="3132192"/>
            <a:ext cx="618134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Enfrentar as dificuldades em situações de desespero: O Barco Vermelho do Lago Nanhu </a:t>
            </a:r>
            <a:r>
              <a:rPr lang="en-HK" altLang="zh-MO" sz="1400" dirty="0">
                <a:solidFill>
                  <a:srgbClr val="1F2937"/>
                </a:solidFill>
                <a:latin typeface="Noto Sans SC"/>
                <a:ea typeface="Noto Sans SC"/>
              </a:rPr>
              <a:t>➔ </a:t>
            </a:r>
            <a:r>
              <a:rPr lang="en-US" altLang="zh-MO" dirty="0"/>
              <a:t>A </a:t>
            </a:r>
            <a:r>
              <a:rPr lang="en-US" altLang="zh-MO" dirty="0" err="1"/>
              <a:t>Conferência</a:t>
            </a:r>
            <a:r>
              <a:rPr lang="en-US" altLang="zh-MO" dirty="0"/>
              <a:t> de </a:t>
            </a:r>
            <a:r>
              <a:rPr lang="en-US" altLang="zh-MO" dirty="0" err="1"/>
              <a:t>Zunyi</a:t>
            </a:r>
            <a:r>
              <a:rPr lang="en-US" altLang="zh-MO" dirty="0"/>
              <a:t> </a:t>
            </a:r>
            <a:r>
              <a:rPr lang="en-HK" altLang="zh-MO" sz="1400" dirty="0">
                <a:solidFill>
                  <a:srgbClr val="1F2937"/>
                </a:solidFill>
                <a:latin typeface="Noto Sans SC"/>
                <a:ea typeface="Noto Sans SC"/>
              </a:rPr>
              <a:t>➔ </a:t>
            </a:r>
            <a:r>
              <a:rPr lang="en-US" altLang="zh-MO" dirty="0" err="1"/>
              <a:t>Salvaguarda</a:t>
            </a:r>
            <a:r>
              <a:rPr lang="en-US" altLang="zh-MO" dirty="0"/>
              <a:t> da </a:t>
            </a:r>
            <a:r>
              <a:rPr lang="en-US" altLang="zh-MO" dirty="0" err="1"/>
              <a:t>Revolução</a:t>
            </a:r>
            <a:endParaRPr lang="zh-MO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B44BD0-41FA-64C6-A427-DDC7119AA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FAC52BF0-1B8D-141D-F769-C1A9B78628E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370D08F-E523-ED9A-47F5-EA36D9D62365}"/>
              </a:ext>
            </a:extLst>
          </p:cNvPr>
          <p:cNvSpPr/>
          <p:nvPr/>
        </p:nvSpPr>
        <p:spPr>
          <a:xfrm>
            <a:off x="0" y="3047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altLang="zh-CN" dirty="0"/>
              <a:t>Da Cooperação ao Confronto entre o Guomindang e o Partido Comunista</a:t>
            </a:r>
            <a:endParaRPr lang="zh-TW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DCA50E4-433A-8655-90F9-78B3E4F59650}"/>
              </a:ext>
            </a:extLst>
          </p:cNvPr>
          <p:cNvSpPr/>
          <p:nvPr/>
        </p:nvSpPr>
        <p:spPr>
          <a:xfrm>
            <a:off x="0" y="6193032"/>
            <a:ext cx="12192000" cy="66496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19B443B-3E82-D4F3-5208-21693ED0DD64}"/>
              </a:ext>
            </a:extLst>
          </p:cNvPr>
          <p:cNvSpPr/>
          <p:nvPr/>
        </p:nvSpPr>
        <p:spPr>
          <a:xfrm>
            <a:off x="0" y="6323658"/>
            <a:ext cx="12192000" cy="534339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4B95172E-D319-DD39-C701-C9BB6D2CED70}"/>
              </a:ext>
            </a:extLst>
          </p:cNvPr>
          <p:cNvGrpSpPr/>
          <p:nvPr/>
        </p:nvGrpSpPr>
        <p:grpSpPr>
          <a:xfrm rot="10800000">
            <a:off x="0" y="-14913"/>
            <a:ext cx="12192000" cy="664968"/>
            <a:chOff x="152400" y="6345432"/>
            <a:chExt cx="12192000" cy="66496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AD93DAD-DF75-F795-A001-29D3587954E3}"/>
                </a:ext>
              </a:extLst>
            </p:cNvPr>
            <p:cNvSpPr/>
            <p:nvPr/>
          </p:nvSpPr>
          <p:spPr>
            <a:xfrm>
              <a:off x="152400" y="6345432"/>
              <a:ext cx="12192000" cy="66496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87C9EDD-8D97-9C97-3370-80FE483E7633}"/>
                </a:ext>
              </a:extLst>
            </p:cNvPr>
            <p:cNvSpPr/>
            <p:nvPr/>
          </p:nvSpPr>
          <p:spPr>
            <a:xfrm>
              <a:off x="152400" y="6476058"/>
              <a:ext cx="12192000" cy="534339"/>
            </a:xfrm>
            <a:prstGeom prst="rect">
              <a:avLst/>
            </a:prstGeom>
            <a:solidFill>
              <a:srgbClr val="5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D5081380-8698-8626-2B6B-00ABC0598B0D}"/>
              </a:ext>
            </a:extLst>
          </p:cNvPr>
          <p:cNvGrpSpPr/>
          <p:nvPr/>
        </p:nvGrpSpPr>
        <p:grpSpPr>
          <a:xfrm>
            <a:off x="828324" y="1148781"/>
            <a:ext cx="3483279" cy="950368"/>
            <a:chOff x="887260" y="967013"/>
            <a:chExt cx="3483279" cy="950368"/>
          </a:xfrm>
        </p:grpSpPr>
        <p:sp>
          <p:nvSpPr>
            <p:cNvPr id="22" name="矩形: 圓角 21">
              <a:extLst>
                <a:ext uri="{FF2B5EF4-FFF2-40B4-BE49-F238E27FC236}">
                  <a16:creationId xmlns:a16="http://schemas.microsoft.com/office/drawing/2014/main" id="{2A8FE31E-A31F-E078-6A52-3C3D311E2C45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" name="內容版面配置區 2">
              <a:extLst>
                <a:ext uri="{FF2B5EF4-FFF2-40B4-BE49-F238E27FC236}">
                  <a16:creationId xmlns:a16="http://schemas.microsoft.com/office/drawing/2014/main" id="{52612F95-9908-09BF-B670-4D18E764AD93}"/>
                </a:ext>
              </a:extLst>
            </p:cNvPr>
            <p:cNvSpPr txBox="1">
              <a:spLocks/>
            </p:cNvSpPr>
            <p:nvPr/>
          </p:nvSpPr>
          <p:spPr>
            <a:xfrm>
              <a:off x="887260" y="967013"/>
              <a:ext cx="3483279" cy="5918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pt-BR" altLang="zh-CN" sz="1400" dirty="0">
                  <a:solidFill>
                    <a:schemeClr val="tx1"/>
                  </a:solidFill>
                </a:rPr>
                <a:t>Invasões das </a:t>
              </a:r>
            </a:p>
            <a:p>
              <a:pPr marL="0" indent="0" algn="ctr"/>
              <a:r>
                <a:rPr lang="pt-BR" altLang="zh-CN" sz="1400" dirty="0">
                  <a:solidFill>
                    <a:schemeClr val="tx1"/>
                  </a:solidFill>
                </a:rPr>
                <a:t>Potências Estrangeiras </a:t>
              </a:r>
            </a:p>
            <a:p>
              <a:pPr marL="0" indent="0" algn="ctr"/>
              <a:r>
                <a:rPr lang="pt-BR" altLang="zh-CN" sz="1400" dirty="0">
                  <a:solidFill>
                    <a:schemeClr val="tx1"/>
                  </a:solidFill>
                </a:rPr>
                <a:t>e Perda de Soberania</a:t>
              </a:r>
              <a:endParaRPr lang="zh-TW" altLang="en-US" sz="1400" b="1" kern="1200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50AA9362-55DF-9F5D-8BFC-B2E99CE16D56}"/>
              </a:ext>
            </a:extLst>
          </p:cNvPr>
          <p:cNvGrpSpPr/>
          <p:nvPr/>
        </p:nvGrpSpPr>
        <p:grpSpPr>
          <a:xfrm>
            <a:off x="828324" y="2207644"/>
            <a:ext cx="3483279" cy="888681"/>
            <a:chOff x="887260" y="1028700"/>
            <a:chExt cx="3483279" cy="888681"/>
          </a:xfrm>
        </p:grpSpPr>
        <p:sp>
          <p:nvSpPr>
            <p:cNvPr id="25" name="矩形: 圓角 24">
              <a:extLst>
                <a:ext uri="{FF2B5EF4-FFF2-40B4-BE49-F238E27FC236}">
                  <a16:creationId xmlns:a16="http://schemas.microsoft.com/office/drawing/2014/main" id="{DFDEE48F-C1A2-C2EE-BD71-462F9F6FB80B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6" name="內容版面配置區 2">
              <a:extLst>
                <a:ext uri="{FF2B5EF4-FFF2-40B4-BE49-F238E27FC236}">
                  <a16:creationId xmlns:a16="http://schemas.microsoft.com/office/drawing/2014/main" id="{4F77B5C3-62F1-0A26-B783-B8E45711D779}"/>
                </a:ext>
              </a:extLst>
            </p:cNvPr>
            <p:cNvSpPr txBox="1">
              <a:spLocks/>
            </p:cNvSpPr>
            <p:nvPr/>
          </p:nvSpPr>
          <p:spPr>
            <a:xfrm>
              <a:off x="887260" y="1166430"/>
              <a:ext cx="3483279" cy="59189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 fontScale="850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pt-BR" altLang="zh-CN" dirty="0">
                  <a:solidFill>
                    <a:schemeClr val="tx1"/>
                  </a:solidFill>
                </a:rPr>
                <a:t>Fracasso das Sucessivas Tentativas </a:t>
              </a:r>
            </a:p>
            <a:p>
              <a:pPr marL="0" indent="0" algn="ctr"/>
              <a:r>
                <a:rPr lang="pt-BR" altLang="zh-CN" dirty="0">
                  <a:solidFill>
                    <a:schemeClr val="tx1"/>
                  </a:solidFill>
                </a:rPr>
                <a:t>de Salvação Nacional</a:t>
              </a:r>
              <a:endParaRPr lang="zh-TW" altLang="en-US" sz="2400" b="1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grpSp>
        <p:nvGrpSpPr>
          <p:cNvPr id="27" name="群組 26">
            <a:extLst>
              <a:ext uri="{FF2B5EF4-FFF2-40B4-BE49-F238E27FC236}">
                <a16:creationId xmlns:a16="http://schemas.microsoft.com/office/drawing/2014/main" id="{1CEAC553-DDD4-AD9A-AE84-C46EC45A3931}"/>
              </a:ext>
            </a:extLst>
          </p:cNvPr>
          <p:cNvGrpSpPr/>
          <p:nvPr/>
        </p:nvGrpSpPr>
        <p:grpSpPr>
          <a:xfrm>
            <a:off x="828324" y="3634862"/>
            <a:ext cx="3483279" cy="1045911"/>
            <a:chOff x="887260" y="1028700"/>
            <a:chExt cx="3483279" cy="1045911"/>
          </a:xfrm>
        </p:grpSpPr>
        <p:sp>
          <p:nvSpPr>
            <p:cNvPr id="28" name="矩形: 圓角 27">
              <a:extLst>
                <a:ext uri="{FF2B5EF4-FFF2-40B4-BE49-F238E27FC236}">
                  <a16:creationId xmlns:a16="http://schemas.microsoft.com/office/drawing/2014/main" id="{D2F8F61F-5345-042A-E705-93979226ED10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29" name="內容版面配置區 2">
              <a:extLst>
                <a:ext uri="{FF2B5EF4-FFF2-40B4-BE49-F238E27FC236}">
                  <a16:creationId xmlns:a16="http://schemas.microsoft.com/office/drawing/2014/main" id="{18E7BEBC-448A-9F51-B161-F9C716FA3818}"/>
                </a:ext>
              </a:extLst>
            </p:cNvPr>
            <p:cNvSpPr txBox="1">
              <a:spLocks/>
            </p:cNvSpPr>
            <p:nvPr/>
          </p:nvSpPr>
          <p:spPr>
            <a:xfrm>
              <a:off x="887260" y="1054529"/>
              <a:ext cx="3483279" cy="1020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r>
                <a:rPr lang="pt-BR" altLang="zh-CN" sz="1600" dirty="0">
                  <a:solidFill>
                    <a:schemeClr val="tx1"/>
                  </a:solidFill>
                </a:rPr>
                <a:t>Sucesso da Revolução de Outubro na Rússia e Ajuda da Internacional Comunista</a:t>
              </a:r>
            </a:p>
          </p:txBody>
        </p:sp>
      </p:grpSp>
      <p:grpSp>
        <p:nvGrpSpPr>
          <p:cNvPr id="30" name="群組 29">
            <a:extLst>
              <a:ext uri="{FF2B5EF4-FFF2-40B4-BE49-F238E27FC236}">
                <a16:creationId xmlns:a16="http://schemas.microsoft.com/office/drawing/2014/main" id="{A3A22FC5-CCE1-D874-BD88-94ED9CFD295C}"/>
              </a:ext>
            </a:extLst>
          </p:cNvPr>
          <p:cNvGrpSpPr/>
          <p:nvPr/>
        </p:nvGrpSpPr>
        <p:grpSpPr>
          <a:xfrm>
            <a:off x="820231" y="4625301"/>
            <a:ext cx="3483279" cy="1096132"/>
            <a:chOff x="879167" y="1028700"/>
            <a:chExt cx="3483279" cy="1096132"/>
          </a:xfrm>
        </p:grpSpPr>
        <p:sp>
          <p:nvSpPr>
            <p:cNvPr id="31" name="矩形: 圓角 30">
              <a:extLst>
                <a:ext uri="{FF2B5EF4-FFF2-40B4-BE49-F238E27FC236}">
                  <a16:creationId xmlns:a16="http://schemas.microsoft.com/office/drawing/2014/main" id="{FBFB1FAC-CA7F-6ABB-4663-2746E91407E0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2" name="內容版面配置區 2">
              <a:extLst>
                <a:ext uri="{FF2B5EF4-FFF2-40B4-BE49-F238E27FC236}">
                  <a16:creationId xmlns:a16="http://schemas.microsoft.com/office/drawing/2014/main" id="{753731BF-21A0-7477-7BE9-0417AEECBD50}"/>
                </a:ext>
              </a:extLst>
            </p:cNvPr>
            <p:cNvSpPr txBox="1">
              <a:spLocks/>
            </p:cNvSpPr>
            <p:nvPr/>
          </p:nvSpPr>
          <p:spPr>
            <a:xfrm>
              <a:off x="879167" y="1104750"/>
              <a:ext cx="3483279" cy="1020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pt-BR" altLang="zh-CN" dirty="0">
                  <a:solidFill>
                    <a:schemeClr val="tx1"/>
                  </a:solidFill>
                </a:rPr>
                <a:t>Revés Diplomático na Conferência de Paz de Paris</a:t>
              </a:r>
              <a:endParaRPr lang="zh-TW" altLang="en-US" sz="2400" b="1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sp>
        <p:nvSpPr>
          <p:cNvPr id="53" name="內容版面配置區 2">
            <a:extLst>
              <a:ext uri="{FF2B5EF4-FFF2-40B4-BE49-F238E27FC236}">
                <a16:creationId xmlns:a16="http://schemas.microsoft.com/office/drawing/2014/main" id="{001BE731-590F-55B2-D0EC-F46F22D28D65}"/>
              </a:ext>
            </a:extLst>
          </p:cNvPr>
          <p:cNvSpPr txBox="1">
            <a:spLocks/>
          </p:cNvSpPr>
          <p:nvPr/>
        </p:nvSpPr>
        <p:spPr>
          <a:xfrm>
            <a:off x="299323" y="1379856"/>
            <a:ext cx="609685" cy="1539458"/>
          </a:xfrm>
          <a:prstGeom prst="rect">
            <a:avLst/>
          </a:prstGeom>
        </p:spPr>
        <p:txBody>
          <a:bodyPr vert="eaVert" lIns="91440" tIns="45720" rIns="91440" bIns="45720" rtlCol="0"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PT" altLang="zh-CN" b="1" dirty="0">
                <a:latin typeface="Noto Sans SC"/>
              </a:rPr>
              <a:t>(</a:t>
            </a:r>
            <a:r>
              <a:rPr lang="pt-PT" noProof="0" dirty="0"/>
              <a:t>Causas Remotas</a:t>
            </a:r>
            <a:r>
              <a:rPr lang="pt-PT" altLang="zh-CN" b="1" dirty="0">
                <a:latin typeface="Noto Sans SC"/>
              </a:rPr>
              <a:t>)</a:t>
            </a:r>
            <a:endParaRPr lang="zh-TW" altLang="en-US" dirty="0"/>
          </a:p>
        </p:txBody>
      </p:sp>
      <p:sp>
        <p:nvSpPr>
          <p:cNvPr id="54" name="內容版面配置區 2">
            <a:extLst>
              <a:ext uri="{FF2B5EF4-FFF2-40B4-BE49-F238E27FC236}">
                <a16:creationId xmlns:a16="http://schemas.microsoft.com/office/drawing/2014/main" id="{98F23954-97F0-99F3-A2AA-708E8A98AB9F}"/>
              </a:ext>
            </a:extLst>
          </p:cNvPr>
          <p:cNvSpPr txBox="1">
            <a:spLocks/>
          </p:cNvSpPr>
          <p:nvPr/>
        </p:nvSpPr>
        <p:spPr>
          <a:xfrm>
            <a:off x="299323" y="3818532"/>
            <a:ext cx="609685" cy="1539458"/>
          </a:xfrm>
          <a:prstGeom prst="rect">
            <a:avLst/>
          </a:prstGeom>
        </p:spPr>
        <p:txBody>
          <a:bodyPr vert="eaVert" lIns="91440" tIns="45720" rIns="91440" bIns="45720" rtlCol="0" anchor="ctr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PT" noProof="0" dirty="0"/>
              <a:t>(Causas Próximas)</a:t>
            </a:r>
          </a:p>
        </p:txBody>
      </p:sp>
      <p:grpSp>
        <p:nvGrpSpPr>
          <p:cNvPr id="56" name="群組 55">
            <a:extLst>
              <a:ext uri="{FF2B5EF4-FFF2-40B4-BE49-F238E27FC236}">
                <a16:creationId xmlns:a16="http://schemas.microsoft.com/office/drawing/2014/main" id="{1C33AF2B-6F58-4719-819D-BBB705417918}"/>
              </a:ext>
            </a:extLst>
          </p:cNvPr>
          <p:cNvGrpSpPr/>
          <p:nvPr/>
        </p:nvGrpSpPr>
        <p:grpSpPr>
          <a:xfrm>
            <a:off x="10634789" y="1866771"/>
            <a:ext cx="703106" cy="3124457"/>
            <a:chOff x="11013911" y="1945184"/>
            <a:chExt cx="703106" cy="3124457"/>
          </a:xfrm>
        </p:grpSpPr>
        <p:sp>
          <p:nvSpPr>
            <p:cNvPr id="55" name="矩形: 圓角 54">
              <a:extLst>
                <a:ext uri="{FF2B5EF4-FFF2-40B4-BE49-F238E27FC236}">
                  <a16:creationId xmlns:a16="http://schemas.microsoft.com/office/drawing/2014/main" id="{02377ADB-0C3A-2FD1-5A7F-9621442AD7A2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>
              <a:extLst>
                <a:ext uri="{FF2B5EF4-FFF2-40B4-BE49-F238E27FC236}">
                  <a16:creationId xmlns:a16="http://schemas.microsoft.com/office/drawing/2014/main" id="{C7DE7308-E039-5855-3E22-EFBF7B668560}"/>
                </a:ext>
              </a:extLst>
            </p:cNvPr>
            <p:cNvSpPr txBox="1">
              <a:spLocks/>
            </p:cNvSpPr>
            <p:nvPr/>
          </p:nvSpPr>
          <p:spPr>
            <a:xfrm>
              <a:off x="11022982" y="1947225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 fontScale="625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pt-BR" altLang="zh-CN" dirty="0"/>
                <a:t>Fundação do Partido Comunista da China</a:t>
              </a:r>
              <a:endPara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  <a:cs typeface="Arial" panose="020B0604020202090204"/>
              </a:endParaRPr>
            </a:p>
          </p:txBody>
        </p:sp>
      </p:grpSp>
      <p:sp>
        <p:nvSpPr>
          <p:cNvPr id="60" name="右中括弧 59">
            <a:extLst>
              <a:ext uri="{FF2B5EF4-FFF2-40B4-BE49-F238E27FC236}">
                <a16:creationId xmlns:a16="http://schemas.microsoft.com/office/drawing/2014/main" id="{25D810C0-5A01-205A-3304-FB2BA574B1BB}"/>
              </a:ext>
            </a:extLst>
          </p:cNvPr>
          <p:cNvSpPr/>
          <p:nvPr/>
        </p:nvSpPr>
        <p:spPr>
          <a:xfrm>
            <a:off x="4153114" y="1669107"/>
            <a:ext cx="122865" cy="966960"/>
          </a:xfrm>
          <a:prstGeom prst="rightBracket">
            <a:avLst/>
          </a:pr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" name="右中括弧 60">
            <a:extLst>
              <a:ext uri="{FF2B5EF4-FFF2-40B4-BE49-F238E27FC236}">
                <a16:creationId xmlns:a16="http://schemas.microsoft.com/office/drawing/2014/main" id="{ADE1B840-D020-670B-6F73-26E69376E353}"/>
              </a:ext>
            </a:extLst>
          </p:cNvPr>
          <p:cNvSpPr/>
          <p:nvPr/>
        </p:nvSpPr>
        <p:spPr>
          <a:xfrm>
            <a:off x="5261888" y="4072522"/>
            <a:ext cx="122865" cy="966960"/>
          </a:xfrm>
          <a:prstGeom prst="rightBracket">
            <a:avLst/>
          </a:pr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63" name="直線接點 62">
            <a:extLst>
              <a:ext uri="{FF2B5EF4-FFF2-40B4-BE49-F238E27FC236}">
                <a16:creationId xmlns:a16="http://schemas.microsoft.com/office/drawing/2014/main" id="{B6579539-A32C-613A-ADE2-9B4466398FD9}"/>
              </a:ext>
            </a:extLst>
          </p:cNvPr>
          <p:cNvCxnSpPr>
            <a:cxnSpLocks/>
            <a:stCxn id="61" idx="0"/>
          </p:cNvCxnSpPr>
          <p:nvPr/>
        </p:nvCxnSpPr>
        <p:spPr>
          <a:xfrm flipH="1">
            <a:off x="4153114" y="4072522"/>
            <a:ext cx="1108774" cy="668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群組 32">
            <a:extLst>
              <a:ext uri="{FF2B5EF4-FFF2-40B4-BE49-F238E27FC236}">
                <a16:creationId xmlns:a16="http://schemas.microsoft.com/office/drawing/2014/main" id="{9255537D-263C-75DF-E642-A3D5791756C1}"/>
              </a:ext>
            </a:extLst>
          </p:cNvPr>
          <p:cNvGrpSpPr/>
          <p:nvPr/>
        </p:nvGrpSpPr>
        <p:grpSpPr>
          <a:xfrm>
            <a:off x="4275979" y="4499725"/>
            <a:ext cx="1013440" cy="1020082"/>
            <a:chOff x="1824706" y="903124"/>
            <a:chExt cx="1608389" cy="1020082"/>
          </a:xfrm>
        </p:grpSpPr>
        <p:sp>
          <p:nvSpPr>
            <p:cNvPr id="34" name="矩形: 圓角 33">
              <a:extLst>
                <a:ext uri="{FF2B5EF4-FFF2-40B4-BE49-F238E27FC236}">
                  <a16:creationId xmlns:a16="http://schemas.microsoft.com/office/drawing/2014/main" id="{08681C81-4BA6-103C-4AEB-32A2ED9BC5AF}"/>
                </a:ext>
              </a:extLst>
            </p:cNvPr>
            <p:cNvSpPr/>
            <p:nvPr/>
          </p:nvSpPr>
          <p:spPr>
            <a:xfrm>
              <a:off x="1824706" y="1028700"/>
              <a:ext cx="1608389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內容版面配置區 2">
              <a:extLst>
                <a:ext uri="{FF2B5EF4-FFF2-40B4-BE49-F238E27FC236}">
                  <a16:creationId xmlns:a16="http://schemas.microsoft.com/office/drawing/2014/main" id="{04485EEA-D89D-52DD-4C72-C581A40BC4E2}"/>
                </a:ext>
              </a:extLst>
            </p:cNvPr>
            <p:cNvSpPr txBox="1">
              <a:spLocks/>
            </p:cNvSpPr>
            <p:nvPr/>
          </p:nvSpPr>
          <p:spPr>
            <a:xfrm>
              <a:off x="1945349" y="903124"/>
              <a:ext cx="1408267" cy="1020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 fontScale="850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pt-BR" altLang="zh-CN" dirty="0"/>
                <a:t>O </a:t>
              </a:r>
              <a:r>
                <a:rPr lang="pt-BR" altLang="zh-CN" dirty="0">
                  <a:solidFill>
                    <a:schemeClr val="tx1"/>
                  </a:solidFill>
                </a:rPr>
                <a:t>Movimento do Quatro de Maio</a:t>
              </a:r>
              <a:endParaRPr lang="zh-TW" altLang="en-US" sz="2400" b="1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cxnSp>
        <p:nvCxnSpPr>
          <p:cNvPr id="67" name="直線接點 66">
            <a:extLst>
              <a:ext uri="{FF2B5EF4-FFF2-40B4-BE49-F238E27FC236}">
                <a16:creationId xmlns:a16="http://schemas.microsoft.com/office/drawing/2014/main" id="{DBAC9357-ADE7-0016-5871-72DD987C64A3}"/>
              </a:ext>
            </a:extLst>
          </p:cNvPr>
          <p:cNvCxnSpPr>
            <a:cxnSpLocks/>
          </p:cNvCxnSpPr>
          <p:nvPr/>
        </p:nvCxnSpPr>
        <p:spPr>
          <a:xfrm flipH="1">
            <a:off x="4153114" y="5060461"/>
            <a:ext cx="118324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接點 73">
            <a:extLst>
              <a:ext uri="{FF2B5EF4-FFF2-40B4-BE49-F238E27FC236}">
                <a16:creationId xmlns:a16="http://schemas.microsoft.com/office/drawing/2014/main" id="{1392C43C-EC14-DFD5-7A4A-90B9E704DDA5}"/>
              </a:ext>
            </a:extLst>
          </p:cNvPr>
          <p:cNvCxnSpPr>
            <a:cxnSpLocks/>
          </p:cNvCxnSpPr>
          <p:nvPr/>
        </p:nvCxnSpPr>
        <p:spPr>
          <a:xfrm flipH="1">
            <a:off x="4271438" y="2129458"/>
            <a:ext cx="123163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接點 75">
            <a:extLst>
              <a:ext uri="{FF2B5EF4-FFF2-40B4-BE49-F238E27FC236}">
                <a16:creationId xmlns:a16="http://schemas.microsoft.com/office/drawing/2014/main" id="{47F72B82-1B75-121F-4EAF-90622C95FA99}"/>
              </a:ext>
            </a:extLst>
          </p:cNvPr>
          <p:cNvCxnSpPr>
            <a:cxnSpLocks/>
          </p:cNvCxnSpPr>
          <p:nvPr/>
        </p:nvCxnSpPr>
        <p:spPr>
          <a:xfrm flipH="1">
            <a:off x="5384753" y="4536957"/>
            <a:ext cx="118324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接點 76">
            <a:extLst>
              <a:ext uri="{FF2B5EF4-FFF2-40B4-BE49-F238E27FC236}">
                <a16:creationId xmlns:a16="http://schemas.microsoft.com/office/drawing/2014/main" id="{8E2DC80C-B25B-01D0-B1AC-CB2E17CE59DC}"/>
              </a:ext>
            </a:extLst>
          </p:cNvPr>
          <p:cNvCxnSpPr>
            <a:cxnSpLocks/>
          </p:cNvCxnSpPr>
          <p:nvPr/>
        </p:nvCxnSpPr>
        <p:spPr>
          <a:xfrm>
            <a:off x="5504503" y="2129458"/>
            <a:ext cx="0" cy="2411677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接點 85">
            <a:extLst>
              <a:ext uri="{FF2B5EF4-FFF2-40B4-BE49-F238E27FC236}">
                <a16:creationId xmlns:a16="http://schemas.microsoft.com/office/drawing/2014/main" id="{48F9CF0A-228E-2A20-4A6D-95AD291D7BCC}"/>
              </a:ext>
            </a:extLst>
          </p:cNvPr>
          <p:cNvCxnSpPr>
            <a:cxnSpLocks/>
          </p:cNvCxnSpPr>
          <p:nvPr/>
        </p:nvCxnSpPr>
        <p:spPr>
          <a:xfrm flipH="1">
            <a:off x="5503077" y="3393840"/>
            <a:ext cx="18705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接點 87">
            <a:extLst>
              <a:ext uri="{FF2B5EF4-FFF2-40B4-BE49-F238E27FC236}">
                <a16:creationId xmlns:a16="http://schemas.microsoft.com/office/drawing/2014/main" id="{B3FEC796-537A-9EA9-C488-622D66EEA3B0}"/>
              </a:ext>
            </a:extLst>
          </p:cNvPr>
          <p:cNvCxnSpPr>
            <a:cxnSpLocks/>
            <a:endCxn id="51" idx="3"/>
          </p:cNvCxnSpPr>
          <p:nvPr/>
        </p:nvCxnSpPr>
        <p:spPr>
          <a:xfrm flipH="1">
            <a:off x="6985152" y="3392370"/>
            <a:ext cx="117375" cy="1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群組 49">
            <a:extLst>
              <a:ext uri="{FF2B5EF4-FFF2-40B4-BE49-F238E27FC236}">
                <a16:creationId xmlns:a16="http://schemas.microsoft.com/office/drawing/2014/main" id="{323CBC6F-BB12-7428-C1F1-81251787C6F5}"/>
              </a:ext>
            </a:extLst>
          </p:cNvPr>
          <p:cNvGrpSpPr/>
          <p:nvPr/>
        </p:nvGrpSpPr>
        <p:grpSpPr>
          <a:xfrm>
            <a:off x="5690136" y="2730801"/>
            <a:ext cx="1295016" cy="1323140"/>
            <a:chOff x="1045750" y="1028700"/>
            <a:chExt cx="3166300" cy="888681"/>
          </a:xfrm>
        </p:grpSpPr>
        <p:sp>
          <p:nvSpPr>
            <p:cNvPr id="51" name="矩形: 圓角 50">
              <a:extLst>
                <a:ext uri="{FF2B5EF4-FFF2-40B4-BE49-F238E27FC236}">
                  <a16:creationId xmlns:a16="http://schemas.microsoft.com/office/drawing/2014/main" id="{49FD40D2-A7EC-0202-23F2-B91D82E28660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2" name="內容版面配置區 2">
              <a:extLst>
                <a:ext uri="{FF2B5EF4-FFF2-40B4-BE49-F238E27FC236}">
                  <a16:creationId xmlns:a16="http://schemas.microsoft.com/office/drawing/2014/main" id="{B9938E3C-CABD-9927-28D1-36D6EE9D36E5}"/>
                </a:ext>
              </a:extLst>
            </p:cNvPr>
            <p:cNvSpPr txBox="1">
              <a:spLocks/>
            </p:cNvSpPr>
            <p:nvPr/>
          </p:nvSpPr>
          <p:spPr>
            <a:xfrm>
              <a:off x="1305073" y="1117603"/>
              <a:ext cx="2647652" cy="7152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 fontScale="92500"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pt-BR" altLang="zh-CN" dirty="0">
                  <a:solidFill>
                    <a:schemeClr val="tx1"/>
                  </a:solidFill>
                </a:rPr>
                <a:t>Difusão do Marxismo na China</a:t>
              </a:r>
              <a:endParaRPr lang="zh-TW" altLang="en-US" sz="2400" b="1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cxnSp>
        <p:nvCxnSpPr>
          <p:cNvPr id="91" name="直線接點 90">
            <a:extLst>
              <a:ext uri="{FF2B5EF4-FFF2-40B4-BE49-F238E27FC236}">
                <a16:creationId xmlns:a16="http://schemas.microsoft.com/office/drawing/2014/main" id="{6D1E9579-7680-90CF-1CAB-6DA2AC196DD5}"/>
              </a:ext>
            </a:extLst>
          </p:cNvPr>
          <p:cNvCxnSpPr>
            <a:cxnSpLocks/>
          </p:cNvCxnSpPr>
          <p:nvPr/>
        </p:nvCxnSpPr>
        <p:spPr>
          <a:xfrm flipH="1">
            <a:off x="8660252" y="3393840"/>
            <a:ext cx="18705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群組 35">
            <a:extLst>
              <a:ext uri="{FF2B5EF4-FFF2-40B4-BE49-F238E27FC236}">
                <a16:creationId xmlns:a16="http://schemas.microsoft.com/office/drawing/2014/main" id="{5FB98889-A330-4B31-F793-E67C052E2288}"/>
              </a:ext>
            </a:extLst>
          </p:cNvPr>
          <p:cNvGrpSpPr/>
          <p:nvPr/>
        </p:nvGrpSpPr>
        <p:grpSpPr>
          <a:xfrm>
            <a:off x="7091215" y="2593638"/>
            <a:ext cx="1604657" cy="1597465"/>
            <a:chOff x="1045750" y="1028700"/>
            <a:chExt cx="3166300" cy="888681"/>
          </a:xfrm>
        </p:grpSpPr>
        <p:sp>
          <p:nvSpPr>
            <p:cNvPr id="37" name="矩形: 圓角 36">
              <a:extLst>
                <a:ext uri="{FF2B5EF4-FFF2-40B4-BE49-F238E27FC236}">
                  <a16:creationId xmlns:a16="http://schemas.microsoft.com/office/drawing/2014/main" id="{412BDB2F-C348-AADC-130C-481389354DA8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8" name="內容版面配置區 2">
              <a:extLst>
                <a:ext uri="{FF2B5EF4-FFF2-40B4-BE49-F238E27FC236}">
                  <a16:creationId xmlns:a16="http://schemas.microsoft.com/office/drawing/2014/main" id="{5A68C2C7-A68F-2BAC-CC2C-3F09A20A4AA6}"/>
                </a:ext>
              </a:extLst>
            </p:cNvPr>
            <p:cNvSpPr txBox="1">
              <a:spLocks/>
            </p:cNvSpPr>
            <p:nvPr/>
          </p:nvSpPr>
          <p:spPr>
            <a:xfrm>
              <a:off x="1045752" y="1054529"/>
              <a:ext cx="3166296" cy="8339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 fontScale="925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pt-BR" altLang="zh-CN" dirty="0">
                  <a:solidFill>
                    <a:schemeClr val="tx1"/>
                  </a:solidFill>
                </a:rPr>
                <a:t>Fundação das Primeiras Organizações e Publicações do Partido Comunista da China</a:t>
              </a:r>
              <a:endParaRPr lang="zh-TW" altLang="en-US" sz="2400" b="1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cxnSp>
        <p:nvCxnSpPr>
          <p:cNvPr id="96" name="直線單箭頭接點 95">
            <a:extLst>
              <a:ext uri="{FF2B5EF4-FFF2-40B4-BE49-F238E27FC236}">
                <a16:creationId xmlns:a16="http://schemas.microsoft.com/office/drawing/2014/main" id="{9262AE01-65C6-28C4-8356-4E1F85595CD3}"/>
              </a:ext>
            </a:extLst>
          </p:cNvPr>
          <p:cNvCxnSpPr/>
          <p:nvPr/>
        </p:nvCxnSpPr>
        <p:spPr>
          <a:xfrm>
            <a:off x="10410690" y="3394959"/>
            <a:ext cx="224098" cy="0"/>
          </a:xfrm>
          <a:prstGeom prst="straightConnector1">
            <a:avLst/>
          </a:prstGeom>
          <a:ln w="28575">
            <a:solidFill>
              <a:schemeClr val="tx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群組 38">
            <a:extLst>
              <a:ext uri="{FF2B5EF4-FFF2-40B4-BE49-F238E27FC236}">
                <a16:creationId xmlns:a16="http://schemas.microsoft.com/office/drawing/2014/main" id="{9D6F71F5-6410-C5E3-43DA-4734D2CA92B9}"/>
              </a:ext>
            </a:extLst>
          </p:cNvPr>
          <p:cNvGrpSpPr/>
          <p:nvPr/>
        </p:nvGrpSpPr>
        <p:grpSpPr>
          <a:xfrm>
            <a:off x="8800219" y="2502332"/>
            <a:ext cx="1622596" cy="1833667"/>
            <a:chOff x="1033224" y="977906"/>
            <a:chExt cx="3178826" cy="1020082"/>
          </a:xfrm>
        </p:grpSpPr>
        <p:sp>
          <p:nvSpPr>
            <p:cNvPr id="40" name="矩形: 圓角 39">
              <a:extLst>
                <a:ext uri="{FF2B5EF4-FFF2-40B4-BE49-F238E27FC236}">
                  <a16:creationId xmlns:a16="http://schemas.microsoft.com/office/drawing/2014/main" id="{B41835BD-4D29-8FE2-7DCF-B4D41D4DF7ED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1" name="內容版面配置區 2">
              <a:extLst>
                <a:ext uri="{FF2B5EF4-FFF2-40B4-BE49-F238E27FC236}">
                  <a16:creationId xmlns:a16="http://schemas.microsoft.com/office/drawing/2014/main" id="{EDB2389F-8692-0830-FDCA-D77147EA701D}"/>
                </a:ext>
              </a:extLst>
            </p:cNvPr>
            <p:cNvSpPr txBox="1">
              <a:spLocks/>
            </p:cNvSpPr>
            <p:nvPr/>
          </p:nvSpPr>
          <p:spPr>
            <a:xfrm>
              <a:off x="1033224" y="977906"/>
              <a:ext cx="3118796" cy="1020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pt-BR" altLang="zh-CN" dirty="0">
                  <a:solidFill>
                    <a:schemeClr val="tx1"/>
                  </a:solidFill>
                </a:rPr>
                <a:t>O Primeiro Congresso Nacional do Partido Comunista da China</a:t>
              </a:r>
              <a:endParaRPr lang="zh-TW" altLang="en-US" sz="2400" b="1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8748B19-132D-F9A2-6C9A-3216B56E6691}"/>
              </a:ext>
            </a:extLst>
          </p:cNvPr>
          <p:cNvSpPr txBox="1">
            <a:spLocks/>
          </p:cNvSpPr>
          <p:nvPr/>
        </p:nvSpPr>
        <p:spPr>
          <a:xfrm>
            <a:off x="8353087" y="1995481"/>
            <a:ext cx="2417104" cy="5850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PT" sz="1700" noProof="0" dirty="0"/>
              <a:t>(Iniciado em Xangai)</a:t>
            </a:r>
          </a:p>
        </p:txBody>
      </p:sp>
      <p:sp>
        <p:nvSpPr>
          <p:cNvPr id="11" name="內容版面配置區 2">
            <a:extLst>
              <a:ext uri="{FF2B5EF4-FFF2-40B4-BE49-F238E27FC236}">
                <a16:creationId xmlns:a16="http://schemas.microsoft.com/office/drawing/2014/main" id="{D1BFCE4A-9483-DA19-D61B-62766CE7E6C8}"/>
              </a:ext>
            </a:extLst>
          </p:cNvPr>
          <p:cNvSpPr txBox="1">
            <a:spLocks/>
          </p:cNvSpPr>
          <p:nvPr/>
        </p:nvSpPr>
        <p:spPr>
          <a:xfrm>
            <a:off x="8264159" y="4476625"/>
            <a:ext cx="2664074" cy="58501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altLang="zh-CN" sz="1600" dirty="0"/>
              <a:t>(Concluído </a:t>
            </a:r>
          </a:p>
          <a:p>
            <a:pPr marL="0" indent="0" algn="ctr">
              <a:buNone/>
            </a:pPr>
            <a:r>
              <a:rPr lang="pt-BR" altLang="zh-CN" sz="1600" dirty="0"/>
              <a:t>no Barco Vermelho </a:t>
            </a:r>
          </a:p>
          <a:p>
            <a:pPr marL="0" indent="0" algn="ctr">
              <a:buNone/>
            </a:pPr>
            <a:r>
              <a:rPr lang="pt-BR" altLang="zh-CN" sz="1600" dirty="0"/>
              <a:t>do Lago Nanhu)</a:t>
            </a:r>
            <a:endParaRPr lang="zh-TW" altLang="en-US" sz="1600" dirty="0"/>
          </a:p>
        </p:txBody>
      </p:sp>
      <p:sp>
        <p:nvSpPr>
          <p:cNvPr id="14" name="標題 13">
            <a:extLst>
              <a:ext uri="{FF2B5EF4-FFF2-40B4-BE49-F238E27FC236}">
                <a16:creationId xmlns:a16="http://schemas.microsoft.com/office/drawing/2014/main" id="{E4D1EB70-66FF-AF90-ED30-8DC2CD41D7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97843" y="984246"/>
            <a:ext cx="1501718" cy="428468"/>
          </a:xfrm>
        </p:spPr>
        <p:txBody>
          <a:bodyPr>
            <a:noAutofit/>
          </a:bodyPr>
          <a:lstStyle/>
          <a:p>
            <a:pPr algn="ctr"/>
            <a:r>
              <a:rPr lang="pt-BR" altLang="zh-CN" sz="1400" u="sng" dirty="0"/>
              <a:t>Esquema da Estrutura do Conhecimento</a:t>
            </a:r>
            <a:br>
              <a:rPr lang="pt-PT" altLang="zh-TW" sz="1400" b="1" u="sng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rPr>
            </a:br>
            <a:endParaRPr lang="en-HK" sz="1400" u="sng" dirty="0"/>
          </a:p>
        </p:txBody>
      </p:sp>
    </p:spTree>
    <p:extLst>
      <p:ext uri="{BB962C8B-B14F-4D97-AF65-F5344CB8AC3E}">
        <p14:creationId xmlns:p14="http://schemas.microsoft.com/office/powerpoint/2010/main" val="88268835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E93055-824D-09EF-B74E-89B13D147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06F03057-F64C-12FC-87BF-D1085F40B4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6B3AD95-3E1C-3949-CAAB-37B92EE2A108}"/>
              </a:ext>
            </a:extLst>
          </p:cNvPr>
          <p:cNvSpPr/>
          <p:nvPr/>
        </p:nvSpPr>
        <p:spPr>
          <a:xfrm>
            <a:off x="0" y="-14913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C17A5DBE-DCE1-502C-5BAA-A2BBDB664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3086" y="2996618"/>
            <a:ext cx="9985828" cy="911503"/>
          </a:xfrm>
        </p:spPr>
        <p:txBody>
          <a:bodyPr anchor="t">
            <a:normAutofit/>
          </a:bodyPr>
          <a:lstStyle/>
          <a:p>
            <a:pPr>
              <a:lnSpc>
                <a:spcPct val="150000"/>
              </a:lnSpc>
              <a:defRPr/>
            </a:pPr>
            <a:r>
              <a:rPr lang="pt-PT" altLang="zh-TW" sz="3200" b="1" dirty="0">
                <a:solidFill>
                  <a:srgbClr val="333333"/>
                </a:solidFill>
                <a:latin typeface="Noto Sans SC"/>
              </a:rPr>
              <a:t>I. A Fundação do Partido Comunista da China</a:t>
            </a:r>
            <a:endParaRPr lang="en-US" altLang="zh-TW" sz="3200" b="1" dirty="0">
              <a:solidFill>
                <a:srgbClr val="333333"/>
              </a:solidFill>
              <a:latin typeface="Noto Sans SC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94267BD0-2ED8-8F12-294F-EE9AF7345205}"/>
              </a:ext>
            </a:extLst>
          </p:cNvPr>
          <p:cNvSpPr/>
          <p:nvPr/>
        </p:nvSpPr>
        <p:spPr>
          <a:xfrm>
            <a:off x="0" y="6083300"/>
            <a:ext cx="12192000" cy="774700"/>
          </a:xfrm>
          <a:prstGeom prst="rect">
            <a:avLst/>
          </a:prstGeom>
          <a:solidFill>
            <a:srgbClr val="FFA7A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9336B6B-8353-C3B0-1A00-D4F7B2235477}"/>
              </a:ext>
            </a:extLst>
          </p:cNvPr>
          <p:cNvSpPr/>
          <p:nvPr/>
        </p:nvSpPr>
        <p:spPr>
          <a:xfrm>
            <a:off x="0" y="6193032"/>
            <a:ext cx="12192000" cy="66496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807FD0F-9D31-F30C-3A2C-16E56853A219}"/>
              </a:ext>
            </a:extLst>
          </p:cNvPr>
          <p:cNvSpPr/>
          <p:nvPr/>
        </p:nvSpPr>
        <p:spPr>
          <a:xfrm>
            <a:off x="0" y="6323658"/>
            <a:ext cx="12192000" cy="534339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C579E896-89F3-2250-C3CD-1C8832B9E07C}"/>
              </a:ext>
            </a:extLst>
          </p:cNvPr>
          <p:cNvGrpSpPr/>
          <p:nvPr/>
        </p:nvGrpSpPr>
        <p:grpSpPr>
          <a:xfrm rot="10800000">
            <a:off x="0" y="-14913"/>
            <a:ext cx="12192000" cy="774700"/>
            <a:chOff x="152400" y="6235700"/>
            <a:chExt cx="12192000" cy="77470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5A630696-D2A9-8241-3CD1-A0197B072C13}"/>
                </a:ext>
              </a:extLst>
            </p:cNvPr>
            <p:cNvSpPr/>
            <p:nvPr/>
          </p:nvSpPr>
          <p:spPr>
            <a:xfrm>
              <a:off x="152400" y="6235700"/>
              <a:ext cx="12192000" cy="774700"/>
            </a:xfrm>
            <a:prstGeom prst="rect">
              <a:avLst/>
            </a:prstGeom>
            <a:solidFill>
              <a:srgbClr val="FFA7A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E4E4B2B1-F4AC-ACF8-812D-FD9AE9CB46DF}"/>
                </a:ext>
              </a:extLst>
            </p:cNvPr>
            <p:cNvSpPr/>
            <p:nvPr/>
          </p:nvSpPr>
          <p:spPr>
            <a:xfrm>
              <a:off x="152400" y="6345432"/>
              <a:ext cx="12192000" cy="66496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CFCF4D17-6EB8-765C-3F66-8803DD424928}"/>
                </a:ext>
              </a:extLst>
            </p:cNvPr>
            <p:cNvSpPr/>
            <p:nvPr/>
          </p:nvSpPr>
          <p:spPr>
            <a:xfrm>
              <a:off x="152400" y="6476058"/>
              <a:ext cx="12192000" cy="534339"/>
            </a:xfrm>
            <a:prstGeom prst="rect">
              <a:avLst/>
            </a:prstGeom>
            <a:solidFill>
              <a:srgbClr val="5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05534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112ED-C5D5-2464-A03B-3FACEE6ECB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7">
            <a:extLst>
              <a:ext uri="{FF2B5EF4-FFF2-40B4-BE49-F238E27FC236}">
                <a16:creationId xmlns:a16="http://schemas.microsoft.com/office/drawing/2014/main" id="{84CE8370-68B3-617D-9BC4-646F7CA52FF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31696"/>
            <a:ext cx="12192000" cy="5226303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C1DCD58-43A1-5684-ED46-A85C20DBA321}"/>
              </a:ext>
            </a:extLst>
          </p:cNvPr>
          <p:cNvSpPr/>
          <p:nvPr/>
        </p:nvSpPr>
        <p:spPr>
          <a:xfrm>
            <a:off x="0" y="3047"/>
            <a:ext cx="12192000" cy="6872913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E3B2CAA-CAE0-71B7-59AE-E7DF1D4E2DA1}"/>
              </a:ext>
            </a:extLst>
          </p:cNvPr>
          <p:cNvSpPr/>
          <p:nvPr/>
        </p:nvSpPr>
        <p:spPr>
          <a:xfrm>
            <a:off x="0" y="6193032"/>
            <a:ext cx="12192000" cy="664968"/>
          </a:xfrm>
          <a:prstGeom prst="rect">
            <a:avLst/>
          </a:prstGeom>
          <a:solidFill>
            <a:srgbClr val="8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B6A21E1B-2933-0614-FEBF-FB8F1605A86E}"/>
              </a:ext>
            </a:extLst>
          </p:cNvPr>
          <p:cNvSpPr/>
          <p:nvPr/>
        </p:nvSpPr>
        <p:spPr>
          <a:xfrm>
            <a:off x="0" y="6323658"/>
            <a:ext cx="12192000" cy="534339"/>
          </a:xfrm>
          <a:prstGeom prst="rect">
            <a:avLst/>
          </a:prstGeom>
          <a:solidFill>
            <a:srgbClr val="5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18" name="群組 17">
            <a:extLst>
              <a:ext uri="{FF2B5EF4-FFF2-40B4-BE49-F238E27FC236}">
                <a16:creationId xmlns:a16="http://schemas.microsoft.com/office/drawing/2014/main" id="{04BB78B6-1619-ED60-48B4-C6CBF49BBD49}"/>
              </a:ext>
            </a:extLst>
          </p:cNvPr>
          <p:cNvGrpSpPr/>
          <p:nvPr/>
        </p:nvGrpSpPr>
        <p:grpSpPr>
          <a:xfrm rot="10800000">
            <a:off x="0" y="-13907"/>
            <a:ext cx="12192000" cy="664968"/>
            <a:chOff x="152400" y="6345432"/>
            <a:chExt cx="12192000" cy="664968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43F23011-E21B-0E3C-5991-2C93C4D5C75B}"/>
                </a:ext>
              </a:extLst>
            </p:cNvPr>
            <p:cNvSpPr/>
            <p:nvPr/>
          </p:nvSpPr>
          <p:spPr>
            <a:xfrm>
              <a:off x="152400" y="6345432"/>
              <a:ext cx="12192000" cy="664968"/>
            </a:xfrm>
            <a:prstGeom prst="rect">
              <a:avLst/>
            </a:prstGeom>
            <a:solidFill>
              <a:srgbClr val="8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6ABD5F9-35FB-F4CE-1C71-D13965A3AFE9}"/>
                </a:ext>
              </a:extLst>
            </p:cNvPr>
            <p:cNvSpPr/>
            <p:nvPr/>
          </p:nvSpPr>
          <p:spPr>
            <a:xfrm>
              <a:off x="152400" y="6476058"/>
              <a:ext cx="12192000" cy="534339"/>
            </a:xfrm>
            <a:prstGeom prst="rect">
              <a:avLst/>
            </a:prstGeom>
            <a:solidFill>
              <a:srgbClr val="5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56" name="群組 55">
            <a:extLst>
              <a:ext uri="{FF2B5EF4-FFF2-40B4-BE49-F238E27FC236}">
                <a16:creationId xmlns:a16="http://schemas.microsoft.com/office/drawing/2014/main" id="{DEEFC3FE-EE1E-2F3A-2F57-D1B5F842017B}"/>
              </a:ext>
            </a:extLst>
          </p:cNvPr>
          <p:cNvGrpSpPr/>
          <p:nvPr/>
        </p:nvGrpSpPr>
        <p:grpSpPr>
          <a:xfrm>
            <a:off x="779678" y="1505345"/>
            <a:ext cx="703106" cy="3887804"/>
            <a:chOff x="11013911" y="1945184"/>
            <a:chExt cx="703106" cy="3124457"/>
          </a:xfrm>
        </p:grpSpPr>
        <p:sp>
          <p:nvSpPr>
            <p:cNvPr id="55" name="矩形: 圓角 54">
              <a:extLst>
                <a:ext uri="{FF2B5EF4-FFF2-40B4-BE49-F238E27FC236}">
                  <a16:creationId xmlns:a16="http://schemas.microsoft.com/office/drawing/2014/main" id="{642F1D8E-367C-8FC9-F628-92D4E24A6C8B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內容版面配置區 2">
              <a:extLst>
                <a:ext uri="{FF2B5EF4-FFF2-40B4-BE49-F238E27FC236}">
                  <a16:creationId xmlns:a16="http://schemas.microsoft.com/office/drawing/2014/main" id="{5F6AAC2E-B378-16DB-6BAF-FFC800C99C9F}"/>
                </a:ext>
              </a:extLst>
            </p:cNvPr>
            <p:cNvSpPr txBox="1">
              <a:spLocks/>
            </p:cNvSpPr>
            <p:nvPr/>
          </p:nvSpPr>
          <p:spPr>
            <a:xfrm>
              <a:off x="11022982" y="1947225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 fontScale="625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pt-BR" altLang="zh-CN" dirty="0"/>
                <a:t>Da Cooperação ao Confronto entre o Kuomintang e o Partido Comunista</a:t>
              </a:r>
              <a:endPara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  <a:cs typeface="Arial" panose="020B0604020202090204"/>
              </a:endParaRPr>
            </a:p>
          </p:txBody>
        </p:sp>
      </p:grpSp>
      <p:cxnSp>
        <p:nvCxnSpPr>
          <p:cNvPr id="63" name="直線接點 62">
            <a:extLst>
              <a:ext uri="{FF2B5EF4-FFF2-40B4-BE49-F238E27FC236}">
                <a16:creationId xmlns:a16="http://schemas.microsoft.com/office/drawing/2014/main" id="{2E224B10-51A4-A4D4-C941-8C4F85783042}"/>
              </a:ext>
            </a:extLst>
          </p:cNvPr>
          <p:cNvCxnSpPr>
            <a:cxnSpLocks/>
          </p:cNvCxnSpPr>
          <p:nvPr/>
        </p:nvCxnSpPr>
        <p:spPr>
          <a:xfrm flipH="1">
            <a:off x="1491855" y="3447977"/>
            <a:ext cx="176561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群組 32">
            <a:extLst>
              <a:ext uri="{FF2B5EF4-FFF2-40B4-BE49-F238E27FC236}">
                <a16:creationId xmlns:a16="http://schemas.microsoft.com/office/drawing/2014/main" id="{31E960FC-CE30-6583-47E1-806DDC678E2C}"/>
              </a:ext>
            </a:extLst>
          </p:cNvPr>
          <p:cNvGrpSpPr/>
          <p:nvPr/>
        </p:nvGrpSpPr>
        <p:grpSpPr>
          <a:xfrm>
            <a:off x="2676251" y="932800"/>
            <a:ext cx="646138" cy="2148697"/>
            <a:chOff x="1824706" y="1028700"/>
            <a:chExt cx="1784296" cy="888681"/>
          </a:xfrm>
        </p:grpSpPr>
        <p:sp>
          <p:nvSpPr>
            <p:cNvPr id="34" name="矩形: 圓角 33">
              <a:extLst>
                <a:ext uri="{FF2B5EF4-FFF2-40B4-BE49-F238E27FC236}">
                  <a16:creationId xmlns:a16="http://schemas.microsoft.com/office/drawing/2014/main" id="{983E4F48-3251-8C0A-8155-0CC2B06BC370}"/>
                </a:ext>
              </a:extLst>
            </p:cNvPr>
            <p:cNvSpPr/>
            <p:nvPr/>
          </p:nvSpPr>
          <p:spPr>
            <a:xfrm>
              <a:off x="1824706" y="1028700"/>
              <a:ext cx="1608389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35" name="內容版面配置區 2">
              <a:extLst>
                <a:ext uri="{FF2B5EF4-FFF2-40B4-BE49-F238E27FC236}">
                  <a16:creationId xmlns:a16="http://schemas.microsoft.com/office/drawing/2014/main" id="{C8CA81BA-7694-5587-3033-3F5FD2B38A59}"/>
                </a:ext>
              </a:extLst>
            </p:cNvPr>
            <p:cNvSpPr txBox="1">
              <a:spLocks/>
            </p:cNvSpPr>
            <p:nvPr/>
          </p:nvSpPr>
          <p:spPr>
            <a:xfrm>
              <a:off x="2200734" y="1039741"/>
              <a:ext cx="1408268" cy="85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eaVert" wrap="square" lIns="68575" tIns="34275" rIns="68575" bIns="34275" anchor="t" anchorCtr="0">
              <a:normAutofit fontScale="250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r>
                <a:rPr lang="pt-BR" altLang="zh-CN" sz="4800" dirty="0">
                  <a:solidFill>
                    <a:schemeClr val="tx1"/>
                  </a:solidFill>
                </a:rPr>
                <a:t>Primeiras Quatro Campanhas de «cerco e aniquilamento»</a:t>
              </a:r>
            </a:p>
            <a:p>
              <a:br>
                <a:rPr lang="pt-BR" altLang="zh-CN" sz="2800" dirty="0"/>
              </a:br>
              <a:endParaRPr lang="zh-TW" altLang="en-US" sz="28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cxnSp>
        <p:nvCxnSpPr>
          <p:cNvPr id="74" name="直線接點 73">
            <a:extLst>
              <a:ext uri="{FF2B5EF4-FFF2-40B4-BE49-F238E27FC236}">
                <a16:creationId xmlns:a16="http://schemas.microsoft.com/office/drawing/2014/main" id="{F5660AF6-9F47-3248-5EBA-26620A62E38D}"/>
              </a:ext>
            </a:extLst>
          </p:cNvPr>
          <p:cNvCxnSpPr>
            <a:cxnSpLocks/>
            <a:endCxn id="100" idx="1"/>
          </p:cNvCxnSpPr>
          <p:nvPr/>
        </p:nvCxnSpPr>
        <p:spPr>
          <a:xfrm flipV="1">
            <a:off x="4187954" y="3458090"/>
            <a:ext cx="369495" cy="1391193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接點 76">
            <a:extLst>
              <a:ext uri="{FF2B5EF4-FFF2-40B4-BE49-F238E27FC236}">
                <a16:creationId xmlns:a16="http://schemas.microsoft.com/office/drawing/2014/main" id="{138995E3-A516-F00E-43C8-709E5EBAC8AB}"/>
              </a:ext>
            </a:extLst>
          </p:cNvPr>
          <p:cNvCxnSpPr>
            <a:cxnSpLocks/>
          </p:cNvCxnSpPr>
          <p:nvPr/>
        </p:nvCxnSpPr>
        <p:spPr>
          <a:xfrm>
            <a:off x="2532731" y="1995481"/>
            <a:ext cx="0" cy="2903544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接點 85">
            <a:extLst>
              <a:ext uri="{FF2B5EF4-FFF2-40B4-BE49-F238E27FC236}">
                <a16:creationId xmlns:a16="http://schemas.microsoft.com/office/drawing/2014/main" id="{8E09641E-D618-1202-AD73-5D34440DB619}"/>
              </a:ext>
            </a:extLst>
          </p:cNvPr>
          <p:cNvCxnSpPr>
            <a:cxnSpLocks/>
          </p:cNvCxnSpPr>
          <p:nvPr/>
        </p:nvCxnSpPr>
        <p:spPr>
          <a:xfrm flipH="1">
            <a:off x="2532731" y="2008954"/>
            <a:ext cx="13457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線接點 87">
            <a:extLst>
              <a:ext uri="{FF2B5EF4-FFF2-40B4-BE49-F238E27FC236}">
                <a16:creationId xmlns:a16="http://schemas.microsoft.com/office/drawing/2014/main" id="{6E8E6965-E68F-9DE1-A036-F4311F8454A2}"/>
              </a:ext>
            </a:extLst>
          </p:cNvPr>
          <p:cNvCxnSpPr>
            <a:cxnSpLocks/>
            <a:endCxn id="100" idx="3"/>
          </p:cNvCxnSpPr>
          <p:nvPr/>
        </p:nvCxnSpPr>
        <p:spPr>
          <a:xfrm flipH="1" flipV="1">
            <a:off x="5260555" y="3458090"/>
            <a:ext cx="232793" cy="515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群組 49">
            <a:extLst>
              <a:ext uri="{FF2B5EF4-FFF2-40B4-BE49-F238E27FC236}">
                <a16:creationId xmlns:a16="http://schemas.microsoft.com/office/drawing/2014/main" id="{0D83FD7E-40E5-4417-91CD-60723E27019A}"/>
              </a:ext>
            </a:extLst>
          </p:cNvPr>
          <p:cNvGrpSpPr/>
          <p:nvPr/>
        </p:nvGrpSpPr>
        <p:grpSpPr>
          <a:xfrm>
            <a:off x="5486714" y="2796520"/>
            <a:ext cx="1672064" cy="1323140"/>
            <a:chOff x="1045750" y="1028700"/>
            <a:chExt cx="3166300" cy="888681"/>
          </a:xfrm>
        </p:grpSpPr>
        <p:sp>
          <p:nvSpPr>
            <p:cNvPr id="51" name="矩形: 圓角 50">
              <a:extLst>
                <a:ext uri="{FF2B5EF4-FFF2-40B4-BE49-F238E27FC236}">
                  <a16:creationId xmlns:a16="http://schemas.microsoft.com/office/drawing/2014/main" id="{969D730B-DFB8-CE26-1646-E13C94D995F6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52" name="內容版面配置區 2">
              <a:extLst>
                <a:ext uri="{FF2B5EF4-FFF2-40B4-BE49-F238E27FC236}">
                  <a16:creationId xmlns:a16="http://schemas.microsoft.com/office/drawing/2014/main" id="{AFAB6A30-3B32-FDAB-B97C-1EF0F6208A49}"/>
                </a:ext>
              </a:extLst>
            </p:cNvPr>
            <p:cNvSpPr txBox="1">
              <a:spLocks/>
            </p:cNvSpPr>
            <p:nvPr/>
          </p:nvSpPr>
          <p:spPr>
            <a:xfrm>
              <a:off x="1305073" y="1117603"/>
              <a:ext cx="2647652" cy="7152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 lnSpcReduction="1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pt-BR" altLang="zh-CN" dirty="0">
                  <a:solidFill>
                    <a:schemeClr val="tx1"/>
                  </a:solidFill>
                </a:rPr>
                <a:t>Ponto de Viragem: A Conferência de Zunyi</a:t>
              </a:r>
              <a:endParaRPr lang="zh-TW" altLang="en-US" sz="2400" b="1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grpSp>
        <p:nvGrpSpPr>
          <p:cNvPr id="42" name="群組 41">
            <a:extLst>
              <a:ext uri="{FF2B5EF4-FFF2-40B4-BE49-F238E27FC236}">
                <a16:creationId xmlns:a16="http://schemas.microsoft.com/office/drawing/2014/main" id="{9986D471-D2AF-A9B6-63B1-16FA70624181}"/>
              </a:ext>
            </a:extLst>
          </p:cNvPr>
          <p:cNvGrpSpPr/>
          <p:nvPr/>
        </p:nvGrpSpPr>
        <p:grpSpPr>
          <a:xfrm>
            <a:off x="1650868" y="1859013"/>
            <a:ext cx="703106" cy="3256666"/>
            <a:chOff x="11013911" y="1945184"/>
            <a:chExt cx="703106" cy="3199315"/>
          </a:xfrm>
        </p:grpSpPr>
        <p:sp>
          <p:nvSpPr>
            <p:cNvPr id="43" name="矩形: 圓角 42">
              <a:extLst>
                <a:ext uri="{FF2B5EF4-FFF2-40B4-BE49-F238E27FC236}">
                  <a16:creationId xmlns:a16="http://schemas.microsoft.com/office/drawing/2014/main" id="{E328BC7C-5AB7-8D82-7D17-DA7234298825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44" name="內容版面配置區 2">
              <a:extLst>
                <a:ext uri="{FF2B5EF4-FFF2-40B4-BE49-F238E27FC236}">
                  <a16:creationId xmlns:a16="http://schemas.microsoft.com/office/drawing/2014/main" id="{572BD41B-93B6-F386-4DE4-159E4EF60251}"/>
                </a:ext>
              </a:extLst>
            </p:cNvPr>
            <p:cNvSpPr txBox="1">
              <a:spLocks/>
            </p:cNvSpPr>
            <p:nvPr/>
          </p:nvSpPr>
          <p:spPr>
            <a:xfrm>
              <a:off x="11022982" y="2022083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 fontScale="550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pt-BR" altLang="zh-CN" dirty="0"/>
                <a:t>Alvo de Campanhas de «cerco e aniquilamento» pelo Kuomintang</a:t>
              </a:r>
              <a:endPara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  <a:cs typeface="Arial" panose="020B0604020202090204"/>
              </a:endParaRPr>
            </a:p>
          </p:txBody>
        </p:sp>
      </p:grpSp>
      <p:cxnSp>
        <p:nvCxnSpPr>
          <p:cNvPr id="45" name="直線接點 44">
            <a:extLst>
              <a:ext uri="{FF2B5EF4-FFF2-40B4-BE49-F238E27FC236}">
                <a16:creationId xmlns:a16="http://schemas.microsoft.com/office/drawing/2014/main" id="{DB04B4B7-7202-1035-FFE4-C7852B55ACDB}"/>
              </a:ext>
            </a:extLst>
          </p:cNvPr>
          <p:cNvCxnSpPr>
            <a:cxnSpLocks/>
          </p:cNvCxnSpPr>
          <p:nvPr/>
        </p:nvCxnSpPr>
        <p:spPr>
          <a:xfrm flipH="1">
            <a:off x="2363045" y="3447977"/>
            <a:ext cx="176561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接點 67">
            <a:extLst>
              <a:ext uri="{FF2B5EF4-FFF2-40B4-BE49-F238E27FC236}">
                <a16:creationId xmlns:a16="http://schemas.microsoft.com/office/drawing/2014/main" id="{618E9084-0B93-5D1E-9FC6-9B230092079D}"/>
              </a:ext>
            </a:extLst>
          </p:cNvPr>
          <p:cNvCxnSpPr>
            <a:cxnSpLocks/>
          </p:cNvCxnSpPr>
          <p:nvPr/>
        </p:nvCxnSpPr>
        <p:spPr>
          <a:xfrm flipH="1">
            <a:off x="2532731" y="4880760"/>
            <a:ext cx="13457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群組 80">
            <a:extLst>
              <a:ext uri="{FF2B5EF4-FFF2-40B4-BE49-F238E27FC236}">
                <a16:creationId xmlns:a16="http://schemas.microsoft.com/office/drawing/2014/main" id="{625CD15A-B514-C386-F981-164D7BC58540}"/>
              </a:ext>
            </a:extLst>
          </p:cNvPr>
          <p:cNvGrpSpPr/>
          <p:nvPr/>
        </p:nvGrpSpPr>
        <p:grpSpPr>
          <a:xfrm>
            <a:off x="2676251" y="3786823"/>
            <a:ext cx="582438" cy="2148697"/>
            <a:chOff x="1824706" y="1028700"/>
            <a:chExt cx="1608389" cy="888681"/>
          </a:xfrm>
        </p:grpSpPr>
        <p:sp>
          <p:nvSpPr>
            <p:cNvPr id="82" name="矩形: 圓角 81">
              <a:extLst>
                <a:ext uri="{FF2B5EF4-FFF2-40B4-BE49-F238E27FC236}">
                  <a16:creationId xmlns:a16="http://schemas.microsoft.com/office/drawing/2014/main" id="{921F7A11-CB11-8FCC-8538-FA281AC6196C}"/>
                </a:ext>
              </a:extLst>
            </p:cNvPr>
            <p:cNvSpPr/>
            <p:nvPr/>
          </p:nvSpPr>
          <p:spPr>
            <a:xfrm>
              <a:off x="1824706" y="1028700"/>
              <a:ext cx="1608389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3" name="內容版面配置區 2">
              <a:extLst>
                <a:ext uri="{FF2B5EF4-FFF2-40B4-BE49-F238E27FC236}">
                  <a16:creationId xmlns:a16="http://schemas.microsoft.com/office/drawing/2014/main" id="{FF4C652E-2A12-917D-11D2-FE8108F220B5}"/>
                </a:ext>
              </a:extLst>
            </p:cNvPr>
            <p:cNvSpPr txBox="1">
              <a:spLocks/>
            </p:cNvSpPr>
            <p:nvPr/>
          </p:nvSpPr>
          <p:spPr>
            <a:xfrm>
              <a:off x="1997011" y="1049425"/>
              <a:ext cx="1408268" cy="8578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eaVert" wrap="square" lIns="68575" tIns="34275" rIns="68575" bIns="34275" anchor="t" anchorCtr="0">
              <a:normAutofit fontScale="625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>
                <a:spcBef>
                  <a:spcPts val="1000"/>
                </a:spcBef>
                <a:buClr>
                  <a:srgbClr val="000000"/>
                </a:buClr>
              </a:pPr>
              <a:r>
                <a:rPr lang="pt-BR" altLang="zh-CN" dirty="0">
                  <a:solidFill>
                    <a:schemeClr val="tx1"/>
                  </a:solidFill>
                </a:rPr>
                <a:t>Quinta Campanha de «cerco e aniquilamento»</a:t>
              </a:r>
              <a:endParaRPr lang="zh-TW" altLang="en-US" sz="2800" b="1" kern="1200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grpSp>
        <p:nvGrpSpPr>
          <p:cNvPr id="84" name="群組 83">
            <a:extLst>
              <a:ext uri="{FF2B5EF4-FFF2-40B4-BE49-F238E27FC236}">
                <a16:creationId xmlns:a16="http://schemas.microsoft.com/office/drawing/2014/main" id="{CA58DC36-30EA-6A33-7558-EE7C4822AD94}"/>
              </a:ext>
            </a:extLst>
          </p:cNvPr>
          <p:cNvGrpSpPr/>
          <p:nvPr/>
        </p:nvGrpSpPr>
        <p:grpSpPr>
          <a:xfrm>
            <a:off x="3412853" y="932800"/>
            <a:ext cx="582438" cy="2148697"/>
            <a:chOff x="1824706" y="1028700"/>
            <a:chExt cx="1608389" cy="888681"/>
          </a:xfrm>
        </p:grpSpPr>
        <p:sp>
          <p:nvSpPr>
            <p:cNvPr id="85" name="矩形: 圓角 84">
              <a:extLst>
                <a:ext uri="{FF2B5EF4-FFF2-40B4-BE49-F238E27FC236}">
                  <a16:creationId xmlns:a16="http://schemas.microsoft.com/office/drawing/2014/main" id="{0EEC02A3-743E-0969-93C1-2D0400EECF34}"/>
                </a:ext>
              </a:extLst>
            </p:cNvPr>
            <p:cNvSpPr/>
            <p:nvPr/>
          </p:nvSpPr>
          <p:spPr>
            <a:xfrm>
              <a:off x="1824706" y="1028700"/>
              <a:ext cx="1608389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7" name="內容版面配置區 2">
              <a:extLst>
                <a:ext uri="{FF2B5EF4-FFF2-40B4-BE49-F238E27FC236}">
                  <a16:creationId xmlns:a16="http://schemas.microsoft.com/office/drawing/2014/main" id="{5679A28A-DF5E-5BC7-78DD-46D951770668}"/>
                </a:ext>
              </a:extLst>
            </p:cNvPr>
            <p:cNvSpPr txBox="1">
              <a:spLocks/>
            </p:cNvSpPr>
            <p:nvPr/>
          </p:nvSpPr>
          <p:spPr>
            <a:xfrm>
              <a:off x="1994910" y="1039741"/>
              <a:ext cx="1408268" cy="8776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eaVert" wrap="square" lIns="68575" tIns="34275" rIns="68575" bIns="34275" anchor="t" anchorCtr="0">
              <a:normAutofit fontScale="62500" lnSpcReduction="20000"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>
                <a:spcBef>
                  <a:spcPts val="1000"/>
                </a:spcBef>
                <a:buClr>
                  <a:srgbClr val="000000"/>
                </a:buClr>
              </a:pPr>
              <a:r>
                <a:rPr lang="pt-BR" altLang="zh-CN" dirty="0">
                  <a:solidFill>
                    <a:schemeClr val="tx1"/>
                  </a:solidFill>
                </a:rPr>
                <a:t>Sucesso na Frustração dos Planos do Inimigo</a:t>
              </a:r>
              <a:endParaRPr lang="zh-TW" altLang="en-US" sz="2800" b="1" kern="1200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cxnSp>
        <p:nvCxnSpPr>
          <p:cNvPr id="89" name="直線接點 88">
            <a:extLst>
              <a:ext uri="{FF2B5EF4-FFF2-40B4-BE49-F238E27FC236}">
                <a16:creationId xmlns:a16="http://schemas.microsoft.com/office/drawing/2014/main" id="{58D8D133-54E3-2C49-1687-2325DA387D9C}"/>
              </a:ext>
            </a:extLst>
          </p:cNvPr>
          <p:cNvCxnSpPr>
            <a:cxnSpLocks/>
          </p:cNvCxnSpPr>
          <p:nvPr/>
        </p:nvCxnSpPr>
        <p:spPr>
          <a:xfrm flipH="1">
            <a:off x="3269333" y="2008954"/>
            <a:ext cx="13457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2" name="群組 91">
            <a:extLst>
              <a:ext uri="{FF2B5EF4-FFF2-40B4-BE49-F238E27FC236}">
                <a16:creationId xmlns:a16="http://schemas.microsoft.com/office/drawing/2014/main" id="{A3516A74-DD43-51D4-4321-CF41A2EFEAD8}"/>
              </a:ext>
            </a:extLst>
          </p:cNvPr>
          <p:cNvGrpSpPr/>
          <p:nvPr/>
        </p:nvGrpSpPr>
        <p:grpSpPr>
          <a:xfrm>
            <a:off x="3412854" y="3786823"/>
            <a:ext cx="862696" cy="2148697"/>
            <a:chOff x="1824706" y="1028700"/>
            <a:chExt cx="1790156" cy="888681"/>
          </a:xfrm>
        </p:grpSpPr>
        <p:sp>
          <p:nvSpPr>
            <p:cNvPr id="93" name="矩形: 圓角 92">
              <a:extLst>
                <a:ext uri="{FF2B5EF4-FFF2-40B4-BE49-F238E27FC236}">
                  <a16:creationId xmlns:a16="http://schemas.microsoft.com/office/drawing/2014/main" id="{76D3B2A8-E724-1EFF-9BDB-DC4F2454CA48}"/>
                </a:ext>
              </a:extLst>
            </p:cNvPr>
            <p:cNvSpPr/>
            <p:nvPr/>
          </p:nvSpPr>
          <p:spPr>
            <a:xfrm>
              <a:off x="1824706" y="1028700"/>
              <a:ext cx="1608389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4" name="內容版面配置區 2">
              <a:extLst>
                <a:ext uri="{FF2B5EF4-FFF2-40B4-BE49-F238E27FC236}">
                  <a16:creationId xmlns:a16="http://schemas.microsoft.com/office/drawing/2014/main" id="{C607B75F-FA31-C922-BF23-158B925B3B08}"/>
                </a:ext>
              </a:extLst>
            </p:cNvPr>
            <p:cNvSpPr txBox="1">
              <a:spLocks/>
            </p:cNvSpPr>
            <p:nvPr/>
          </p:nvSpPr>
          <p:spPr>
            <a:xfrm>
              <a:off x="2206596" y="1039741"/>
              <a:ext cx="1408266" cy="87764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vert="eaVert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r>
                <a:rPr lang="pt-BR" altLang="zh-CN" sz="1100" dirty="0">
                  <a:solidFill>
                    <a:schemeClr val="tx1"/>
                  </a:solidFill>
                </a:rPr>
                <a:t>Aplicação Errada de Estratégias, de Grandes PerdasCausa para o Exército Vermelho</a:t>
              </a:r>
            </a:p>
            <a:p>
              <a:br>
                <a:rPr lang="pt-BR" altLang="zh-CN" sz="2400" dirty="0"/>
              </a:br>
              <a:endParaRPr lang="zh-TW" altLang="en-US" sz="2200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cxnSp>
        <p:nvCxnSpPr>
          <p:cNvPr id="95" name="直線接點 94">
            <a:extLst>
              <a:ext uri="{FF2B5EF4-FFF2-40B4-BE49-F238E27FC236}">
                <a16:creationId xmlns:a16="http://schemas.microsoft.com/office/drawing/2014/main" id="{C43EC24B-EF48-BF2A-1D0C-3C6D3A183707}"/>
              </a:ext>
            </a:extLst>
          </p:cNvPr>
          <p:cNvCxnSpPr>
            <a:cxnSpLocks/>
          </p:cNvCxnSpPr>
          <p:nvPr/>
        </p:nvCxnSpPr>
        <p:spPr>
          <a:xfrm flipH="1">
            <a:off x="3269333" y="4862977"/>
            <a:ext cx="134579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9" name="群組 98">
            <a:extLst>
              <a:ext uri="{FF2B5EF4-FFF2-40B4-BE49-F238E27FC236}">
                <a16:creationId xmlns:a16="http://schemas.microsoft.com/office/drawing/2014/main" id="{4175E9DE-389C-15F8-13FA-40E0839A2AF7}"/>
              </a:ext>
            </a:extLst>
          </p:cNvPr>
          <p:cNvGrpSpPr/>
          <p:nvPr/>
        </p:nvGrpSpPr>
        <p:grpSpPr>
          <a:xfrm>
            <a:off x="4557449" y="2270179"/>
            <a:ext cx="703106" cy="2434334"/>
            <a:chOff x="11013911" y="1945184"/>
            <a:chExt cx="703106" cy="3199315"/>
          </a:xfrm>
        </p:grpSpPr>
        <p:sp>
          <p:nvSpPr>
            <p:cNvPr id="100" name="矩形: 圓角 99">
              <a:extLst>
                <a:ext uri="{FF2B5EF4-FFF2-40B4-BE49-F238E27FC236}">
                  <a16:creationId xmlns:a16="http://schemas.microsoft.com/office/drawing/2014/main" id="{7BDEFA75-0245-E4D0-7655-80E29A41D51F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1" name="內容版面配置區 2">
              <a:extLst>
                <a:ext uri="{FF2B5EF4-FFF2-40B4-BE49-F238E27FC236}">
                  <a16:creationId xmlns:a16="http://schemas.microsoft.com/office/drawing/2014/main" id="{9C0DE8D9-6AB0-CB88-4CE9-6CF3D023DAC0}"/>
                </a:ext>
              </a:extLst>
            </p:cNvPr>
            <p:cNvSpPr txBox="1">
              <a:spLocks/>
            </p:cNvSpPr>
            <p:nvPr/>
          </p:nvSpPr>
          <p:spPr>
            <a:xfrm>
              <a:off x="11022982" y="2022083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altLang="zh-CN" sz="2000" dirty="0"/>
                <a:t>A Longa Marcha</a:t>
              </a:r>
              <a:endParaRPr lang="zh-TW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  <a:cs typeface="Arial" panose="020B0604020202090204"/>
              </a:endParaRPr>
            </a:p>
          </p:txBody>
        </p:sp>
      </p:grpSp>
      <p:grpSp>
        <p:nvGrpSpPr>
          <p:cNvPr id="105" name="群組 104">
            <a:extLst>
              <a:ext uri="{FF2B5EF4-FFF2-40B4-BE49-F238E27FC236}">
                <a16:creationId xmlns:a16="http://schemas.microsoft.com/office/drawing/2014/main" id="{4317715B-C57D-2D10-3547-46F3B210E36A}"/>
              </a:ext>
            </a:extLst>
          </p:cNvPr>
          <p:cNvGrpSpPr/>
          <p:nvPr/>
        </p:nvGrpSpPr>
        <p:grpSpPr>
          <a:xfrm>
            <a:off x="7461806" y="1770877"/>
            <a:ext cx="1676203" cy="1645364"/>
            <a:chOff x="1037912" y="1028700"/>
            <a:chExt cx="3174138" cy="1105101"/>
          </a:xfrm>
        </p:grpSpPr>
        <p:sp>
          <p:nvSpPr>
            <p:cNvPr id="106" name="矩形: 圓角 105">
              <a:extLst>
                <a:ext uri="{FF2B5EF4-FFF2-40B4-BE49-F238E27FC236}">
                  <a16:creationId xmlns:a16="http://schemas.microsoft.com/office/drawing/2014/main" id="{8701811E-E2C9-8C48-8179-6E34402315E7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7" name="內容版面配置區 2">
              <a:extLst>
                <a:ext uri="{FF2B5EF4-FFF2-40B4-BE49-F238E27FC236}">
                  <a16:creationId xmlns:a16="http://schemas.microsoft.com/office/drawing/2014/main" id="{8985E0B5-3150-B661-530F-81226735FBF0}"/>
                </a:ext>
              </a:extLst>
            </p:cNvPr>
            <p:cNvSpPr txBox="1">
              <a:spLocks/>
            </p:cNvSpPr>
            <p:nvPr/>
          </p:nvSpPr>
          <p:spPr>
            <a:xfrm>
              <a:off x="1037912" y="1213979"/>
              <a:ext cx="3143334" cy="91982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pt-BR" altLang="zh-CN" sz="1600" dirty="0">
                  <a:solidFill>
                    <a:schemeClr val="tx1"/>
                  </a:solidFill>
                </a:rPr>
                <a:t>Correcção dos Erros Militares e Organizacionais</a:t>
              </a:r>
              <a:endParaRPr lang="zh-TW" altLang="en-US" sz="1600" b="1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grpSp>
        <p:nvGrpSpPr>
          <p:cNvPr id="108" name="群組 107">
            <a:extLst>
              <a:ext uri="{FF2B5EF4-FFF2-40B4-BE49-F238E27FC236}">
                <a16:creationId xmlns:a16="http://schemas.microsoft.com/office/drawing/2014/main" id="{90DF8752-9EC8-823B-D8E1-95EDBC75D2F8}"/>
              </a:ext>
            </a:extLst>
          </p:cNvPr>
          <p:cNvGrpSpPr/>
          <p:nvPr/>
        </p:nvGrpSpPr>
        <p:grpSpPr>
          <a:xfrm>
            <a:off x="7367785" y="3744718"/>
            <a:ext cx="1913337" cy="1446952"/>
            <a:chOff x="859870" y="1028700"/>
            <a:chExt cx="3623186" cy="971839"/>
          </a:xfrm>
        </p:grpSpPr>
        <p:sp>
          <p:nvSpPr>
            <p:cNvPr id="109" name="矩形: 圓角 108">
              <a:extLst>
                <a:ext uri="{FF2B5EF4-FFF2-40B4-BE49-F238E27FC236}">
                  <a16:creationId xmlns:a16="http://schemas.microsoft.com/office/drawing/2014/main" id="{7E7A1F09-32CF-1E73-05FB-A1930397B177}"/>
                </a:ext>
              </a:extLst>
            </p:cNvPr>
            <p:cNvSpPr/>
            <p:nvPr/>
          </p:nvSpPr>
          <p:spPr>
            <a:xfrm>
              <a:off x="1045750" y="1028700"/>
              <a:ext cx="3166300" cy="888681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0" name="內容版面配置區 2">
              <a:extLst>
                <a:ext uri="{FF2B5EF4-FFF2-40B4-BE49-F238E27FC236}">
                  <a16:creationId xmlns:a16="http://schemas.microsoft.com/office/drawing/2014/main" id="{09032316-6313-EB4C-1289-3A330818AF18}"/>
                </a:ext>
              </a:extLst>
            </p:cNvPr>
            <p:cNvSpPr txBox="1">
              <a:spLocks/>
            </p:cNvSpPr>
            <p:nvPr/>
          </p:nvSpPr>
          <p:spPr>
            <a:xfrm>
              <a:off x="859870" y="1081088"/>
              <a:ext cx="3623186" cy="9194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34275" rIns="68575" bIns="34275" anchor="t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228600" algn="l" rtl="0">
                <a:lnSpc>
                  <a:spcPct val="90000"/>
                </a:lnSpc>
                <a:spcBef>
                  <a:spcPts val="800"/>
                </a:spcBef>
                <a:spcAft>
                  <a:spcPts val="0"/>
                </a:spcAft>
                <a:buClr>
                  <a:srgbClr val="888888"/>
                </a:buClr>
                <a:buSzPts val="1800"/>
                <a:buFont typeface="Arial" panose="020B0604020202090204"/>
                <a:buNone/>
                <a:defRPr sz="18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1pPr>
              <a:lvl2pPr marL="914400" marR="0" lvl="1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500"/>
                <a:buFont typeface="Arial" panose="020B0604020202090204"/>
                <a:buNone/>
                <a:defRPr sz="15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2pPr>
              <a:lvl3pPr marL="1371600" marR="0" lvl="2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400"/>
                <a:buFont typeface="Arial" panose="020B0604020202090204"/>
                <a:buNone/>
                <a:defRPr sz="14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3pPr>
              <a:lvl4pPr marL="1828800" marR="0" lvl="3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4pPr>
              <a:lvl5pPr marL="2286000" marR="0" lvl="4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5pPr>
              <a:lvl6pPr marL="2743200" marR="0" lvl="5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6pPr>
              <a:lvl7pPr marL="3200400" marR="0" lvl="6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7pPr>
              <a:lvl8pPr marL="3657600" marR="0" lvl="7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8pPr>
              <a:lvl9pPr marL="4114800" marR="0" lvl="8" indent="-228600" algn="l" rtl="0">
                <a:lnSpc>
                  <a:spcPct val="90000"/>
                </a:lnSpc>
                <a:spcBef>
                  <a:spcPts val="400"/>
                </a:spcBef>
                <a:spcAft>
                  <a:spcPts val="0"/>
                </a:spcAft>
                <a:buClr>
                  <a:srgbClr val="888888"/>
                </a:buClr>
                <a:buSzPts val="1200"/>
                <a:buFont typeface="Arial" panose="020B0604020202090204"/>
                <a:buNone/>
                <a:defRPr sz="1200" b="0" i="0" u="none" strike="noStrike" cap="none">
                  <a:solidFill>
                    <a:srgbClr val="888888"/>
                  </a:solidFill>
                  <a:latin typeface="Arial" panose="020B0604020202090204"/>
                  <a:ea typeface="Arial" panose="020B0604020202090204"/>
                  <a:cs typeface="Arial" panose="020B0604020202090204"/>
                  <a:sym typeface="Arial" panose="020B0604020202090204"/>
                </a:defRPr>
              </a:lvl9pPr>
            </a:lstStyle>
            <a:p>
              <a:pPr marL="0" indent="0" algn="ctr"/>
              <a:r>
                <a:rPr lang="pt-BR" altLang="zh-CN" dirty="0">
                  <a:solidFill>
                    <a:schemeClr val="tx1"/>
                  </a:solidFill>
                </a:rPr>
                <a:t>Estabelecimento da Posição de Liderança de Mao Zedong</a:t>
              </a:r>
              <a:endParaRPr lang="zh-TW" altLang="en-US" sz="2400" b="1" dirty="0">
                <a:solidFill>
                  <a:schemeClr val="tx1"/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endParaRPr>
            </a:p>
          </p:txBody>
        </p:sp>
      </p:grpSp>
      <p:grpSp>
        <p:nvGrpSpPr>
          <p:cNvPr id="111" name="群組 110">
            <a:extLst>
              <a:ext uri="{FF2B5EF4-FFF2-40B4-BE49-F238E27FC236}">
                <a16:creationId xmlns:a16="http://schemas.microsoft.com/office/drawing/2014/main" id="{E8F6E0DB-B4C0-8DB5-EAA4-5A2D95534B65}"/>
              </a:ext>
            </a:extLst>
          </p:cNvPr>
          <p:cNvGrpSpPr/>
          <p:nvPr/>
        </p:nvGrpSpPr>
        <p:grpSpPr>
          <a:xfrm>
            <a:off x="10580617" y="1858058"/>
            <a:ext cx="703106" cy="3179343"/>
            <a:chOff x="11013911" y="1944246"/>
            <a:chExt cx="703106" cy="3123354"/>
          </a:xfrm>
        </p:grpSpPr>
        <p:sp>
          <p:nvSpPr>
            <p:cNvPr id="112" name="矩形: 圓角 111">
              <a:extLst>
                <a:ext uri="{FF2B5EF4-FFF2-40B4-BE49-F238E27FC236}">
                  <a16:creationId xmlns:a16="http://schemas.microsoft.com/office/drawing/2014/main" id="{645C3D83-FCB7-4583-7CE9-69D28EE3B498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3" name="內容版面配置區 2">
              <a:extLst>
                <a:ext uri="{FF2B5EF4-FFF2-40B4-BE49-F238E27FC236}">
                  <a16:creationId xmlns:a16="http://schemas.microsoft.com/office/drawing/2014/main" id="{9D870E81-6AF2-4C7B-6C95-0290DA73BDD2}"/>
                </a:ext>
              </a:extLst>
            </p:cNvPr>
            <p:cNvSpPr txBox="1">
              <a:spLocks/>
            </p:cNvSpPr>
            <p:nvPr/>
          </p:nvSpPr>
          <p:spPr>
            <a:xfrm>
              <a:off x="11026036" y="1944246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 fontScale="550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pt-BR" altLang="zh-CN" dirty="0"/>
                <a:t>A Revolução Chinesa Salva do Perigo e Reconduzida à Segurança</a:t>
              </a:r>
              <a:endPara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  <a:cs typeface="Arial" panose="020B0604020202090204"/>
              </a:endParaRPr>
            </a:p>
          </p:txBody>
        </p:sp>
      </p:grpSp>
      <p:sp>
        <p:nvSpPr>
          <p:cNvPr id="114" name="右中括弧 113">
            <a:extLst>
              <a:ext uri="{FF2B5EF4-FFF2-40B4-BE49-F238E27FC236}">
                <a16:creationId xmlns:a16="http://schemas.microsoft.com/office/drawing/2014/main" id="{501D035C-E1E2-2E47-D2FA-3F899E1C58E8}"/>
              </a:ext>
            </a:extLst>
          </p:cNvPr>
          <p:cNvSpPr/>
          <p:nvPr/>
        </p:nvSpPr>
        <p:spPr>
          <a:xfrm rot="10800000">
            <a:off x="7305691" y="2510572"/>
            <a:ext cx="147044" cy="1889978"/>
          </a:xfrm>
          <a:prstGeom prst="rightBracket">
            <a:avLst/>
          </a:prstGeom>
          <a:noFill/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15" name="直線接點 114">
            <a:extLst>
              <a:ext uri="{FF2B5EF4-FFF2-40B4-BE49-F238E27FC236}">
                <a16:creationId xmlns:a16="http://schemas.microsoft.com/office/drawing/2014/main" id="{96039179-F202-F169-DF8D-95FB7962DE0F}"/>
              </a:ext>
            </a:extLst>
          </p:cNvPr>
          <p:cNvCxnSpPr>
            <a:cxnSpLocks/>
          </p:cNvCxnSpPr>
          <p:nvPr/>
        </p:nvCxnSpPr>
        <p:spPr>
          <a:xfrm flipH="1">
            <a:off x="7158778" y="3458090"/>
            <a:ext cx="154170" cy="0"/>
          </a:xfrm>
          <a:prstGeom prst="line">
            <a:avLst/>
          </a:prstGeom>
          <a:ln w="28575">
            <a:solidFill>
              <a:schemeClr val="tx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0" name="群組 119">
            <a:extLst>
              <a:ext uri="{FF2B5EF4-FFF2-40B4-BE49-F238E27FC236}">
                <a16:creationId xmlns:a16="http://schemas.microsoft.com/office/drawing/2014/main" id="{9AE4BE2F-284C-46F4-19A7-BDEC29D9FD48}"/>
              </a:ext>
            </a:extLst>
          </p:cNvPr>
          <p:cNvGrpSpPr/>
          <p:nvPr/>
        </p:nvGrpSpPr>
        <p:grpSpPr>
          <a:xfrm rot="10800000">
            <a:off x="9157282" y="2510572"/>
            <a:ext cx="335748" cy="1889978"/>
            <a:chOff x="9292436" y="2510572"/>
            <a:chExt cx="293957" cy="1889978"/>
          </a:xfrm>
        </p:grpSpPr>
        <p:sp>
          <p:nvSpPr>
            <p:cNvPr id="118" name="右中括弧 117">
              <a:extLst>
                <a:ext uri="{FF2B5EF4-FFF2-40B4-BE49-F238E27FC236}">
                  <a16:creationId xmlns:a16="http://schemas.microsoft.com/office/drawing/2014/main" id="{AEDEA892-595F-9EC8-EF97-B8934D5E1F3C}"/>
                </a:ext>
              </a:extLst>
            </p:cNvPr>
            <p:cNvSpPr/>
            <p:nvPr/>
          </p:nvSpPr>
          <p:spPr>
            <a:xfrm rot="10800000">
              <a:off x="9439349" y="2510572"/>
              <a:ext cx="147044" cy="1889978"/>
            </a:xfrm>
            <a:prstGeom prst="rightBracket">
              <a:avLst/>
            </a:prstGeom>
            <a:noFill/>
            <a:ln w="28575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19" name="直線接點 118">
              <a:extLst>
                <a:ext uri="{FF2B5EF4-FFF2-40B4-BE49-F238E27FC236}">
                  <a16:creationId xmlns:a16="http://schemas.microsoft.com/office/drawing/2014/main" id="{45B77FA3-9898-AF79-53EC-288C17490E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292436" y="3458090"/>
              <a:ext cx="154170" cy="0"/>
            </a:xfrm>
            <a:prstGeom prst="line">
              <a:avLst/>
            </a:prstGeom>
            <a:ln w="28575">
              <a:solidFill>
                <a:schemeClr val="tx2">
                  <a:lumMod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群組 120">
            <a:extLst>
              <a:ext uri="{FF2B5EF4-FFF2-40B4-BE49-F238E27FC236}">
                <a16:creationId xmlns:a16="http://schemas.microsoft.com/office/drawing/2014/main" id="{341A3EB6-25CC-847E-A046-B08F4EDDE489}"/>
              </a:ext>
            </a:extLst>
          </p:cNvPr>
          <p:cNvGrpSpPr/>
          <p:nvPr/>
        </p:nvGrpSpPr>
        <p:grpSpPr>
          <a:xfrm>
            <a:off x="9483960" y="1859013"/>
            <a:ext cx="703106" cy="3180463"/>
            <a:chOff x="11013911" y="1945184"/>
            <a:chExt cx="703106" cy="3124456"/>
          </a:xfrm>
        </p:grpSpPr>
        <p:sp>
          <p:nvSpPr>
            <p:cNvPr id="122" name="矩形: 圓角 121">
              <a:extLst>
                <a:ext uri="{FF2B5EF4-FFF2-40B4-BE49-F238E27FC236}">
                  <a16:creationId xmlns:a16="http://schemas.microsoft.com/office/drawing/2014/main" id="{9147A5E4-B9AC-5902-DA64-C33D099428A8}"/>
                </a:ext>
              </a:extLst>
            </p:cNvPr>
            <p:cNvSpPr/>
            <p:nvPr/>
          </p:nvSpPr>
          <p:spPr>
            <a:xfrm>
              <a:off x="11013911" y="1945184"/>
              <a:ext cx="703106" cy="3122416"/>
            </a:xfrm>
            <a:prstGeom prst="roundRect">
              <a:avLst/>
            </a:prstGeom>
            <a:solidFill>
              <a:srgbClr val="FFE7E8"/>
            </a:solidFill>
            <a:ln>
              <a:solidFill>
                <a:srgbClr val="50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3" name="內容版面配置區 2">
              <a:extLst>
                <a:ext uri="{FF2B5EF4-FFF2-40B4-BE49-F238E27FC236}">
                  <a16:creationId xmlns:a16="http://schemas.microsoft.com/office/drawing/2014/main" id="{761FE62E-2141-10FC-BE47-267D0A653CA9}"/>
                </a:ext>
              </a:extLst>
            </p:cNvPr>
            <p:cNvSpPr txBox="1">
              <a:spLocks/>
            </p:cNvSpPr>
            <p:nvPr/>
          </p:nvSpPr>
          <p:spPr>
            <a:xfrm>
              <a:off x="11022982" y="1947224"/>
              <a:ext cx="609685" cy="3122416"/>
            </a:xfrm>
            <a:prstGeom prst="rect">
              <a:avLst/>
            </a:prstGeom>
          </p:spPr>
          <p:txBody>
            <a:bodyPr vert="eaVert" lIns="91440" tIns="45720" rIns="91440" bIns="45720" rtlCol="0">
              <a:normAutofit fontScale="55000" lnSpcReduction="20000"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pt-BR" altLang="zh-CN" dirty="0"/>
                <a:t>O Exército Vermelho Alcançou a Junção Vitoriosa das Suas Forças</a:t>
              </a:r>
              <a:endParaRPr lang="zh-TW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  <a:cs typeface="Arial" panose="020B0604020202090204"/>
              </a:endParaRPr>
            </a:p>
          </p:txBody>
        </p:sp>
      </p:grpSp>
      <p:cxnSp>
        <p:nvCxnSpPr>
          <p:cNvPr id="124" name="直線單箭頭接點 123">
            <a:extLst>
              <a:ext uri="{FF2B5EF4-FFF2-40B4-BE49-F238E27FC236}">
                <a16:creationId xmlns:a16="http://schemas.microsoft.com/office/drawing/2014/main" id="{87FB994C-42DD-89BC-0FF6-5AD945B4D58F}"/>
              </a:ext>
            </a:extLst>
          </p:cNvPr>
          <p:cNvCxnSpPr>
            <a:cxnSpLocks/>
          </p:cNvCxnSpPr>
          <p:nvPr/>
        </p:nvCxnSpPr>
        <p:spPr>
          <a:xfrm>
            <a:off x="10187066" y="3458090"/>
            <a:ext cx="393551" cy="0"/>
          </a:xfrm>
          <a:prstGeom prst="straightConnector1">
            <a:avLst/>
          </a:prstGeom>
          <a:ln w="28575">
            <a:solidFill>
              <a:schemeClr val="tx2">
                <a:lumMod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標題 13">
            <a:extLst>
              <a:ext uri="{FF2B5EF4-FFF2-40B4-BE49-F238E27FC236}">
                <a16:creationId xmlns:a16="http://schemas.microsoft.com/office/drawing/2014/main" id="{DADAC425-DA52-D056-FD02-DEA0BFF26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6725" y="1185268"/>
            <a:ext cx="1501718" cy="428468"/>
          </a:xfrm>
        </p:spPr>
        <p:txBody>
          <a:bodyPr>
            <a:noAutofit/>
          </a:bodyPr>
          <a:lstStyle/>
          <a:p>
            <a:pPr algn="ctr"/>
            <a:r>
              <a:rPr lang="pt-BR" altLang="zh-CN" sz="1400" u="sng" dirty="0"/>
              <a:t>Esquema da Estrutura do Conhecimento</a:t>
            </a:r>
            <a:br>
              <a:rPr lang="pt-PT" altLang="zh-TW" sz="1400" b="1" u="sng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dobe 繁黑體 Std B" panose="020B0700000000000000" pitchFamily="34" charset="-120"/>
                <a:ea typeface="Adobe 繁黑體 Std B" panose="020B0700000000000000" pitchFamily="34" charset="-120"/>
              </a:rPr>
            </a:br>
            <a:endParaRPr lang="en-HK" sz="1400" u="sng" dirty="0"/>
          </a:p>
        </p:txBody>
      </p:sp>
    </p:spTree>
    <p:extLst>
      <p:ext uri="{BB962C8B-B14F-4D97-AF65-F5344CB8AC3E}">
        <p14:creationId xmlns:p14="http://schemas.microsoft.com/office/powerpoint/2010/main" val="13746778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1E25D-068C-2B4F-E67A-FFA152A61E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B357B106-BD4F-7319-9B5A-787C200FD3F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DAE3A7FF-D3A3-B6CD-BDFE-C62FB8359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pt-PT" altLang="zh-MO" sz="4800" b="1" dirty="0"/>
              <a:t>Discussão em Grupo</a:t>
            </a:r>
            <a:endParaRPr lang="pt-PT" altLang="zh-TW" sz="4800" b="1" dirty="0">
              <a:solidFill>
                <a:schemeClr val="tx1"/>
              </a:solidFill>
              <a:latin typeface="Noto Sans SC"/>
            </a:endParaRPr>
          </a:p>
        </p:txBody>
      </p:sp>
      <p:grpSp>
        <p:nvGrpSpPr>
          <p:cNvPr id="14" name="群組 13">
            <a:extLst>
              <a:ext uri="{FF2B5EF4-FFF2-40B4-BE49-F238E27FC236}">
                <a16:creationId xmlns:a16="http://schemas.microsoft.com/office/drawing/2014/main" id="{8C8086EC-466C-CC6C-791D-78492C8EB58F}"/>
              </a:ext>
            </a:extLst>
          </p:cNvPr>
          <p:cNvGrpSpPr/>
          <p:nvPr/>
        </p:nvGrpSpPr>
        <p:grpSpPr>
          <a:xfrm>
            <a:off x="1300670" y="2153825"/>
            <a:ext cx="9590660" cy="3690444"/>
            <a:chOff x="1237125" y="2088056"/>
            <a:chExt cx="9590660" cy="3690444"/>
          </a:xfrm>
        </p:grpSpPr>
        <p:sp>
          <p:nvSpPr>
            <p:cNvPr id="9" name="矩形: 圓角 8">
              <a:extLst>
                <a:ext uri="{FF2B5EF4-FFF2-40B4-BE49-F238E27FC236}">
                  <a16:creationId xmlns:a16="http://schemas.microsoft.com/office/drawing/2014/main" id="{93D3C495-F6F8-B799-B36D-721AB54D00DE}"/>
                </a:ext>
              </a:extLst>
            </p:cNvPr>
            <p:cNvSpPr/>
            <p:nvPr/>
          </p:nvSpPr>
          <p:spPr>
            <a:xfrm>
              <a:off x="1237125" y="2336641"/>
              <a:ext cx="9590660" cy="3441859"/>
            </a:xfrm>
            <a:prstGeom prst="roundRect">
              <a:avLst>
                <a:gd name="adj" fmla="val 4380"/>
              </a:avLst>
            </a:prstGeom>
            <a:solidFill>
              <a:schemeClr val="bg1"/>
            </a:solidFill>
            <a:ln w="38100">
              <a:solidFill>
                <a:srgbClr val="A5002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Rectangle 5">
              <a:extLst>
                <a:ext uri="{FF2B5EF4-FFF2-40B4-BE49-F238E27FC236}">
                  <a16:creationId xmlns:a16="http://schemas.microsoft.com/office/drawing/2014/main" id="{EB64E45D-44FD-B72A-1554-32BC0A4181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242" y="2756724"/>
              <a:ext cx="9116426" cy="26776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1pPr>
              <a:lvl2pPr marL="742950" indent="-28575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2pPr>
              <a:lvl3pPr marL="11430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3pPr>
              <a:lvl4pPr marL="16002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4pPr>
              <a:lvl5pPr marL="2057400" indent="-228600" eaLnBrk="0" hangingPunct="0"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Char char="•"/>
                <a:defRPr kumimoji="1" sz="2800" b="1">
                  <a:solidFill>
                    <a:schemeClr val="tx1"/>
                  </a:solidFill>
                  <a:latin typeface="Times New Roman" panose="02020603050405020304" pitchFamily="18" charset="0"/>
                  <a:ea typeface="標楷體" panose="03000509000000000000" pitchFamily="65" charset="-120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TW" altLang="en-US" sz="2400" b="0" dirty="0">
                  <a:latin typeface="Arial" panose="020B0604020202020204" pitchFamily="34" charset="0"/>
                </a:rPr>
                <a:t>各種事實證明，加給中國人民（無論是資產階級工人或農人）最大的痛苦的是資本帝國主義和軍閥官僚的封建勢力，</a:t>
              </a:r>
              <a:r>
                <a:rPr lang="en-HK" altLang="zh-TW" sz="2400" b="0" dirty="0">
                  <a:latin typeface="Arial" panose="020B0604020202020204" pitchFamily="34" charset="0"/>
                </a:rPr>
                <a:t>…..</a:t>
              </a:r>
              <a:r>
                <a:rPr lang="zh-TW" altLang="en-US" sz="2400" b="0" dirty="0">
                  <a:latin typeface="Arial" panose="020B0604020202020204" pitchFamily="34" charset="0"/>
                </a:rPr>
                <a:t>中國共產黨為工人和貧農的利益在這個聯合戰線裡奮鬥的目標是：</a:t>
              </a:r>
              <a:br>
                <a:rPr lang="zh-TW" altLang="en-US" sz="2400" b="0" dirty="0">
                  <a:latin typeface="Arial" panose="020B0604020202020204" pitchFamily="34" charset="0"/>
                </a:rPr>
              </a:br>
              <a:r>
                <a:rPr lang="zh-TW" altLang="en-US" sz="2400" b="0" dirty="0">
                  <a:latin typeface="Arial" panose="020B0604020202020204" pitchFamily="34" charset="0"/>
                </a:rPr>
                <a:t>（一）消除內亂，打倒軍閥，建設國內和平；</a:t>
              </a:r>
              <a:br>
                <a:rPr lang="zh-TW" altLang="en-US" sz="2400" b="0" dirty="0">
                  <a:latin typeface="Arial" panose="020B0604020202020204" pitchFamily="34" charset="0"/>
                </a:rPr>
              </a:br>
              <a:r>
                <a:rPr lang="zh-TW" altLang="en-US" sz="2400" b="0" dirty="0">
                  <a:latin typeface="Arial" panose="020B0604020202020204" pitchFamily="34" charset="0"/>
                </a:rPr>
                <a:t>（二）推翻國際帝國主義的壓迫，達到中華民族完全獨立；</a:t>
              </a:r>
              <a:r>
                <a:rPr lang="en-US" altLang="zh-TW" sz="2400" b="0" dirty="0">
                  <a:latin typeface="Arial" panose="020B0604020202020204" pitchFamily="34" charset="0"/>
                </a:rPr>
                <a:t>……</a:t>
              </a:r>
              <a:endParaRPr lang="zh-TW" altLang="en-US" sz="2400" b="0" dirty="0">
                <a:latin typeface="Arial" panose="020B0604020202020204" pitchFamily="34" charset="0"/>
              </a:endParaRPr>
            </a:p>
            <a:p>
              <a:pPr eaLnBrk="1" hangingPunct="1">
                <a:buFontTx/>
                <a:buNone/>
              </a:pPr>
              <a:endParaRPr lang="zh-TW" altLang="zh-TW" sz="2400" b="0" dirty="0">
                <a:latin typeface="Arial" panose="020B0604020202020204" pitchFamily="34" charset="0"/>
              </a:endParaRPr>
            </a:p>
            <a:p>
              <a:pPr eaLnBrk="1" hangingPunct="1">
                <a:buFontTx/>
                <a:buNone/>
              </a:pPr>
              <a:r>
                <a:rPr lang="zh-TW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資料來源︰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節錄自</a:t>
              </a:r>
              <a:r>
                <a:rPr lang="en-US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《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中國共產黨第二次全國大會宣言</a:t>
              </a:r>
              <a:r>
                <a:rPr lang="en-US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》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(1922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年</a:t>
              </a:r>
              <a:r>
                <a:rPr lang="en-US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7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月</a:t>
              </a:r>
              <a:r>
                <a:rPr lang="en-US" altLang="zh-TW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)</a:t>
              </a:r>
              <a:r>
                <a:rPr lang="zh-TW" altLang="en-US" sz="2000" b="0" dirty="0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矩形: 圓角 11">
              <a:extLst>
                <a:ext uri="{FF2B5EF4-FFF2-40B4-BE49-F238E27FC236}">
                  <a16:creationId xmlns:a16="http://schemas.microsoft.com/office/drawing/2014/main" id="{E4BC8BCC-626F-2C2E-A3EB-B54D3415C017}"/>
                </a:ext>
              </a:extLst>
            </p:cNvPr>
            <p:cNvSpPr/>
            <p:nvPr/>
          </p:nvSpPr>
          <p:spPr>
            <a:xfrm rot="10800000" flipV="1">
              <a:off x="5341435" y="2088056"/>
              <a:ext cx="1382040" cy="497169"/>
            </a:xfrm>
            <a:prstGeom prst="roundRect">
              <a:avLst>
                <a:gd name="adj" fmla="val 19707"/>
              </a:avLst>
            </a:prstGeom>
            <a:solidFill>
              <a:schemeClr val="bg1"/>
            </a:solidFill>
            <a:ln w="38100">
              <a:solidFill>
                <a:srgbClr val="A5002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PT" altLang="zh-TW" dirty="0">
                  <a:solidFill>
                    <a:schemeClr val="tx1"/>
                  </a:solidFill>
                  <a:ea typeface="標楷體" panose="03000509000000000000" pitchFamily="65" charset="-120"/>
                </a:rPr>
                <a:t>Documento I</a:t>
              </a:r>
              <a:endParaRPr lang="zh-TW" altLang="en-US" dirty="0">
                <a:solidFill>
                  <a:schemeClr val="tx1"/>
                </a:solidFill>
                <a:ea typeface="標楷體" panose="03000509000000000000" pitchFamily="65" charset="-120"/>
              </a:endParaRPr>
            </a:p>
          </p:txBody>
        </p: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71239DC1-FD7A-221C-1F18-DDCC80B9006D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21F73732-E851-A078-64BE-AFD9024A494D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57065F17-65FF-2D4D-B202-1417425795FC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文字方塊 16">
            <a:extLst>
              <a:ext uri="{FF2B5EF4-FFF2-40B4-BE49-F238E27FC236}">
                <a16:creationId xmlns:a16="http://schemas.microsoft.com/office/drawing/2014/main" id="{B0F06ABB-3957-6673-F496-FDCB9EFB7621}"/>
              </a:ext>
            </a:extLst>
          </p:cNvPr>
          <p:cNvSpPr txBox="1"/>
          <p:nvPr/>
        </p:nvSpPr>
        <p:spPr>
          <a:xfrm>
            <a:off x="628647" y="1516430"/>
            <a:ext cx="10025565" cy="389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7000"/>
              </a:lnSpc>
              <a:buFont typeface="Arial" panose="020B0604020202090204"/>
              <a:buNone/>
              <a:defRPr/>
            </a:pPr>
            <a:r>
              <a:rPr lang="pt-BR" altLang="zh-MO" sz="1800" dirty="0"/>
              <a:t>Leia atentamente a documentação infra e, em seguida, responda às questões respectivas.</a:t>
            </a:r>
            <a:endParaRPr lang="zh-TW" altLang="en-US" sz="1800" dirty="0">
              <a:solidFill>
                <a:srgbClr val="333333"/>
              </a:solidFill>
              <a:latin typeface="Noto Sans SC"/>
            </a:endParaRPr>
          </a:p>
        </p:txBody>
      </p:sp>
      <p:sp>
        <p:nvSpPr>
          <p:cNvPr id="7" name="文字方塊 6">
            <a:extLst>
              <a:ext uri="{FF2B5EF4-FFF2-40B4-BE49-F238E27FC236}">
                <a16:creationId xmlns:a16="http://schemas.microsoft.com/office/drawing/2014/main" id="{61E2A145-AE19-0C35-89BD-5BC7B783740E}"/>
              </a:ext>
            </a:extLst>
          </p:cNvPr>
          <p:cNvSpPr txBox="1"/>
          <p:nvPr/>
        </p:nvSpPr>
        <p:spPr>
          <a:xfrm>
            <a:off x="4947103" y="3526033"/>
            <a:ext cx="6181344" cy="28931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Vários factos provam que os maiores sofrimentos impostos ao povo chinês (sejam eles da classe burguesa, operários ou camponeses) advêm do imperialismo capitalista e das forças feudais dos senhores da guerra e dos burocratas... Os objectivos do Partido Comunista da China, ao lutar nesta frente unida em prol dos interesses dos operários e camponeses pobres, são:</a:t>
            </a:r>
          </a:p>
          <a:p>
            <a:r>
              <a:rPr lang="pt-BR" altLang="zh-MO" dirty="0"/>
              <a:t>(1) Eliminar os distúrbios internos, derrubar os senhores da guerra e construir a paz doméstica;</a:t>
            </a:r>
          </a:p>
          <a:p>
            <a:r>
              <a:rPr lang="pt-BR" altLang="zh-MO" dirty="0"/>
              <a:t>(2) Derrubar a opressão do imperialismo internacional, atingindo a independência total da nação chinesa;......</a:t>
            </a:r>
            <a:br>
              <a:rPr lang="pt-BR" altLang="zh-MO" dirty="0"/>
            </a:br>
            <a:endParaRPr lang="pt-BR" altLang="zh-MO" dirty="0"/>
          </a:p>
          <a:p>
            <a:r>
              <a:rPr lang="pt-BR" altLang="zh-MO" i="1" dirty="0">
                <a:solidFill>
                  <a:srgbClr val="0070C0"/>
                </a:solidFill>
              </a:rPr>
              <a:t>Fonte do documento:</a:t>
            </a:r>
            <a:r>
              <a:rPr lang="pt-BR" altLang="zh-MO" dirty="0">
                <a:solidFill>
                  <a:srgbClr val="0070C0"/>
                </a:solidFill>
              </a:rPr>
              <a:t> Extracto do «Manifesto do II Congresso Nacional do Partido Comunista da China» (Julho de 1922)</a:t>
            </a:r>
          </a:p>
        </p:txBody>
      </p:sp>
    </p:spTree>
    <p:extLst>
      <p:ext uri="{BB962C8B-B14F-4D97-AF65-F5344CB8AC3E}">
        <p14:creationId xmlns:p14="http://schemas.microsoft.com/office/powerpoint/2010/main" val="28812045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6698DA-6EFC-E394-5287-21A1905AD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3D9C499A-DA99-573E-7B50-466B36E496A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9" name="矩形: 圓角 8">
            <a:extLst>
              <a:ext uri="{FF2B5EF4-FFF2-40B4-BE49-F238E27FC236}">
                <a16:creationId xmlns:a16="http://schemas.microsoft.com/office/drawing/2014/main" id="{AD5BEEC3-9FDA-4D28-5DAC-E280D1F3082F}"/>
              </a:ext>
            </a:extLst>
          </p:cNvPr>
          <p:cNvSpPr/>
          <p:nvPr/>
        </p:nvSpPr>
        <p:spPr>
          <a:xfrm>
            <a:off x="1300670" y="2402410"/>
            <a:ext cx="9590660" cy="3972990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A5002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Rectangle 5">
            <a:extLst>
              <a:ext uri="{FF2B5EF4-FFF2-40B4-BE49-F238E27FC236}">
                <a16:creationId xmlns:a16="http://schemas.microsoft.com/office/drawing/2014/main" id="{3A24B013-282D-CED5-45CC-056B270318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7787" y="2822493"/>
            <a:ext cx="9116426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0" dirty="0">
                <a:latin typeface="Arial" panose="020B0604020202020204" pitchFamily="34" charset="0"/>
              </a:rPr>
              <a:t>中國共產黨人的初心和使命，就是為中國人民謀幸福，為中華民族謀復興。這個初心和使命是激勵中國共產黨人不斷前進的根本動力。全黨同志一定要永遠與人民同呼吸、共命運、心連心，永遠把人民對美好生活的嚮往作為奮鬥目標，以永不懈怠的精神狀態和一往無前的奮鬥姿態，繼續朝著實現中華民族偉大復興的宏偉目標奮勇前進。</a:t>
            </a:r>
            <a:r>
              <a:rPr lang="en-US" altLang="zh-TW" sz="2400" b="0" dirty="0">
                <a:latin typeface="Arial" panose="020B0604020202020204" pitchFamily="34" charset="0"/>
              </a:rPr>
              <a:t>……</a:t>
            </a:r>
            <a:endParaRPr lang="zh-TW" altLang="en-US" sz="2400" b="0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endParaRPr lang="zh-TW" altLang="zh-TW" sz="2400" b="0" dirty="0">
              <a:latin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TW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資料來源︰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節錄自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《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決勝全面建成小康社會 奪取新時代中國特色社會主義偉大勝利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——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在中國共產黨第十九次全國代表大會上的報告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》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(2017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年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10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月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18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日</a:t>
            </a:r>
            <a:r>
              <a:rPr lang="en-US" altLang="zh-TW" sz="2000" b="0" dirty="0">
                <a:solidFill>
                  <a:srgbClr val="0000FF"/>
                </a:solidFill>
                <a:latin typeface="Arial" panose="020B0604020202020204" pitchFamily="34" charset="0"/>
              </a:rPr>
              <a:t>)</a:t>
            </a:r>
            <a:r>
              <a:rPr lang="zh-TW" altLang="en-US" sz="2000" b="0" dirty="0">
                <a:solidFill>
                  <a:srgbClr val="0000FF"/>
                </a:solidFill>
                <a:latin typeface="Arial" panose="020B0604020202020204" pitchFamily="34" charset="0"/>
              </a:rPr>
              <a:t> </a:t>
            </a:r>
            <a:endParaRPr lang="en-US" altLang="zh-TW" sz="2000" b="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4FE7D570-8AB4-244F-5D6D-7A2B36BE2250}"/>
              </a:ext>
            </a:extLst>
          </p:cNvPr>
          <p:cNvSpPr/>
          <p:nvPr/>
        </p:nvSpPr>
        <p:spPr>
          <a:xfrm rot="10800000" flipV="1">
            <a:off x="5404980" y="2153825"/>
            <a:ext cx="1382040" cy="497169"/>
          </a:xfrm>
          <a:prstGeom prst="roundRect">
            <a:avLst>
              <a:gd name="adj" fmla="val 19707"/>
            </a:avLst>
          </a:prstGeom>
          <a:solidFill>
            <a:schemeClr val="bg1"/>
          </a:solidFill>
          <a:ln w="38100">
            <a:solidFill>
              <a:srgbClr val="A5002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altLang="zh-TW" dirty="0">
                <a:solidFill>
                  <a:schemeClr val="tx1"/>
                </a:solidFill>
                <a:ea typeface="標楷體" panose="03000509000000000000" pitchFamily="65" charset="-120"/>
              </a:rPr>
              <a:t>Documento II</a:t>
            </a:r>
            <a:endParaRPr lang="zh-TW" altLang="en-US" dirty="0">
              <a:solidFill>
                <a:schemeClr val="tx1"/>
              </a:solidFill>
              <a:ea typeface="標楷體" panose="03000509000000000000" pitchFamily="65" charset="-12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EC35B15-60C0-5D70-1AEE-98C017931EBB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" name="直線接點 4">
            <a:extLst>
              <a:ext uri="{FF2B5EF4-FFF2-40B4-BE49-F238E27FC236}">
                <a16:creationId xmlns:a16="http://schemas.microsoft.com/office/drawing/2014/main" id="{137D00C3-69AD-36D0-AAF0-744C0F382422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FB91F729-2C69-949D-D984-C1F3D627CE8B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1CE22D4F-A307-377A-18E3-530892891807}"/>
              </a:ext>
            </a:extLst>
          </p:cNvPr>
          <p:cNvSpPr txBox="1"/>
          <p:nvPr/>
        </p:nvSpPr>
        <p:spPr>
          <a:xfrm>
            <a:off x="628647" y="1516430"/>
            <a:ext cx="10025565" cy="389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7000"/>
              </a:lnSpc>
              <a:buFont typeface="Arial" panose="020B0604020202090204"/>
              <a:buNone/>
              <a:defRPr/>
            </a:pPr>
            <a:r>
              <a:rPr lang="pt-BR" altLang="zh-MO" sz="1800" dirty="0"/>
              <a:t>Leia atentamente a documentação infra e, em seguida, responda às questões respectivas.</a:t>
            </a:r>
            <a:endParaRPr lang="zh-TW" altLang="en-US" sz="1800" dirty="0">
              <a:solidFill>
                <a:srgbClr val="333333"/>
              </a:solidFill>
              <a:latin typeface="Noto Sans SC"/>
            </a:endParaRPr>
          </a:p>
        </p:txBody>
      </p:sp>
      <p:sp>
        <p:nvSpPr>
          <p:cNvPr id="13" name="標題 1">
            <a:extLst>
              <a:ext uri="{FF2B5EF4-FFF2-40B4-BE49-F238E27FC236}">
                <a16:creationId xmlns:a16="http://schemas.microsoft.com/office/drawing/2014/main" id="{CA6C7B30-341C-3DCC-F1FD-71852B611479}"/>
              </a:ext>
            </a:extLst>
          </p:cNvPr>
          <p:cNvSpPr txBox="1">
            <a:spLocks/>
          </p:cNvSpPr>
          <p:nvPr/>
        </p:nvSpPr>
        <p:spPr>
          <a:xfrm>
            <a:off x="628649" y="490250"/>
            <a:ext cx="10807613" cy="113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9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90204"/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90204"/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90204"/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90204"/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90204"/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90204"/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90204"/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 panose="020B0604020202090204"/>
              <a:buNone/>
              <a:defRPr sz="1400" b="0" i="0" u="none" strike="noStrike" cap="none">
                <a:solidFill>
                  <a:srgbClr val="000000"/>
                </a:solidFill>
                <a:latin typeface="Arial" panose="020B0604020202090204"/>
                <a:ea typeface="Arial" panose="020B0604020202090204"/>
                <a:cs typeface="Arial" panose="020B0604020202090204"/>
                <a:sym typeface="Arial" panose="020B0604020202090204"/>
              </a:defRPr>
            </a:lvl9pPr>
          </a:lstStyle>
          <a:p>
            <a:r>
              <a:rPr lang="pt-PT" altLang="zh-MO" sz="4800" b="1"/>
              <a:t>Discussão em Grupo</a:t>
            </a:r>
            <a:endParaRPr lang="pt-PT" altLang="zh-TW" sz="4800" b="1" dirty="0">
              <a:solidFill>
                <a:schemeClr val="tx1"/>
              </a:solidFill>
              <a:latin typeface="Noto Sans SC"/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035A38C7-FFB3-73BC-2E0E-627AC604E8A6}"/>
              </a:ext>
            </a:extLst>
          </p:cNvPr>
          <p:cNvSpPr txBox="1"/>
          <p:nvPr/>
        </p:nvSpPr>
        <p:spPr>
          <a:xfrm>
            <a:off x="4297680" y="2511468"/>
            <a:ext cx="618134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MO" dirty="0"/>
              <a:t>A aspiração original e a missão dos comunistas chineses consistem em procurar a felicidade para o povo chinês e a revitalização para a nação chinesa. Esta aspiração original e esta missão constituem a força motriz fundamental que incentiva os comunistas chineses a avançar continuamente. Todos os camaradas do Partido devem manter-se para sempre unidos ao povo, partilhando o mesmo destino e os mesmos sentimentos, tomar sempre as aspirações do povo a uma vida melhor como o seu objectivo de luta, e, com um estado de espírito de perseverança incansável e uma atitude de luta destemida, continuar a avançar corajosamente no sentido de alcançar o grande objectivo da revitalização da nação chinesa...</a:t>
            </a:r>
          </a:p>
          <a:p>
            <a:endParaRPr lang="pt-BR" altLang="zh-MO" dirty="0"/>
          </a:p>
          <a:p>
            <a:r>
              <a:rPr lang="pt-BR" altLang="zh-MO" i="1" dirty="0">
                <a:solidFill>
                  <a:srgbClr val="0070C0"/>
                </a:solidFill>
              </a:rPr>
              <a:t>Fonte do documento:</a:t>
            </a:r>
            <a:r>
              <a:rPr lang="pt-BR" altLang="zh-MO" dirty="0">
                <a:solidFill>
                  <a:srgbClr val="0070C0"/>
                </a:solidFill>
              </a:rPr>
              <a:t> Extracto do «Relatório Apresentado no XIX Congresso Nacional do Partido Comunista da China: Assegurar a Vitória Decisiva na Conclusão da Construção de uma Sociedade Moderadamente Próspera em Todos os Aspectos e Conquistar as Grandes Vitórias do Socialismo com Características Chinesas na Nova Era» (18 de Outubro de 2017)</a:t>
            </a:r>
          </a:p>
        </p:txBody>
      </p:sp>
    </p:spTree>
    <p:extLst>
      <p:ext uri="{BB962C8B-B14F-4D97-AF65-F5344CB8AC3E}">
        <p14:creationId xmlns:p14="http://schemas.microsoft.com/office/powerpoint/2010/main" val="1134663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2D3794-8968-2AFA-4DB9-396D432994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AF9F4BEA-CF42-ACE3-89C6-4973575A2A0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7" name="文字方塊 6">
            <a:extLst>
              <a:ext uri="{FF2B5EF4-FFF2-40B4-BE49-F238E27FC236}">
                <a16:creationId xmlns:a16="http://schemas.microsoft.com/office/drawing/2014/main" id="{4A9AE06D-08CC-4AA6-C40E-164166A937C1}"/>
              </a:ext>
            </a:extLst>
          </p:cNvPr>
          <p:cNvSpPr txBox="1"/>
          <p:nvPr/>
        </p:nvSpPr>
        <p:spPr>
          <a:xfrm>
            <a:off x="1123165" y="566135"/>
            <a:ext cx="11002159" cy="5561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17000"/>
              </a:lnSpc>
              <a:defRPr/>
            </a:pP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問題</a:t>
            </a:r>
            <a:r>
              <a:rPr lang="en-US" altLang="zh-TW" sz="2800" b="1" dirty="0">
                <a:solidFill>
                  <a:srgbClr val="333333"/>
                </a:solidFill>
                <a:latin typeface="Noto Sans SC"/>
              </a:rPr>
              <a:t>1</a:t>
            </a: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：根據資料一，哪些是中國共產黨成立的背景？</a:t>
            </a:r>
            <a:r>
              <a:rPr lang="en-US" altLang="zh-TW" sz="1600" b="1" dirty="0">
                <a:solidFill>
                  <a:srgbClr val="333333"/>
                </a:solidFill>
                <a:latin typeface="Noto Sans SC"/>
              </a:rPr>
              <a:t>(</a:t>
            </a:r>
            <a:r>
              <a:rPr lang="zh-TW" altLang="en-US" sz="1600" b="1" dirty="0">
                <a:solidFill>
                  <a:srgbClr val="333333"/>
                </a:solidFill>
                <a:latin typeface="Noto Sans SC"/>
              </a:rPr>
              <a:t>提示：可選多於一項。</a:t>
            </a:r>
            <a:r>
              <a:rPr lang="en-US" altLang="zh-TW" sz="1600" b="1" dirty="0">
                <a:solidFill>
                  <a:srgbClr val="333333"/>
                </a:solidFill>
                <a:latin typeface="Noto Sans SC"/>
              </a:rPr>
              <a:t>)</a:t>
            </a:r>
            <a:endParaRPr lang="zh-TW" altLang="en-US" sz="2800" b="1" dirty="0">
              <a:solidFill>
                <a:srgbClr val="333333"/>
              </a:solidFill>
              <a:latin typeface="Noto Sans SC"/>
            </a:endParaRPr>
          </a:p>
        </p:txBody>
      </p:sp>
      <p:sp>
        <p:nvSpPr>
          <p:cNvPr id="13" name="矩形: 圓角 12">
            <a:extLst>
              <a:ext uri="{FF2B5EF4-FFF2-40B4-BE49-F238E27FC236}">
                <a16:creationId xmlns:a16="http://schemas.microsoft.com/office/drawing/2014/main" id="{8F460146-9D90-CB40-848A-4931F8F6E7EA}"/>
              </a:ext>
            </a:extLst>
          </p:cNvPr>
          <p:cNvSpPr/>
          <p:nvPr/>
        </p:nvSpPr>
        <p:spPr>
          <a:xfrm>
            <a:off x="1123167" y="2736848"/>
            <a:ext cx="9945666" cy="968377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33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Rectangle 21">
            <a:extLst>
              <a:ext uri="{FF2B5EF4-FFF2-40B4-BE49-F238E27FC236}">
                <a16:creationId xmlns:a16="http://schemas.microsoft.com/office/drawing/2014/main" id="{CD99B987-0F4D-0E34-70D7-65AF06739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167" y="2928572"/>
            <a:ext cx="99456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zh-TW" altLang="en-US" dirty="0">
                <a:solidFill>
                  <a:srgbClr val="FF0000"/>
                </a:solidFill>
              </a:rPr>
              <a:t>	答：為中國人民謀幸福，為中華民族謀復興。</a:t>
            </a:r>
            <a:endParaRPr lang="en-US" altLang="zh-TW" i="1" dirty="0">
              <a:solidFill>
                <a:srgbClr val="FF0000"/>
              </a:solidFill>
            </a:endParaRPr>
          </a:p>
        </p:txBody>
      </p:sp>
      <p:sp>
        <p:nvSpPr>
          <p:cNvPr id="15" name="文字方塊 14">
            <a:extLst>
              <a:ext uri="{FF2B5EF4-FFF2-40B4-BE49-F238E27FC236}">
                <a16:creationId xmlns:a16="http://schemas.microsoft.com/office/drawing/2014/main" id="{0ED52766-DD5E-47CD-B648-28FCEF0882F8}"/>
              </a:ext>
            </a:extLst>
          </p:cNvPr>
          <p:cNvSpPr txBox="1"/>
          <p:nvPr/>
        </p:nvSpPr>
        <p:spPr>
          <a:xfrm>
            <a:off x="1123166" y="2040586"/>
            <a:ext cx="9945666" cy="562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7000"/>
              </a:lnSpc>
              <a:defRPr/>
            </a:pP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問題</a:t>
            </a:r>
            <a:r>
              <a:rPr lang="en-US" altLang="zh-TW" sz="2800" b="1" dirty="0">
                <a:solidFill>
                  <a:srgbClr val="333333"/>
                </a:solidFill>
                <a:latin typeface="Noto Sans SC"/>
              </a:rPr>
              <a:t>2</a:t>
            </a: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：根據資料二，中國共產黨成立的初心是甚麼？</a:t>
            </a:r>
          </a:p>
        </p:txBody>
      </p:sp>
      <p:sp>
        <p:nvSpPr>
          <p:cNvPr id="20" name="文字方塊 19">
            <a:extLst>
              <a:ext uri="{FF2B5EF4-FFF2-40B4-BE49-F238E27FC236}">
                <a16:creationId xmlns:a16="http://schemas.microsoft.com/office/drawing/2014/main" id="{BBE65361-E2BE-A10D-0880-2C1A71DD220B}"/>
              </a:ext>
            </a:extLst>
          </p:cNvPr>
          <p:cNvSpPr txBox="1"/>
          <p:nvPr/>
        </p:nvSpPr>
        <p:spPr>
          <a:xfrm>
            <a:off x="1123166" y="3994982"/>
            <a:ext cx="9945666" cy="5625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7000"/>
              </a:lnSpc>
              <a:defRPr/>
            </a:pP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問題</a:t>
            </a:r>
            <a:r>
              <a:rPr lang="en-US" altLang="zh-TW" sz="2800" b="1" dirty="0">
                <a:solidFill>
                  <a:srgbClr val="333333"/>
                </a:solidFill>
                <a:latin typeface="Noto Sans SC"/>
              </a:rPr>
              <a:t>3</a:t>
            </a:r>
            <a:r>
              <a:rPr lang="zh-TW" altLang="en-US" sz="2800" b="1" dirty="0">
                <a:solidFill>
                  <a:srgbClr val="333333"/>
                </a:solidFill>
                <a:latin typeface="Noto Sans SC"/>
              </a:rPr>
              <a:t>：比較資料一和二，兩者有哪些共同點？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6C5BA5B7-2B08-9081-B1D7-FE9BA57EC165}"/>
              </a:ext>
            </a:extLst>
          </p:cNvPr>
          <p:cNvSpPr/>
          <p:nvPr/>
        </p:nvSpPr>
        <p:spPr>
          <a:xfrm>
            <a:off x="0" y="0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3" name="直線接點 2">
            <a:extLst>
              <a:ext uri="{FF2B5EF4-FFF2-40B4-BE49-F238E27FC236}">
                <a16:creationId xmlns:a16="http://schemas.microsoft.com/office/drawing/2014/main" id="{42F1006C-A81B-B04D-5744-F039D15C76CD}"/>
              </a:ext>
            </a:extLst>
          </p:cNvPr>
          <p:cNvCxnSpPr/>
          <p:nvPr/>
        </p:nvCxnSpPr>
        <p:spPr>
          <a:xfrm>
            <a:off x="0" y="275573"/>
            <a:ext cx="12192000" cy="0"/>
          </a:xfrm>
          <a:prstGeom prst="line">
            <a:avLst/>
          </a:prstGeom>
          <a:ln w="19050">
            <a:solidFill>
              <a:srgbClr val="704B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>
            <a:extLst>
              <a:ext uri="{FF2B5EF4-FFF2-40B4-BE49-F238E27FC236}">
                <a16:creationId xmlns:a16="http://schemas.microsoft.com/office/drawing/2014/main" id="{BA0CA201-BB99-0D8A-3981-56967506DBEF}"/>
              </a:ext>
            </a:extLst>
          </p:cNvPr>
          <p:cNvSpPr/>
          <p:nvPr/>
        </p:nvSpPr>
        <p:spPr>
          <a:xfrm>
            <a:off x="0" y="6691102"/>
            <a:ext cx="12192000" cy="187890"/>
          </a:xfrm>
          <a:prstGeom prst="rect">
            <a:avLst/>
          </a:prstGeom>
          <a:solidFill>
            <a:srgbClr val="704B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Rectangle 44">
            <a:extLst>
              <a:ext uri="{FF2B5EF4-FFF2-40B4-BE49-F238E27FC236}">
                <a16:creationId xmlns:a16="http://schemas.microsoft.com/office/drawing/2014/main" id="{6B4CC9B7-B585-4992-8DD4-0FF1BE176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6305" y="1305594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400" b="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✓</a:t>
            </a: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679ADEC0-C406-00E5-23CC-E5BFAC0E258B}"/>
              </a:ext>
            </a:extLst>
          </p:cNvPr>
          <p:cNvSpPr txBox="1"/>
          <p:nvPr/>
        </p:nvSpPr>
        <p:spPr>
          <a:xfrm>
            <a:off x="1123166" y="1230782"/>
            <a:ext cx="10713234" cy="522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7000"/>
              </a:lnSpc>
              <a:defRPr/>
            </a:pPr>
            <a:r>
              <a:rPr lang="en-US" altLang="zh-TW" sz="2600" b="1" dirty="0">
                <a:solidFill>
                  <a:srgbClr val="333333"/>
                </a:solidFill>
                <a:latin typeface="Noto Sans SC"/>
              </a:rPr>
              <a:t>[   ]</a:t>
            </a:r>
            <a:r>
              <a:rPr lang="zh-TW" altLang="en-US" sz="2600" b="1" dirty="0">
                <a:solidFill>
                  <a:srgbClr val="333333"/>
                </a:solidFill>
                <a:latin typeface="Noto Sans SC"/>
              </a:rPr>
              <a:t>列強入侵中國         </a:t>
            </a:r>
            <a:r>
              <a:rPr lang="en-US" altLang="zh-TW" sz="2600" b="1" dirty="0">
                <a:solidFill>
                  <a:srgbClr val="333333"/>
                </a:solidFill>
                <a:latin typeface="Noto Sans SC"/>
              </a:rPr>
              <a:t>[   ]</a:t>
            </a:r>
            <a:r>
              <a:rPr lang="zh-TW" altLang="en-US" sz="2600" b="1" dirty="0">
                <a:solidFill>
                  <a:srgbClr val="333333"/>
                </a:solidFill>
                <a:latin typeface="Noto Sans SC"/>
              </a:rPr>
              <a:t>當時政局紛亂        </a:t>
            </a:r>
            <a:r>
              <a:rPr lang="en-US" altLang="zh-TW" sz="2600" b="1" dirty="0">
                <a:solidFill>
                  <a:srgbClr val="333333"/>
                </a:solidFill>
                <a:latin typeface="Noto Sans SC"/>
              </a:rPr>
              <a:t>[   ]</a:t>
            </a:r>
            <a:r>
              <a:rPr lang="zh-TW" altLang="en-US" sz="2600" b="1" dirty="0">
                <a:solidFill>
                  <a:srgbClr val="333333"/>
                </a:solidFill>
                <a:latin typeface="Noto Sans SC"/>
              </a:rPr>
              <a:t>軍閥籌組中國共產黨</a:t>
            </a:r>
          </a:p>
        </p:txBody>
      </p:sp>
      <p:sp>
        <p:nvSpPr>
          <p:cNvPr id="11" name="Rectangle 44">
            <a:extLst>
              <a:ext uri="{FF2B5EF4-FFF2-40B4-BE49-F238E27FC236}">
                <a16:creationId xmlns:a16="http://schemas.microsoft.com/office/drawing/2014/main" id="{8D188E48-9587-8B79-564C-92D767D58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3044" y="1305594"/>
            <a:ext cx="4154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 eaLnBrk="0" hangingPunct="0"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 b="1"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eaLnBrk="1" hangingPunct="1"/>
            <a:r>
              <a:rPr lang="en-US" altLang="zh-TW" sz="2400" b="0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✓</a:t>
            </a:r>
          </a:p>
        </p:txBody>
      </p:sp>
      <p:sp>
        <p:nvSpPr>
          <p:cNvPr id="12" name="矩形: 圓角 11">
            <a:extLst>
              <a:ext uri="{FF2B5EF4-FFF2-40B4-BE49-F238E27FC236}">
                <a16:creationId xmlns:a16="http://schemas.microsoft.com/office/drawing/2014/main" id="{CFDF8FD3-42BF-49C3-54B0-3DD873D5674C}"/>
              </a:ext>
            </a:extLst>
          </p:cNvPr>
          <p:cNvSpPr/>
          <p:nvPr/>
        </p:nvSpPr>
        <p:spPr>
          <a:xfrm>
            <a:off x="1123167" y="4684841"/>
            <a:ext cx="9945666" cy="968377"/>
          </a:xfrm>
          <a:prstGeom prst="roundRect">
            <a:avLst>
              <a:gd name="adj" fmla="val 4380"/>
            </a:avLst>
          </a:prstGeom>
          <a:solidFill>
            <a:schemeClr val="bg1"/>
          </a:solidFill>
          <a:ln w="38100">
            <a:solidFill>
              <a:srgbClr val="33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Rectangle 21">
            <a:extLst>
              <a:ext uri="{FF2B5EF4-FFF2-40B4-BE49-F238E27FC236}">
                <a16:creationId xmlns:a16="http://schemas.microsoft.com/office/drawing/2014/main" id="{BAC3022A-A468-EA22-E4F1-C2CB61662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3167" y="4876565"/>
            <a:ext cx="994566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har char="•"/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標楷體" panose="03000509000000000000" pitchFamily="65" charset="-120"/>
              </a:defRPr>
            </a:lvl9pPr>
          </a:lstStyle>
          <a:p>
            <a:pPr eaLnBrk="1" hangingPunct="1">
              <a:buFontTx/>
              <a:buNone/>
            </a:pPr>
            <a:r>
              <a:rPr lang="zh-TW" altLang="en-US" dirty="0">
                <a:solidFill>
                  <a:srgbClr val="FF0000"/>
                </a:solidFill>
              </a:rPr>
              <a:t>	答：關心中國人民、關心中華民族、奮鬥向前 </a:t>
            </a:r>
            <a:r>
              <a:rPr lang="en-HK" altLang="zh-TW" dirty="0">
                <a:solidFill>
                  <a:srgbClr val="FF0000"/>
                </a:solidFill>
              </a:rPr>
              <a:t>(</a:t>
            </a:r>
            <a:r>
              <a:rPr lang="zh-TW" altLang="en-US" dirty="0">
                <a:solidFill>
                  <a:srgbClr val="FF0000"/>
                </a:solidFill>
              </a:rPr>
              <a:t>參考答案</a:t>
            </a:r>
            <a:r>
              <a:rPr lang="en-HK" altLang="zh-TW" dirty="0">
                <a:solidFill>
                  <a:srgbClr val="FF0000"/>
                </a:solidFill>
              </a:rPr>
              <a:t>)</a:t>
            </a:r>
            <a:r>
              <a:rPr lang="zh-TW" altLang="en-US" dirty="0">
                <a:solidFill>
                  <a:srgbClr val="FF0000"/>
                </a:solidFill>
              </a:rPr>
              <a:t> 。</a:t>
            </a:r>
            <a:endParaRPr lang="en-US" altLang="zh-TW" i="1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F1EA55-F0A2-4FDD-2397-5D71EDFD3A90}"/>
              </a:ext>
            </a:extLst>
          </p:cNvPr>
          <p:cNvSpPr txBox="1"/>
          <p:nvPr/>
        </p:nvSpPr>
        <p:spPr>
          <a:xfrm>
            <a:off x="160403" y="1794088"/>
            <a:ext cx="40773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/>
              <a:t>[√] Invasão da China pelas potências estrangeiras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EB13228F-D07E-95DE-82D5-BC6865196B93}"/>
              </a:ext>
            </a:extLst>
          </p:cNvPr>
          <p:cNvSpPr txBox="1"/>
          <p:nvPr/>
        </p:nvSpPr>
        <p:spPr>
          <a:xfrm>
            <a:off x="4221083" y="1781201"/>
            <a:ext cx="38832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/>
              <a:t>[√] Situação política instável e caótica na época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2C8155C5-B9F2-52C2-D40D-28FE62692DCB}"/>
              </a:ext>
            </a:extLst>
          </p:cNvPr>
          <p:cNvSpPr txBox="1"/>
          <p:nvPr/>
        </p:nvSpPr>
        <p:spPr>
          <a:xfrm>
            <a:off x="5108815" y="1034561"/>
            <a:ext cx="676092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/>
              <a:t>[ ] Os senhores da guerra organizaram a fundação do Partido Comunista da China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AF4B5A3-8488-56BB-4DB2-476FBCBF236C}"/>
              </a:ext>
            </a:extLst>
          </p:cNvPr>
          <p:cNvSpPr txBox="1"/>
          <p:nvPr/>
        </p:nvSpPr>
        <p:spPr>
          <a:xfrm>
            <a:off x="1236305" y="214719"/>
            <a:ext cx="668411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/>
              <a:t>Pergunta 1: Com base na Fonte 1, quais foram os antecedentes da fundação do Partido Comunista da China? (Nota: Pode seleccionar mais do que uma opção.)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5B12961C-9131-9323-8FF0-6904AF7D7332}"/>
              </a:ext>
            </a:extLst>
          </p:cNvPr>
          <p:cNvSpPr txBox="1"/>
          <p:nvPr/>
        </p:nvSpPr>
        <p:spPr>
          <a:xfrm>
            <a:off x="1123165" y="2449287"/>
            <a:ext cx="871052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/>
              <a:t>Pergunta 2: Com base na Fonte 2, qual era a intenção original da fundação do Partido Comunista da China?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D94BA3A-DC78-5F4B-BE77-9E390F11A1DA}"/>
              </a:ext>
            </a:extLst>
          </p:cNvPr>
          <p:cNvSpPr txBox="1"/>
          <p:nvPr/>
        </p:nvSpPr>
        <p:spPr>
          <a:xfrm>
            <a:off x="1444054" y="3361682"/>
            <a:ext cx="823899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>
                <a:solidFill>
                  <a:srgbClr val="FF0000"/>
                </a:solidFill>
              </a:rPr>
              <a:t>Resposta: Procurar a felicidade para o povo chinês e buscar a revitalização para a nação chinesa.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83A10D3-F9D0-B581-7A91-506EFD5ADBE2}"/>
              </a:ext>
            </a:extLst>
          </p:cNvPr>
          <p:cNvSpPr txBox="1"/>
          <p:nvPr/>
        </p:nvSpPr>
        <p:spPr>
          <a:xfrm>
            <a:off x="1123165" y="4430741"/>
            <a:ext cx="728725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/>
              <a:t>Pergunta 3: Comparando as Fontes 1 e 2, quais são os pontos em comum entre ambas?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C177FE61-5D31-A181-82FC-9A141797D4DD}"/>
              </a:ext>
            </a:extLst>
          </p:cNvPr>
          <p:cNvSpPr txBox="1"/>
          <p:nvPr/>
        </p:nvSpPr>
        <p:spPr>
          <a:xfrm>
            <a:off x="1123165" y="5653218"/>
            <a:ext cx="99456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>
                <a:solidFill>
                  <a:srgbClr val="FF0000"/>
                </a:solidFill>
              </a:rPr>
              <a:t>Resposta: Preocupação com o povo chinês, preocupação com a nação chinesa e empenho em avançar com determinação (Resposta de referência).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014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11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8D5F7-ACB3-4800-E07B-F067373B68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B72E5457-D1AF-8CC2-6D03-A055885D6F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E77F7E79-437B-BCEB-DF47-6417AD123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zh-TW" altLang="en-US" sz="3800" b="1" dirty="0">
                <a:solidFill>
                  <a:schemeClr val="tx1"/>
                </a:solidFill>
                <a:latin typeface="Noto Sans SC"/>
              </a:rPr>
              <a:t>百年屈辱</a:t>
            </a:r>
            <a:r>
              <a:rPr lang="en-US" altLang="zh-TW" sz="3800" b="1" dirty="0">
                <a:solidFill>
                  <a:schemeClr val="tx1"/>
                </a:solidFill>
                <a:latin typeface="Noto Sans SC"/>
              </a:rPr>
              <a:t>——</a:t>
            </a:r>
            <a:r>
              <a:rPr lang="zh-TW" altLang="en-US" sz="3800" b="1" dirty="0">
                <a:solidFill>
                  <a:schemeClr val="tx1"/>
                </a:solidFill>
                <a:latin typeface="Noto Sans SC"/>
              </a:rPr>
              <a:t>列強入侵與主權喪失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FA5BC346-ABA3-0C1A-C2BA-B4A7BE374C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1929009"/>
            <a:ext cx="6962776" cy="2926162"/>
          </a:xfrm>
        </p:spPr>
        <p:txBody>
          <a:bodyPr>
            <a:normAutofit/>
          </a:bodyPr>
          <a:lstStyle/>
          <a:p>
            <a:pPr marL="139700" lvl="0" indent="0">
              <a:spcAft>
                <a:spcPts val="1200"/>
              </a:spcAft>
              <a:buNone/>
            </a:pPr>
            <a:r>
              <a:rPr lang="zh-TW" altLang="en-US" sz="2400" b="1" dirty="0"/>
              <a:t>民族危機空前深重</a:t>
            </a:r>
            <a:endParaRPr lang="en-HK" sz="2400" b="1" dirty="0"/>
          </a:p>
          <a:p>
            <a:pPr lvl="0">
              <a:spcAft>
                <a:spcPts val="1200"/>
              </a:spcAft>
            </a:pPr>
            <a:r>
              <a:rPr lang="en-HK" sz="2400" b="1" dirty="0" err="1"/>
              <a:t>主權淪喪</a:t>
            </a:r>
            <a:r>
              <a:rPr lang="en-HK" sz="2400" dirty="0" err="1"/>
              <a:t>：領土、經濟</a:t>
            </a:r>
            <a:r>
              <a:rPr lang="en-HK" sz="2400" dirty="0"/>
              <a:t> </a:t>
            </a:r>
            <a:r>
              <a:rPr lang="en-US" altLang="zh-TW" sz="2400" dirty="0"/>
              <a:t>(</a:t>
            </a:r>
            <a:r>
              <a:rPr lang="en-HK" sz="2400" dirty="0" err="1"/>
              <a:t>關稅</a:t>
            </a:r>
            <a:r>
              <a:rPr lang="en-US" altLang="zh-TW" sz="2400" dirty="0"/>
              <a:t>)</a:t>
            </a:r>
            <a:r>
              <a:rPr lang="en-HK" sz="2400" dirty="0"/>
              <a:t>、</a:t>
            </a:r>
            <a:r>
              <a:rPr lang="en-HK" sz="2400" dirty="0" err="1"/>
              <a:t>司法主權喪失</a:t>
            </a:r>
            <a:endParaRPr lang="en-HK" sz="2400" dirty="0"/>
          </a:p>
          <a:p>
            <a:pPr lvl="0">
              <a:spcAft>
                <a:spcPts val="1200"/>
              </a:spcAft>
            </a:pPr>
            <a:r>
              <a:rPr lang="zh-CN" altLang="en-US" sz="2400" b="1" dirty="0"/>
              <a:t>國力衰微</a:t>
            </a:r>
            <a:r>
              <a:rPr lang="en-HK" sz="2400" dirty="0"/>
              <a:t>：</a:t>
            </a:r>
            <a:r>
              <a:rPr lang="en-HK" sz="2400" dirty="0" err="1"/>
              <a:t>巨額賠款、珍寶遭劫</a:t>
            </a:r>
            <a:r>
              <a:rPr lang="en-HK" sz="2400" dirty="0"/>
              <a:t> </a:t>
            </a:r>
            <a:r>
              <a:rPr lang="en-US" altLang="zh-TW" sz="2400" dirty="0"/>
              <a:t>(</a:t>
            </a:r>
            <a:r>
              <a:rPr lang="zh-TW" altLang="en-US" sz="2400" dirty="0"/>
              <a:t>如</a:t>
            </a:r>
            <a:r>
              <a:rPr lang="en-HK" sz="2400" dirty="0" err="1"/>
              <a:t>圓明園被毀</a:t>
            </a:r>
            <a:r>
              <a:rPr lang="en-US" altLang="zh-TW" sz="2400" dirty="0"/>
              <a:t>)</a:t>
            </a:r>
            <a:endParaRPr lang="en-HK" sz="2400" dirty="0"/>
          </a:p>
          <a:p>
            <a:pPr lvl="0">
              <a:spcAft>
                <a:spcPts val="1200"/>
              </a:spcAft>
            </a:pPr>
            <a:r>
              <a:rPr lang="en-HK" sz="2400" b="1" dirty="0" err="1"/>
              <a:t>民生</a:t>
            </a:r>
            <a:r>
              <a:rPr lang="zh-TW" altLang="en-US" sz="2400" b="1" dirty="0"/>
              <a:t>困苦</a:t>
            </a:r>
            <a:r>
              <a:rPr lang="en-HK" sz="2400" dirty="0"/>
              <a:t>：</a:t>
            </a:r>
            <a:r>
              <a:rPr lang="en-HK" sz="2400" dirty="0" err="1"/>
              <a:t>生靈塗炭、百姓流離失所</a:t>
            </a:r>
            <a:endParaRPr lang="en-HK" sz="2400" dirty="0"/>
          </a:p>
        </p:txBody>
      </p:sp>
      <p:cxnSp>
        <p:nvCxnSpPr>
          <p:cNvPr id="15" name="直線接點 14">
            <a:extLst>
              <a:ext uri="{FF2B5EF4-FFF2-40B4-BE49-F238E27FC236}">
                <a16:creationId xmlns:a16="http://schemas.microsoft.com/office/drawing/2014/main" id="{F1DF1088-B54B-2BE6-058C-6811DB287D8C}"/>
              </a:ext>
            </a:extLst>
          </p:cNvPr>
          <p:cNvCxnSpPr>
            <a:cxnSpLocks/>
          </p:cNvCxnSpPr>
          <p:nvPr/>
        </p:nvCxnSpPr>
        <p:spPr>
          <a:xfrm>
            <a:off x="805774" y="5778500"/>
            <a:ext cx="6547927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圖片 28">
            <a:extLst>
              <a:ext uri="{FF2B5EF4-FFF2-40B4-BE49-F238E27FC236}">
                <a16:creationId xmlns:a16="http://schemas.microsoft.com/office/drawing/2014/main" id="{4B5E2499-5616-AC75-3B6E-9A872BFABB8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105" r="20105"/>
          <a:stretch>
            <a:fillRect/>
          </a:stretch>
        </p:blipFill>
        <p:spPr>
          <a:xfrm>
            <a:off x="8332467" y="523220"/>
            <a:ext cx="3859533" cy="2421202"/>
          </a:xfrm>
          <a:prstGeom prst="rect">
            <a:avLst/>
          </a:prstGeom>
        </p:spPr>
      </p:pic>
      <p:pic>
        <p:nvPicPr>
          <p:cNvPr id="31" name="Picture 15" descr="德國騎兵進入紫禁城">
            <a:extLst>
              <a:ext uri="{FF2B5EF4-FFF2-40B4-BE49-F238E27FC236}">
                <a16:creationId xmlns:a16="http://schemas.microsoft.com/office/drawing/2014/main" id="{CC2C00C0-CF65-9E97-9B62-A9AD78BBAE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785"/>
          <a:stretch>
            <a:fillRect/>
          </a:stretch>
        </p:blipFill>
        <p:spPr bwMode="auto">
          <a:xfrm>
            <a:off x="8332467" y="3038839"/>
            <a:ext cx="3859533" cy="3777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文字方塊 32">
            <a:extLst>
              <a:ext uri="{FF2B5EF4-FFF2-40B4-BE49-F238E27FC236}">
                <a16:creationId xmlns:a16="http://schemas.microsoft.com/office/drawing/2014/main" id="{AF0D208E-6E16-1CB3-FCC9-4A5422682368}"/>
              </a:ext>
            </a:extLst>
          </p:cNvPr>
          <p:cNvSpPr txBox="1"/>
          <p:nvPr/>
        </p:nvSpPr>
        <p:spPr>
          <a:xfrm>
            <a:off x="8332468" y="0"/>
            <a:ext cx="3859532" cy="954107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pt-BR" altLang="zh-CN" dirty="0"/>
              <a:t>Cena da assinatura do primeiro tratado desigual — o «Tratado de Nanquim»</a:t>
            </a:r>
          </a:p>
          <a:p>
            <a:r>
              <a:rPr lang="pt-PT" altLang="zh-TW" dirty="0"/>
              <a:t>Fonte da imagem: </a:t>
            </a:r>
            <a:r>
              <a:rPr lang="pt-PT" altLang="zh-CN" i="1" kern="1200" dirty="0">
                <a:solidFill>
                  <a:schemeClr val="tx1"/>
                </a:solidFill>
              </a:rPr>
              <a:t>"</a:t>
            </a:r>
            <a:r>
              <a:rPr lang="pt-BR" altLang="zh-TW" i="1" dirty="0"/>
              <a:t>Materiais Didácticos da História de Macau</a:t>
            </a:r>
            <a:r>
              <a:rPr lang="pt-PT" altLang="zh-CN" i="1" kern="1200" dirty="0">
                <a:solidFill>
                  <a:schemeClr val="tx1"/>
                </a:solidFill>
              </a:rPr>
              <a:t>"</a:t>
            </a:r>
            <a:endParaRPr lang="en-US" altLang="zh-TW" i="1" dirty="0"/>
          </a:p>
        </p:txBody>
      </p:sp>
      <p:sp>
        <p:nvSpPr>
          <p:cNvPr id="35" name="文字方塊 34">
            <a:extLst>
              <a:ext uri="{FF2B5EF4-FFF2-40B4-BE49-F238E27FC236}">
                <a16:creationId xmlns:a16="http://schemas.microsoft.com/office/drawing/2014/main" id="{34ECBF6F-3942-3C7E-A82C-43274188CE8E}"/>
              </a:ext>
            </a:extLst>
          </p:cNvPr>
          <p:cNvSpPr txBox="1"/>
          <p:nvPr/>
        </p:nvSpPr>
        <p:spPr>
          <a:xfrm>
            <a:off x="8332467" y="5886195"/>
            <a:ext cx="3859532" cy="954107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pt-BR" altLang="zh-CN" dirty="0"/>
              <a:t>A Invasão da Cidade Proibida pela Aliança das Oito Nações</a:t>
            </a:r>
            <a:endParaRPr lang="zh-CN" altLang="en-US" dirty="0"/>
          </a:p>
          <a:p>
            <a:pPr algn="l"/>
            <a:r>
              <a:rPr lang="pt-PT" altLang="zh-TW" dirty="0"/>
              <a:t>Fonte da imagem: </a:t>
            </a:r>
            <a:r>
              <a:rPr lang="pt-PT" altLang="zh-CN" i="1" kern="1200" dirty="0">
                <a:solidFill>
                  <a:schemeClr val="tx1"/>
                </a:solidFill>
              </a:rPr>
              <a:t>"</a:t>
            </a:r>
            <a:r>
              <a:rPr lang="pt-BR" altLang="zh-TW" i="1" dirty="0"/>
              <a:t>Materiais Didácticos da História de Macau</a:t>
            </a:r>
            <a:r>
              <a:rPr lang="pt-PT" altLang="zh-CN" i="1" kern="1200" dirty="0">
                <a:solidFill>
                  <a:schemeClr val="tx1"/>
                </a:solidFill>
              </a:rPr>
              <a:t>"</a:t>
            </a:r>
            <a:endParaRPr lang="en-US" altLang="zh-TW" i="1" dirty="0"/>
          </a:p>
        </p:txBody>
      </p:sp>
      <p:grpSp>
        <p:nvGrpSpPr>
          <p:cNvPr id="7" name="群組 6">
            <a:extLst>
              <a:ext uri="{FF2B5EF4-FFF2-40B4-BE49-F238E27FC236}">
                <a16:creationId xmlns:a16="http://schemas.microsoft.com/office/drawing/2014/main" id="{DDE4C1A0-3F97-DD13-9A7E-7B185977719A}"/>
              </a:ext>
            </a:extLst>
          </p:cNvPr>
          <p:cNvGrpSpPr/>
          <p:nvPr/>
        </p:nvGrpSpPr>
        <p:grpSpPr>
          <a:xfrm>
            <a:off x="1559626" y="5613400"/>
            <a:ext cx="330200" cy="330200"/>
            <a:chOff x="1559626" y="5613400"/>
            <a:chExt cx="330200" cy="330200"/>
          </a:xfrm>
        </p:grpSpPr>
        <p:sp>
          <p:nvSpPr>
            <p:cNvPr id="16" name="橢圓 15">
              <a:extLst>
                <a:ext uri="{FF2B5EF4-FFF2-40B4-BE49-F238E27FC236}">
                  <a16:creationId xmlns:a16="http://schemas.microsoft.com/office/drawing/2014/main" id="{9D96FA32-E566-1300-5B43-9810A8985A5B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6" name="橢圓 5">
              <a:extLst>
                <a:ext uri="{FF2B5EF4-FFF2-40B4-BE49-F238E27FC236}">
                  <a16:creationId xmlns:a16="http://schemas.microsoft.com/office/drawing/2014/main" id="{AE74689A-0C24-3A66-98A1-E46929E893AB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8" name="群組 7">
            <a:extLst>
              <a:ext uri="{FF2B5EF4-FFF2-40B4-BE49-F238E27FC236}">
                <a16:creationId xmlns:a16="http://schemas.microsoft.com/office/drawing/2014/main" id="{4430DF84-1493-1E23-D53D-72817C35FCF9}"/>
              </a:ext>
            </a:extLst>
          </p:cNvPr>
          <p:cNvGrpSpPr/>
          <p:nvPr/>
        </p:nvGrpSpPr>
        <p:grpSpPr>
          <a:xfrm>
            <a:off x="3085769" y="5613400"/>
            <a:ext cx="330200" cy="330200"/>
            <a:chOff x="1559626" y="5613400"/>
            <a:chExt cx="330200" cy="330200"/>
          </a:xfrm>
        </p:grpSpPr>
        <p:sp>
          <p:nvSpPr>
            <p:cNvPr id="9" name="橢圓 8">
              <a:extLst>
                <a:ext uri="{FF2B5EF4-FFF2-40B4-BE49-F238E27FC236}">
                  <a16:creationId xmlns:a16="http://schemas.microsoft.com/office/drawing/2014/main" id="{C4CBD685-E397-95B1-729B-8F01F859891E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0" name="橢圓 9">
              <a:extLst>
                <a:ext uri="{FF2B5EF4-FFF2-40B4-BE49-F238E27FC236}">
                  <a16:creationId xmlns:a16="http://schemas.microsoft.com/office/drawing/2014/main" id="{DC4CB0EA-D2E0-C6AC-28A2-959171B835C1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sp>
        <p:nvSpPr>
          <p:cNvPr id="11" name="文字方塊 10">
            <a:extLst>
              <a:ext uri="{FF2B5EF4-FFF2-40B4-BE49-F238E27FC236}">
                <a16:creationId xmlns:a16="http://schemas.microsoft.com/office/drawing/2014/main" id="{9E83503C-1B53-2435-29D2-E7FA7EA508FA}"/>
              </a:ext>
            </a:extLst>
          </p:cNvPr>
          <p:cNvSpPr txBox="1"/>
          <p:nvPr/>
        </p:nvSpPr>
        <p:spPr>
          <a:xfrm>
            <a:off x="12512842" y="529389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HK" dirty="0"/>
          </a:p>
        </p:txBody>
      </p:sp>
      <p:grpSp>
        <p:nvGrpSpPr>
          <p:cNvPr id="12" name="群組 11">
            <a:extLst>
              <a:ext uri="{FF2B5EF4-FFF2-40B4-BE49-F238E27FC236}">
                <a16:creationId xmlns:a16="http://schemas.microsoft.com/office/drawing/2014/main" id="{716DF167-D0B4-A626-A6ED-655A132E0BD1}"/>
              </a:ext>
            </a:extLst>
          </p:cNvPr>
          <p:cNvGrpSpPr/>
          <p:nvPr/>
        </p:nvGrpSpPr>
        <p:grpSpPr>
          <a:xfrm>
            <a:off x="4655391" y="5613400"/>
            <a:ext cx="330200" cy="330200"/>
            <a:chOff x="1559626" y="5613400"/>
            <a:chExt cx="330200" cy="330200"/>
          </a:xfrm>
        </p:grpSpPr>
        <p:sp>
          <p:nvSpPr>
            <p:cNvPr id="13" name="橢圓 12">
              <a:extLst>
                <a:ext uri="{FF2B5EF4-FFF2-40B4-BE49-F238E27FC236}">
                  <a16:creationId xmlns:a16="http://schemas.microsoft.com/office/drawing/2014/main" id="{6C0EC080-CD93-173D-A388-D248DA1FB10A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14" name="橢圓 13">
              <a:extLst>
                <a:ext uri="{FF2B5EF4-FFF2-40B4-BE49-F238E27FC236}">
                  <a16:creationId xmlns:a16="http://schemas.microsoft.com/office/drawing/2014/main" id="{C73284F6-1E5D-7B86-F306-2268A04238A9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grpSp>
        <p:nvGrpSpPr>
          <p:cNvPr id="21" name="群組 20">
            <a:extLst>
              <a:ext uri="{FF2B5EF4-FFF2-40B4-BE49-F238E27FC236}">
                <a16:creationId xmlns:a16="http://schemas.microsoft.com/office/drawing/2014/main" id="{658D4244-30C8-26CB-B65A-6073D5C5CF09}"/>
              </a:ext>
            </a:extLst>
          </p:cNvPr>
          <p:cNvGrpSpPr/>
          <p:nvPr/>
        </p:nvGrpSpPr>
        <p:grpSpPr>
          <a:xfrm>
            <a:off x="6198329" y="5613400"/>
            <a:ext cx="330200" cy="330200"/>
            <a:chOff x="1559626" y="5613400"/>
            <a:chExt cx="330200" cy="330200"/>
          </a:xfrm>
        </p:grpSpPr>
        <p:sp>
          <p:nvSpPr>
            <p:cNvPr id="22" name="橢圓 21">
              <a:extLst>
                <a:ext uri="{FF2B5EF4-FFF2-40B4-BE49-F238E27FC236}">
                  <a16:creationId xmlns:a16="http://schemas.microsoft.com/office/drawing/2014/main" id="{B84FB9FA-24EA-B270-4E95-6596460307C2}"/>
                </a:ext>
              </a:extLst>
            </p:cNvPr>
            <p:cNvSpPr/>
            <p:nvPr/>
          </p:nvSpPr>
          <p:spPr>
            <a:xfrm>
              <a:off x="1559626" y="5613400"/>
              <a:ext cx="330200" cy="330200"/>
            </a:xfrm>
            <a:prstGeom prst="ellipse">
              <a:avLst/>
            </a:prstGeom>
            <a:solidFill>
              <a:srgbClr val="C00000"/>
            </a:solidFill>
            <a:ln w="57150">
              <a:solidFill>
                <a:srgbClr val="E6E5E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  <p:sp>
          <p:nvSpPr>
            <p:cNvPr id="27" name="橢圓 26">
              <a:extLst>
                <a:ext uri="{FF2B5EF4-FFF2-40B4-BE49-F238E27FC236}">
                  <a16:creationId xmlns:a16="http://schemas.microsoft.com/office/drawing/2014/main" id="{509B58C2-D2ED-2552-54C6-0CCC0023F41A}"/>
                </a:ext>
              </a:extLst>
            </p:cNvPr>
            <p:cNvSpPr/>
            <p:nvPr/>
          </p:nvSpPr>
          <p:spPr>
            <a:xfrm>
              <a:off x="1667576" y="5721350"/>
              <a:ext cx="114300" cy="114300"/>
            </a:xfrm>
            <a:prstGeom prst="ellipse">
              <a:avLst/>
            </a:prstGeom>
            <a:solidFill>
              <a:srgbClr val="E6E6E5"/>
            </a:solidFill>
            <a:ln w="57150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HK"/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6E0286FD-368C-F7A7-D07A-E1BF93C29E4C}"/>
              </a:ext>
            </a:extLst>
          </p:cNvPr>
          <p:cNvSpPr txBox="1"/>
          <p:nvPr/>
        </p:nvSpPr>
        <p:spPr>
          <a:xfrm>
            <a:off x="850543" y="5310099"/>
            <a:ext cx="174584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600" b="1" noProof="0" dirty="0"/>
              <a:t>Guerra do Ópio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F41918B-86ED-3078-32B3-8ED27D36C056}"/>
              </a:ext>
            </a:extLst>
          </p:cNvPr>
          <p:cNvSpPr txBox="1"/>
          <p:nvPr/>
        </p:nvSpPr>
        <p:spPr>
          <a:xfrm>
            <a:off x="2281883" y="5943058"/>
            <a:ext cx="205227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600" b="1" noProof="0" dirty="0"/>
              <a:t>Forças Conjuntas </a:t>
            </a:r>
          </a:p>
          <a:p>
            <a:r>
              <a:rPr lang="pt-PT" sz="1600" b="1" noProof="0" dirty="0"/>
              <a:t>Anglo-Francesas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2A3BC46-FBAA-3437-95B8-6F6C28F52A9D}"/>
              </a:ext>
            </a:extLst>
          </p:cNvPr>
          <p:cNvSpPr txBox="1"/>
          <p:nvPr/>
        </p:nvSpPr>
        <p:spPr>
          <a:xfrm>
            <a:off x="3554085" y="5082600"/>
            <a:ext cx="241851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/>
              <a:t>Guerra Sino-</a:t>
            </a:r>
            <a:r>
              <a:rPr lang="en-US" altLang="zh-CN" sz="1600" b="1" dirty="0" err="1"/>
              <a:t>Japonesa</a:t>
            </a:r>
            <a:endParaRPr lang="en-US" altLang="zh-CN" sz="1600" b="1" dirty="0"/>
          </a:p>
          <a:p>
            <a:pPr algn="ctr"/>
            <a:r>
              <a:rPr lang="en-US" altLang="zh-CN" sz="1600" b="1" dirty="0"/>
              <a:t> (1894-1895)</a:t>
            </a:r>
            <a:endParaRPr lang="zh-CN" altLang="en-US" sz="1600" b="1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184394E-CC07-E888-ABFA-956F765051BF}"/>
              </a:ext>
            </a:extLst>
          </p:cNvPr>
          <p:cNvSpPr txBox="1"/>
          <p:nvPr/>
        </p:nvSpPr>
        <p:spPr>
          <a:xfrm>
            <a:off x="5137203" y="5955298"/>
            <a:ext cx="278265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 err="1"/>
              <a:t>Aliança</a:t>
            </a:r>
            <a:r>
              <a:rPr lang="en-US" altLang="zh-CN" sz="1600" b="1" dirty="0"/>
              <a:t> das </a:t>
            </a:r>
            <a:r>
              <a:rPr lang="en-US" altLang="zh-CN" sz="1600" b="1" dirty="0" err="1"/>
              <a:t>Oito</a:t>
            </a:r>
            <a:r>
              <a:rPr lang="en-US" altLang="zh-CN" sz="1600" b="1" dirty="0"/>
              <a:t> </a:t>
            </a:r>
            <a:r>
              <a:rPr lang="en-US" altLang="zh-CN" sz="1600" b="1" dirty="0" err="1"/>
              <a:t>Nações</a:t>
            </a:r>
            <a:endParaRPr lang="zh-CN" altLang="en-US" sz="1600" b="1" dirty="0"/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00BFE23C-7F60-772D-3228-53AD62CE8FE2}"/>
              </a:ext>
            </a:extLst>
          </p:cNvPr>
          <p:cNvSpPr txBox="1"/>
          <p:nvPr/>
        </p:nvSpPr>
        <p:spPr>
          <a:xfrm>
            <a:off x="779994" y="325151"/>
            <a:ext cx="67724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/>
              <a:t>Um Século de Humilhação — A Invasão das Potências e a Perda de Soberania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6FD32D1-7D52-BE61-75F5-5BD4880737B4}"/>
              </a:ext>
            </a:extLst>
          </p:cNvPr>
          <p:cNvSpPr txBox="1"/>
          <p:nvPr/>
        </p:nvSpPr>
        <p:spPr>
          <a:xfrm>
            <a:off x="628648" y="1663995"/>
            <a:ext cx="29910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/>
              <a:t>A Crise Nacional Sem Precedentes</a:t>
            </a:r>
            <a:endParaRPr lang="zh-CN" altLang="en-US" dirty="0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CD14051-7CC4-95E8-A035-3891C4874010}"/>
              </a:ext>
            </a:extLst>
          </p:cNvPr>
          <p:cNvSpPr txBox="1"/>
          <p:nvPr/>
        </p:nvSpPr>
        <p:spPr>
          <a:xfrm>
            <a:off x="968728" y="2347579"/>
            <a:ext cx="63950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b="1" dirty="0"/>
              <a:t>Perda de Soberania:</a:t>
            </a:r>
            <a:r>
              <a:rPr lang="pt-BR" altLang="zh-CN" dirty="0"/>
              <a:t> Perda da soberania territorial, económica (direitos aduaneiros) e judicial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6D33812-50F6-7594-F7FA-0A6F5FE26738}"/>
              </a:ext>
            </a:extLst>
          </p:cNvPr>
          <p:cNvSpPr txBox="1"/>
          <p:nvPr/>
        </p:nvSpPr>
        <p:spPr>
          <a:xfrm>
            <a:off x="958689" y="2978207"/>
            <a:ext cx="63950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b="1" dirty="0"/>
              <a:t>Declínio do Poder Nacional:</a:t>
            </a:r>
            <a:r>
              <a:rPr lang="pt-BR" altLang="zh-CN" dirty="0"/>
              <a:t> Indemnizações gigantescas, saques de tesouros preciosos (como a destruição do Antigo Palácio de Verão)</a:t>
            </a:r>
            <a:endParaRPr lang="zh-CN" altLang="en-US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43A7FA69-9383-3DA8-23EF-02D5ABAAC75B}"/>
              </a:ext>
            </a:extLst>
          </p:cNvPr>
          <p:cNvSpPr txBox="1"/>
          <p:nvPr/>
        </p:nvSpPr>
        <p:spPr>
          <a:xfrm>
            <a:off x="958689" y="3530231"/>
            <a:ext cx="639501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b="1" dirty="0"/>
              <a:t>Flagelo da Vida do Povo:</a:t>
            </a:r>
            <a:r>
              <a:rPr lang="pt-BR" altLang="zh-CN" dirty="0"/>
              <a:t> Povo mergulhado na miséria, populações deslocadas e sem lar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277907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6DC81-7631-6B65-0414-276313A6A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95FC2353-8755-4FEE-532E-81A1FAD3539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CC87314C-5F34-F974-4F7C-E52C6913C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490250"/>
            <a:ext cx="10807613" cy="1138134"/>
          </a:xfrm>
        </p:spPr>
        <p:txBody>
          <a:bodyPr>
            <a:normAutofit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救亡圖存</a:t>
            </a:r>
            <a:r>
              <a:rPr lang="en-US" altLang="zh-TW" sz="4000" b="1" dirty="0">
                <a:solidFill>
                  <a:schemeClr val="tx1"/>
                </a:solidFill>
                <a:latin typeface="Noto Sans SC"/>
              </a:rPr>
              <a:t>——</a:t>
            </a:r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晩清至民國時期歷次探索與困境</a:t>
            </a:r>
          </a:p>
        </p:txBody>
      </p:sp>
      <p:sp>
        <p:nvSpPr>
          <p:cNvPr id="20" name="矩形: 圓角 19">
            <a:extLst>
              <a:ext uri="{FF2B5EF4-FFF2-40B4-BE49-F238E27FC236}">
                <a16:creationId xmlns:a16="http://schemas.microsoft.com/office/drawing/2014/main" id="{D649221E-D8F5-7EAC-4D2A-20F949848892}"/>
              </a:ext>
            </a:extLst>
          </p:cNvPr>
          <p:cNvSpPr/>
          <p:nvPr/>
        </p:nvSpPr>
        <p:spPr>
          <a:xfrm>
            <a:off x="628649" y="2598821"/>
            <a:ext cx="2512194" cy="3147461"/>
          </a:xfrm>
          <a:prstGeom prst="roundRect">
            <a:avLst>
              <a:gd name="adj" fmla="val 626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12" name="文字方塊 11">
            <a:extLst>
              <a:ext uri="{FF2B5EF4-FFF2-40B4-BE49-F238E27FC236}">
                <a16:creationId xmlns:a16="http://schemas.microsoft.com/office/drawing/2014/main" id="{F9A317CE-ADA4-03F4-F713-68549ACD2812}"/>
              </a:ext>
            </a:extLst>
          </p:cNvPr>
          <p:cNvSpPr txBox="1"/>
          <p:nvPr/>
        </p:nvSpPr>
        <p:spPr>
          <a:xfrm>
            <a:off x="827302" y="2875683"/>
            <a:ext cx="2130660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HK" sz="2800" b="1" dirty="0" err="1"/>
              <a:t>民間起義</a:t>
            </a:r>
            <a:br>
              <a:rPr lang="en-HK" sz="2400" b="1" dirty="0"/>
            </a:br>
            <a:endParaRPr lang="en-HK" sz="2400" dirty="0"/>
          </a:p>
          <a:p>
            <a:r>
              <a:rPr lang="en-HK" sz="2000" dirty="0" err="1"/>
              <a:t>傳統</a:t>
            </a:r>
            <a:r>
              <a:rPr lang="zh-TW" altLang="en-US" sz="2000" dirty="0"/>
              <a:t>社會底層運動 </a:t>
            </a:r>
            <a:r>
              <a:rPr lang="en-US" altLang="zh-TW" sz="2000" dirty="0"/>
              <a:t>(</a:t>
            </a:r>
            <a:r>
              <a:rPr lang="zh-TW" altLang="en-US" sz="2000" dirty="0"/>
              <a:t>如</a:t>
            </a:r>
            <a:r>
              <a:rPr lang="en-HK" sz="2000" dirty="0" err="1"/>
              <a:t>太平天國</a:t>
            </a:r>
            <a:r>
              <a:rPr lang="zh-TW" altLang="en-US" sz="2000" dirty="0"/>
              <a:t>、</a:t>
            </a:r>
            <a:r>
              <a:rPr lang="en-HK" sz="2000" dirty="0" err="1"/>
              <a:t>義和團</a:t>
            </a:r>
            <a:r>
              <a:rPr lang="en-US" altLang="zh-TW" sz="2000" dirty="0"/>
              <a:t>)</a:t>
            </a:r>
            <a:r>
              <a:rPr lang="zh-TW" altLang="en-US" sz="2000" dirty="0"/>
              <a:t>，無法提出切實可行的救國綱領</a:t>
            </a:r>
            <a:r>
              <a:rPr lang="en-HK" sz="2000" dirty="0"/>
              <a:t>。</a:t>
            </a:r>
          </a:p>
        </p:txBody>
      </p:sp>
      <p:sp>
        <p:nvSpPr>
          <p:cNvPr id="27" name="矩形: 圓角 26">
            <a:extLst>
              <a:ext uri="{FF2B5EF4-FFF2-40B4-BE49-F238E27FC236}">
                <a16:creationId xmlns:a16="http://schemas.microsoft.com/office/drawing/2014/main" id="{0D51DE5F-13DF-631F-0D35-303F5C9EB621}"/>
              </a:ext>
            </a:extLst>
          </p:cNvPr>
          <p:cNvSpPr/>
          <p:nvPr/>
        </p:nvSpPr>
        <p:spPr>
          <a:xfrm>
            <a:off x="3339496" y="2598821"/>
            <a:ext cx="2512194" cy="3147461"/>
          </a:xfrm>
          <a:prstGeom prst="roundRect">
            <a:avLst>
              <a:gd name="adj" fmla="val 626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B66A34E1-C8E7-71FF-5FC5-7FCB787DDCB2}"/>
              </a:ext>
            </a:extLst>
          </p:cNvPr>
          <p:cNvSpPr txBox="1"/>
          <p:nvPr/>
        </p:nvSpPr>
        <p:spPr>
          <a:xfrm>
            <a:off x="3538149" y="2875683"/>
            <a:ext cx="2130660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/>
              <a:t>清朝改革</a:t>
            </a:r>
            <a:endParaRPr lang="en-HK" sz="2800" b="1" dirty="0"/>
          </a:p>
          <a:p>
            <a:pPr lvl="0"/>
            <a:endParaRPr lang="en-HK" sz="2400" dirty="0"/>
          </a:p>
          <a:p>
            <a:pPr lvl="0"/>
            <a:r>
              <a:rPr lang="zh-TW" altLang="en-US" sz="2000" dirty="0"/>
              <a:t>洋務運動、百日維新至晚清新政，</a:t>
            </a:r>
            <a:r>
              <a:rPr lang="en-HK" sz="2000" dirty="0" err="1"/>
              <a:t>改革</a:t>
            </a:r>
            <a:r>
              <a:rPr lang="zh-TW" altLang="en-US" sz="2000" dirty="0"/>
              <a:t>均是</a:t>
            </a:r>
            <a:r>
              <a:rPr lang="en-HK" sz="2000" dirty="0" err="1"/>
              <a:t>治標不治本</a:t>
            </a:r>
            <a:r>
              <a:rPr lang="zh-TW" altLang="en-US" sz="2000" dirty="0"/>
              <a:t>，只求維持清朝統治</a:t>
            </a:r>
            <a:r>
              <a:rPr lang="en-HK" sz="2000" dirty="0"/>
              <a:t>。</a:t>
            </a:r>
          </a:p>
        </p:txBody>
      </p:sp>
      <p:sp>
        <p:nvSpPr>
          <p:cNvPr id="29" name="矩形: 圓角 28">
            <a:extLst>
              <a:ext uri="{FF2B5EF4-FFF2-40B4-BE49-F238E27FC236}">
                <a16:creationId xmlns:a16="http://schemas.microsoft.com/office/drawing/2014/main" id="{04D9558B-7F6D-D31A-AAA7-2441D73BC2B3}"/>
              </a:ext>
            </a:extLst>
          </p:cNvPr>
          <p:cNvSpPr/>
          <p:nvPr/>
        </p:nvSpPr>
        <p:spPr>
          <a:xfrm>
            <a:off x="6046115" y="2598821"/>
            <a:ext cx="2512194" cy="3147461"/>
          </a:xfrm>
          <a:prstGeom prst="roundRect">
            <a:avLst>
              <a:gd name="adj" fmla="val 626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89E28E28-F245-AC47-4657-6496F7498DDE}"/>
              </a:ext>
            </a:extLst>
          </p:cNvPr>
          <p:cNvSpPr txBox="1"/>
          <p:nvPr/>
        </p:nvSpPr>
        <p:spPr>
          <a:xfrm>
            <a:off x="6244768" y="2875683"/>
            <a:ext cx="213066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/>
              <a:t>辛亥</a:t>
            </a:r>
            <a:r>
              <a:rPr lang="en-HK" sz="2800" b="1" dirty="0" err="1"/>
              <a:t>革命</a:t>
            </a:r>
            <a:endParaRPr lang="en-HK" sz="2800" b="1" dirty="0"/>
          </a:p>
          <a:p>
            <a:pPr lvl="0"/>
            <a:endParaRPr lang="en-HK" altLang="zh-TW" sz="2400" dirty="0"/>
          </a:p>
          <a:p>
            <a:r>
              <a:rPr lang="zh-TW" altLang="en-US" sz="2000" dirty="0"/>
              <a:t>雖成功</a:t>
            </a:r>
            <a:r>
              <a:rPr lang="en-HK" sz="2000" dirty="0" err="1"/>
              <a:t>推翻帝制，建立共和，但成果被竊取</a:t>
            </a:r>
            <a:r>
              <a:rPr lang="en-HK" sz="2000" dirty="0"/>
              <a:t>。</a:t>
            </a:r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FD19F4F2-F5C9-B66C-9BE5-0624A28CD3E9}"/>
              </a:ext>
            </a:extLst>
          </p:cNvPr>
          <p:cNvSpPr/>
          <p:nvPr/>
        </p:nvSpPr>
        <p:spPr>
          <a:xfrm>
            <a:off x="8752734" y="2598821"/>
            <a:ext cx="2512194" cy="3147461"/>
          </a:xfrm>
          <a:prstGeom prst="roundRect">
            <a:avLst>
              <a:gd name="adj" fmla="val 6265"/>
            </a:avLst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HK"/>
          </a:p>
        </p:txBody>
      </p:sp>
      <p:sp>
        <p:nvSpPr>
          <p:cNvPr id="32" name="文字方塊 31">
            <a:extLst>
              <a:ext uri="{FF2B5EF4-FFF2-40B4-BE49-F238E27FC236}">
                <a16:creationId xmlns:a16="http://schemas.microsoft.com/office/drawing/2014/main" id="{F34697E4-D124-210C-419E-0C69DE838E9E}"/>
              </a:ext>
            </a:extLst>
          </p:cNvPr>
          <p:cNvSpPr txBox="1"/>
          <p:nvPr/>
        </p:nvSpPr>
        <p:spPr>
          <a:xfrm>
            <a:off x="8951387" y="2875683"/>
            <a:ext cx="2130660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/>
              <a:t>共和危機</a:t>
            </a:r>
            <a:endParaRPr lang="en-HK" sz="2800" b="1" dirty="0"/>
          </a:p>
          <a:p>
            <a:pPr lvl="0"/>
            <a:endParaRPr lang="en-HK" altLang="zh-TW" sz="2400" dirty="0"/>
          </a:p>
          <a:p>
            <a:pPr lvl="0"/>
            <a:r>
              <a:rPr lang="zh-TW" altLang="en-US" sz="2000" dirty="0"/>
              <a:t>民國時，袁世凱專權與軍閥混戰，共和幾乎名存實亡，百姓民不聊生。</a:t>
            </a:r>
            <a:endParaRPr lang="en-HK" altLang="zh-TW" sz="2000" dirty="0"/>
          </a:p>
        </p:txBody>
      </p:sp>
      <p:sp>
        <p:nvSpPr>
          <p:cNvPr id="35" name="文字版面配置區 2">
            <a:extLst>
              <a:ext uri="{FF2B5EF4-FFF2-40B4-BE49-F238E27FC236}">
                <a16:creationId xmlns:a16="http://schemas.microsoft.com/office/drawing/2014/main" id="{979D044D-4350-7D6E-005D-D46E208AD7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8" y="1851880"/>
            <a:ext cx="11353443" cy="615553"/>
          </a:xfrm>
        </p:spPr>
        <p:txBody>
          <a:bodyPr>
            <a:normAutofit/>
          </a:bodyPr>
          <a:lstStyle/>
          <a:p>
            <a:pPr marL="139700" indent="0">
              <a:buNone/>
            </a:pPr>
            <a:r>
              <a:rPr lang="en-HK" sz="2400" dirty="0"/>
              <a:t>從</a:t>
            </a:r>
            <a:r>
              <a:rPr lang="zh-TW" altLang="en-US" sz="2400" dirty="0"/>
              <a:t>晚清至民國時代，經歷多次改革和反抗，</a:t>
            </a:r>
            <a:r>
              <a:rPr lang="en-HK" sz="2400" dirty="0" err="1"/>
              <a:t>政局</a:t>
            </a:r>
            <a:r>
              <a:rPr lang="zh-TW" altLang="en-US" sz="2400" dirty="0"/>
              <a:t>依舊</a:t>
            </a:r>
            <a:r>
              <a:rPr lang="en-HK" sz="2400" dirty="0" err="1"/>
              <a:t>混亂</a:t>
            </a:r>
            <a:r>
              <a:rPr lang="zh-TW" altLang="en-US" sz="2400" dirty="0"/>
              <a:t>，百姓仍舊水深火熱</a:t>
            </a:r>
            <a:r>
              <a:rPr lang="en-HK" sz="2400" dirty="0"/>
              <a:t>。</a:t>
            </a:r>
            <a:endParaRPr lang="en-HK" sz="2800" dirty="0"/>
          </a:p>
        </p:txBody>
      </p: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4ECB8C4E-F5D8-02A2-79CF-6740CEB9D3C0}"/>
              </a:ext>
            </a:extLst>
          </p:cNvPr>
          <p:cNvSpPr txBox="1"/>
          <p:nvPr/>
        </p:nvSpPr>
        <p:spPr>
          <a:xfrm>
            <a:off x="628646" y="6040531"/>
            <a:ext cx="1105642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39700"/>
            <a:r>
              <a:rPr lang="zh-TW" altLang="en-US" sz="2800" b="1" dirty="0">
                <a:solidFill>
                  <a:srgbClr val="C00000"/>
                </a:solidFill>
              </a:rPr>
              <a:t>結論：歷次改革和反抗，均未能改變中國落後挨打的命運</a:t>
            </a:r>
            <a:endParaRPr lang="en-HK" sz="2800" b="1" dirty="0">
              <a:solidFill>
                <a:srgbClr val="C0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B2B0B8-B7B9-E993-177F-74F9479EE199}"/>
              </a:ext>
            </a:extLst>
          </p:cNvPr>
          <p:cNvSpPr txBox="1"/>
          <p:nvPr/>
        </p:nvSpPr>
        <p:spPr>
          <a:xfrm>
            <a:off x="1176189" y="419623"/>
            <a:ext cx="89852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dirty="0"/>
              <a:t>Salvação Nacional e Sobrevivência — Tentativas e Impasses Desde o Final da Dinastia Qing até à República</a:t>
            </a:r>
          </a:p>
          <a:p>
            <a:pPr>
              <a:buNone/>
            </a:pPr>
            <a:br>
              <a:rPr lang="pt-BR" altLang="zh-CN" dirty="0"/>
            </a:br>
            <a:endParaRPr lang="zh-CN" altLang="en-US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20956F1-255E-ADEC-4DF9-0D3E9B50BCF6}"/>
              </a:ext>
            </a:extLst>
          </p:cNvPr>
          <p:cNvSpPr txBox="1"/>
          <p:nvPr/>
        </p:nvSpPr>
        <p:spPr>
          <a:xfrm>
            <a:off x="2795866" y="1259052"/>
            <a:ext cx="61941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Desde o final da Dinastia Qing até à época da República, e apesar de sucessivas reformas e revoltas, a situação política manteve-se caótica e o povo continuou imerso em extrema miséria.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49C2E9-98D1-F26A-E948-7BB591A004B5}"/>
              </a:ext>
            </a:extLst>
          </p:cNvPr>
          <p:cNvSpPr txBox="1"/>
          <p:nvPr/>
        </p:nvSpPr>
        <p:spPr>
          <a:xfrm>
            <a:off x="827302" y="2607793"/>
            <a:ext cx="200103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Insurreições</a:t>
            </a:r>
            <a:r>
              <a:rPr lang="en-US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Populares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C414AE-0C5C-6F5F-1221-BB2F6A523239}"/>
              </a:ext>
            </a:extLst>
          </p:cNvPr>
          <p:cNvSpPr txBox="1"/>
          <p:nvPr/>
        </p:nvSpPr>
        <p:spPr>
          <a:xfrm>
            <a:off x="3443057" y="2602353"/>
            <a:ext cx="23208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Reformas</a:t>
            </a:r>
            <a:r>
              <a:rPr lang="en-US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da </a:t>
            </a:r>
            <a:r>
              <a:rPr lang="en-US" altLang="zh-CN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Dinastia</a:t>
            </a:r>
            <a:r>
              <a:rPr lang="en-US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Qing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E7ED7EC-0EC2-44D6-B5DB-70C529C27414}"/>
              </a:ext>
            </a:extLst>
          </p:cNvPr>
          <p:cNvSpPr txBox="1"/>
          <p:nvPr/>
        </p:nvSpPr>
        <p:spPr>
          <a:xfrm>
            <a:off x="6344677" y="2607793"/>
            <a:ext cx="21221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 </a:t>
            </a:r>
            <a:r>
              <a:rPr lang="en-US" altLang="zh-CN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Revolução</a:t>
            </a:r>
            <a:r>
              <a:rPr lang="en-US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de </a:t>
            </a:r>
            <a:r>
              <a:rPr lang="en-US" altLang="zh-CN" b="0" i="0" dirty="0" err="1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Xinhai</a:t>
            </a:r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909B28F-598F-F82F-2A3B-54F983F1316A}"/>
              </a:ext>
            </a:extLst>
          </p:cNvPr>
          <p:cNvSpPr txBox="1"/>
          <p:nvPr/>
        </p:nvSpPr>
        <p:spPr>
          <a:xfrm>
            <a:off x="9108040" y="2607793"/>
            <a:ext cx="21221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 Crise da República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E22CED6-8304-AFE3-E6F1-242D59D2EBBC}"/>
              </a:ext>
            </a:extLst>
          </p:cNvPr>
          <p:cNvSpPr txBox="1"/>
          <p:nvPr/>
        </p:nvSpPr>
        <p:spPr>
          <a:xfrm>
            <a:off x="-4054" y="3601044"/>
            <a:ext cx="3248458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Movimentos das camadas mais baixas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da sociedade tradicional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(tais como a Revolta dos Taiping e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 o Movimento dos Boxers),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incapazes de apresentar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um programa praticável e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eficaz de salvação nacional.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C74F65B-D3AB-C6A1-757B-02024E2F58D9}"/>
              </a:ext>
            </a:extLst>
          </p:cNvPr>
          <p:cNvSpPr txBox="1"/>
          <p:nvPr/>
        </p:nvSpPr>
        <p:spPr>
          <a:xfrm>
            <a:off x="3104318" y="3653862"/>
            <a:ext cx="3300174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dirty="0"/>
              <a:t>Do Movimento de Ocidentalização e </a:t>
            </a:r>
          </a:p>
          <a:p>
            <a:pPr>
              <a:buNone/>
            </a:pPr>
            <a:r>
              <a:rPr lang="pt-BR" altLang="zh-CN" dirty="0"/>
              <a:t>da Reforma dos Cem Dias </a:t>
            </a:r>
          </a:p>
          <a:p>
            <a:pPr>
              <a:buNone/>
            </a:pPr>
            <a:r>
              <a:rPr lang="pt-BR" altLang="zh-CN" dirty="0"/>
              <a:t>até às Novas Políticas do final </a:t>
            </a:r>
          </a:p>
          <a:p>
            <a:pPr>
              <a:buNone/>
            </a:pPr>
            <a:r>
              <a:rPr lang="pt-BR" altLang="zh-CN" dirty="0"/>
              <a:t>da Dinastia Qing, todas as reformas </a:t>
            </a:r>
          </a:p>
          <a:p>
            <a:pPr>
              <a:buNone/>
            </a:pPr>
            <a:r>
              <a:rPr lang="pt-BR" altLang="zh-CN" dirty="0"/>
              <a:t>atacaram os sintomas e não as causas, </a:t>
            </a:r>
          </a:p>
          <a:p>
            <a:pPr>
              <a:buNone/>
            </a:pPr>
            <a:r>
              <a:rPr lang="pt-BR" altLang="zh-CN" dirty="0"/>
              <a:t>visando meramente a manutenção </a:t>
            </a:r>
          </a:p>
          <a:p>
            <a:pPr>
              <a:buNone/>
            </a:pPr>
            <a:r>
              <a:rPr lang="pt-BR" altLang="zh-CN" dirty="0"/>
              <a:t>do domínio manchu.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03B47E4-017F-9DF3-7504-02DDD88AD317}"/>
              </a:ext>
            </a:extLst>
          </p:cNvPr>
          <p:cNvSpPr txBox="1"/>
          <p:nvPr/>
        </p:nvSpPr>
        <p:spPr>
          <a:xfrm>
            <a:off x="6244768" y="3429000"/>
            <a:ext cx="2675659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Embora tenha derrubado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com sucesso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 sistema imperial e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estabelecido a República,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os seus frutos foram usurpados.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92EFEDF-EB7C-28C0-63FF-19156A8F59CD}"/>
              </a:ext>
            </a:extLst>
          </p:cNvPr>
          <p:cNvSpPr txBox="1"/>
          <p:nvPr/>
        </p:nvSpPr>
        <p:spPr>
          <a:xfrm>
            <a:off x="8752734" y="3190291"/>
            <a:ext cx="3411302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Durante o período republicano,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a autocracia de Yuan Shikai e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os conflitos entre os senhores da guerra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fizeram com que a República existisse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quase apenas de nome, </a:t>
            </a:r>
          </a:p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mergulhando a população na penúria.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60A32BB-94A0-840A-14DE-9A4DE9B3D89C}"/>
              </a:ext>
            </a:extLst>
          </p:cNvPr>
          <p:cNvSpPr txBox="1"/>
          <p:nvPr/>
        </p:nvSpPr>
        <p:spPr>
          <a:xfrm>
            <a:off x="2548123" y="5792802"/>
            <a:ext cx="6194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Conclusão: As sucessivas reformas e revoltas falharam no objectivo de alterar o destino de uma China atrasada e vulnerável a agressões externas.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14346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32BB7-802F-5E5D-EF50-E31237700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3D2D1D65-D699-7C31-1D75-C075FA08AFD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49"/>
          <a:stretch>
            <a:fillRect/>
          </a:stretch>
        </p:blipFill>
        <p:spPr>
          <a:xfrm>
            <a:off x="0" y="3347"/>
            <a:ext cx="12192000" cy="6854653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9309B918-DFFF-8D36-1DED-1C771C5A8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87068"/>
            <a:ext cx="6617540" cy="1138134"/>
          </a:xfrm>
        </p:spPr>
        <p:txBody>
          <a:bodyPr>
            <a:normAutofit fontScale="90000"/>
          </a:bodyPr>
          <a:lstStyle/>
          <a:p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思想轉折</a:t>
            </a:r>
            <a:r>
              <a:rPr lang="en-US" altLang="zh-TW" sz="4000" b="1" dirty="0">
                <a:solidFill>
                  <a:schemeClr val="tx1"/>
                </a:solidFill>
                <a:latin typeface="Noto Sans SC"/>
              </a:rPr>
              <a:t>——</a:t>
            </a:r>
            <a:r>
              <a:rPr lang="zh-TW" altLang="en-US" sz="4000" b="1" dirty="0">
                <a:solidFill>
                  <a:schemeClr val="tx1"/>
                </a:solidFill>
                <a:latin typeface="Noto Sans SC"/>
              </a:rPr>
              <a:t>從效法歐美到轉向馬克思主義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BB489EF8-6B66-DA86-460F-87B0741846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49" y="2325826"/>
            <a:ext cx="6541240" cy="4174231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zh-TW" altLang="en-US" sz="2400" b="1" dirty="0"/>
              <a:t>巴黎和會外交失敗：</a:t>
            </a:r>
            <a:r>
              <a:rPr lang="zh-TW" altLang="en-US" sz="2400" dirty="0"/>
              <a:t>提出取消列強特權、廢除“二十一條” 、歸還山東權益三項要求，但列強完全拒絕並將山東權益轉讓日本</a:t>
            </a:r>
            <a:r>
              <a:rPr lang="en-US" altLang="zh-TW" sz="2400" dirty="0">
                <a:sym typeface="Wingdings" panose="05000000000000000000" pitchFamily="2" charset="2"/>
              </a:rPr>
              <a:t></a:t>
            </a:r>
            <a:r>
              <a:rPr lang="zh-TW" altLang="en-US" sz="2400" dirty="0"/>
              <a:t>對歐美資本主義徹底失望。</a:t>
            </a:r>
          </a:p>
          <a:p>
            <a:pPr>
              <a:spcAft>
                <a:spcPts val="1200"/>
              </a:spcAft>
            </a:pPr>
            <a:r>
              <a:rPr lang="zh-TW" altLang="en-US" sz="2400" b="1" dirty="0"/>
              <a:t>五四運動爆發：</a:t>
            </a:r>
            <a:r>
              <a:rPr lang="zh-TW" altLang="en-US" sz="2400" dirty="0"/>
              <a:t>外交失敗引發五四運動，青年學生與工人展現出巨大的愛國力量。</a:t>
            </a:r>
          </a:p>
          <a:p>
            <a:pPr>
              <a:spcAft>
                <a:spcPts val="1200"/>
              </a:spcAft>
            </a:pPr>
            <a:r>
              <a:rPr lang="zh-TW" altLang="en-US" sz="2400" b="1" dirty="0"/>
              <a:t>十月革命的曙光：</a:t>
            </a:r>
            <a:r>
              <a:rPr lang="zh-TW" altLang="en-US" sz="2400" dirty="0"/>
              <a:t>受十月革命啟發，先進知識分子（李大釗、陳獨秀等）推動馬克思主義與共產主義在中國的傳播。</a:t>
            </a:r>
          </a:p>
        </p:txBody>
      </p:sp>
      <p:pic>
        <p:nvPicPr>
          <p:cNvPr id="10" name="圖片 9" descr="https://dw-media.tkww.hk/dams/dwproduct/image/202106/27/60d7dbd0e4b0c39fcb227ee71.jpg">
            <a:extLst>
              <a:ext uri="{FF2B5EF4-FFF2-40B4-BE49-F238E27FC236}">
                <a16:creationId xmlns:a16="http://schemas.microsoft.com/office/drawing/2014/main" id="{2E1D3017-55FB-B520-D554-8D7C7DEFE8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1764" y="3383411"/>
            <a:ext cx="4600236" cy="3116646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D7002FAB-03B6-C122-D9CE-4E911E363205}"/>
              </a:ext>
            </a:extLst>
          </p:cNvPr>
          <p:cNvSpPr txBox="1"/>
          <p:nvPr/>
        </p:nvSpPr>
        <p:spPr>
          <a:xfrm>
            <a:off x="7591764" y="6092635"/>
            <a:ext cx="4600236" cy="523220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r>
              <a:rPr lang="zh-TW" altLang="en-US" dirty="0"/>
              <a:t>李大釗在</a:t>
            </a:r>
            <a:r>
              <a:rPr lang="en-US" altLang="zh-TW" dirty="0"/>
              <a:t>《</a:t>
            </a:r>
            <a:r>
              <a:rPr lang="zh-TW" altLang="en-US" dirty="0"/>
              <a:t>新青年</a:t>
            </a:r>
            <a:r>
              <a:rPr lang="en-US" altLang="zh-TW" dirty="0"/>
              <a:t>》</a:t>
            </a:r>
            <a:r>
              <a:rPr lang="zh-TW" altLang="en-US" dirty="0"/>
              <a:t>發表的</a:t>
            </a:r>
            <a:r>
              <a:rPr lang="en-US" altLang="zh-TW" dirty="0"/>
              <a:t>《</a:t>
            </a:r>
            <a:r>
              <a:rPr lang="zh-TW" altLang="en-US" dirty="0"/>
              <a:t>我的馬克思主義觀</a:t>
            </a:r>
            <a:r>
              <a:rPr lang="en-US" altLang="zh-TW" dirty="0"/>
              <a:t>》</a:t>
            </a:r>
          </a:p>
          <a:p>
            <a:r>
              <a:rPr lang="zh-TW" altLang="en-US" dirty="0"/>
              <a:t>圖片來源：中國時政新聞網</a:t>
            </a:r>
            <a:endParaRPr lang="en-US" altLang="zh-TW" dirty="0"/>
          </a:p>
        </p:txBody>
      </p:sp>
      <p:pic>
        <p:nvPicPr>
          <p:cNvPr id="6" name="圖片 5" descr="https://pub-images.revisiondojo.com/content-studio/sanity/images/image-a1495906f3ef08e91456b6babeb88249ef018530-1920x1080-jpg.jpg">
            <a:extLst>
              <a:ext uri="{FF2B5EF4-FFF2-40B4-BE49-F238E27FC236}">
                <a16:creationId xmlns:a16="http://schemas.microsoft.com/office/drawing/2014/main" id="{A867670B-66BB-FE8B-4068-25AA2F9BCC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00051" y="411324"/>
            <a:ext cx="4600236" cy="2587633"/>
          </a:xfrm>
          <a:prstGeom prst="rect">
            <a:avLst/>
          </a:prstGeom>
        </p:spPr>
      </p:pic>
      <p:sp>
        <p:nvSpPr>
          <p:cNvPr id="12" name="文字方塊 11">
            <a:extLst>
              <a:ext uri="{FF2B5EF4-FFF2-40B4-BE49-F238E27FC236}">
                <a16:creationId xmlns:a16="http://schemas.microsoft.com/office/drawing/2014/main" id="{19538246-DB56-400A-6F81-04DB3CD8D534}"/>
              </a:ext>
            </a:extLst>
          </p:cNvPr>
          <p:cNvSpPr txBox="1"/>
          <p:nvPr/>
        </p:nvSpPr>
        <p:spPr>
          <a:xfrm>
            <a:off x="7600051" y="2325826"/>
            <a:ext cx="4600236" cy="954107"/>
          </a:xfrm>
          <a:prstGeom prst="rect">
            <a:avLst/>
          </a:prstGeom>
          <a:solidFill>
            <a:srgbClr val="FFFFFF">
              <a:alpha val="87059"/>
            </a:srgbClr>
          </a:solidFill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defRPr/>
            </a:lvl1pPr>
          </a:lstStyle>
          <a:p>
            <a:pPr algn="l"/>
            <a:r>
              <a:rPr lang="pt-BR" altLang="zh-CN" dirty="0"/>
              <a:t>Greve e Manifestação dos Comerciantes de Xangai durante o Movimento do Quatro de Maio</a:t>
            </a:r>
            <a:endParaRPr lang="pt-PT" altLang="zh-TW" dirty="0"/>
          </a:p>
          <a:p>
            <a:pPr algn="l"/>
            <a:r>
              <a:rPr lang="pt-PT" altLang="zh-TW" dirty="0"/>
              <a:t>Fonte da imagem: </a:t>
            </a:r>
            <a:r>
              <a:rPr lang="pt-PT" altLang="zh-CN" i="1" kern="1200" dirty="0">
                <a:solidFill>
                  <a:schemeClr val="tx1"/>
                </a:solidFill>
              </a:rPr>
              <a:t>"</a:t>
            </a:r>
            <a:r>
              <a:rPr lang="pt-BR" altLang="zh-TW" i="1" dirty="0"/>
              <a:t>Materiais Didácticos da História de Macau</a:t>
            </a:r>
            <a:r>
              <a:rPr lang="pt-PT" altLang="zh-CN" i="1" kern="1200" dirty="0">
                <a:solidFill>
                  <a:schemeClr val="tx1"/>
                </a:solidFill>
              </a:rPr>
              <a:t>"</a:t>
            </a:r>
            <a:endParaRPr lang="en-US" altLang="zh-TW" i="1" dirty="0"/>
          </a:p>
        </p:txBody>
      </p:sp>
      <p:grpSp>
        <p:nvGrpSpPr>
          <p:cNvPr id="15" name="群組 14">
            <a:extLst>
              <a:ext uri="{FF2B5EF4-FFF2-40B4-BE49-F238E27FC236}">
                <a16:creationId xmlns:a16="http://schemas.microsoft.com/office/drawing/2014/main" id="{745AE9F7-187B-C248-88A2-A4AB07B8F988}"/>
              </a:ext>
            </a:extLst>
          </p:cNvPr>
          <p:cNvGrpSpPr/>
          <p:nvPr/>
        </p:nvGrpSpPr>
        <p:grpSpPr>
          <a:xfrm>
            <a:off x="7274769" y="411324"/>
            <a:ext cx="1091279" cy="1877731"/>
            <a:chOff x="7329200" y="528954"/>
            <a:chExt cx="1091279" cy="187773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935DF1B0-CF9E-E56F-A726-F029D0E8B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351296">
              <a:off x="7329200" y="528954"/>
              <a:ext cx="1091279" cy="1877731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pic>
          <p:nvPicPr>
            <p:cNvPr id="9" name="圖片 8">
              <a:hlinkClick r:id="rId7"/>
              <a:extLst>
                <a:ext uri="{FF2B5EF4-FFF2-40B4-BE49-F238E27FC236}">
                  <a16:creationId xmlns:a16="http://schemas.microsoft.com/office/drawing/2014/main" id="{D9C1B11C-3692-9EB1-669B-C83AE266F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21351296">
              <a:off x="7492443" y="1688297"/>
              <a:ext cx="834495" cy="542422"/>
            </a:xfrm>
            <a:prstGeom prst="rect">
              <a:avLst/>
            </a:prstGeom>
          </p:spPr>
        </p:pic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6ABE26D4-8DFA-BBC0-53F6-DF08037A1E88}"/>
                </a:ext>
              </a:extLst>
            </p:cNvPr>
            <p:cNvSpPr/>
            <p:nvPr/>
          </p:nvSpPr>
          <p:spPr>
            <a:xfrm rot="21351296">
              <a:off x="7368920" y="678594"/>
              <a:ext cx="975769" cy="9925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300"/>
                </a:spcAft>
              </a:pPr>
              <a:r>
                <a:rPr lang="zh-TW" altLang="en-US" b="1" u="sng" dirty="0"/>
                <a:t>影片</a:t>
              </a:r>
              <a:endParaRPr lang="en-US" altLang="zh-TW" b="1" u="sng" dirty="0"/>
            </a:p>
            <a:p>
              <a:pPr algn="ctr"/>
              <a:r>
                <a:rPr lang="zh-TW" altLang="en-US" b="1" dirty="0"/>
                <a:t>齊來認識“五四運動”</a:t>
              </a:r>
              <a:endParaRPr lang="en-US" altLang="zh-TW" b="1" dirty="0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EBBDCC54-FECF-4CE5-212C-652250D6EEEC}"/>
              </a:ext>
            </a:extLst>
          </p:cNvPr>
          <p:cNvSpPr txBox="1"/>
          <p:nvPr/>
        </p:nvSpPr>
        <p:spPr>
          <a:xfrm>
            <a:off x="628649" y="466665"/>
            <a:ext cx="61941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altLang="zh-CN" dirty="0"/>
              <a:t>Viragem Ideológica — Do Modelo Euro-Americano para o Marxismo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5E97B33-B9F1-EDE4-5DC2-21FBD39BB3A2}"/>
              </a:ext>
            </a:extLst>
          </p:cNvPr>
          <p:cNvSpPr txBox="1"/>
          <p:nvPr/>
        </p:nvSpPr>
        <p:spPr>
          <a:xfrm>
            <a:off x="849007" y="2072363"/>
            <a:ext cx="619412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Fracasso Diplomático na Conferência de Paz de Paris: Apresentaram-se três exigências — o cancelamento dos privilégios das potências estrangeiras, a abolição das «Vinte e Uma Exigências» e a devolução dos direitos e interesses de Shandong —, contudo as potências recusaram-nas liminarmente e transferiram os direitos de Shandong para o Japão </a:t>
            </a:r>
            <a:r>
              <a:rPr lang="en-US" altLang="zh-TW" dirty="0">
                <a:sym typeface="Wingdings" panose="05000000000000000000" pitchFamily="2" charset="2"/>
              </a:rPr>
              <a:t> </a:t>
            </a:r>
            <a:r>
              <a:rPr lang="zh-CN" altLang="en-US" dirty="0"/>
              <a:t>Desilusão total em relação ao capitalismo euro-americano.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8D1DBC0-6CBC-75E3-B41C-C69C72E0F1F7}"/>
              </a:ext>
            </a:extLst>
          </p:cNvPr>
          <p:cNvSpPr txBox="1"/>
          <p:nvPr/>
        </p:nvSpPr>
        <p:spPr>
          <a:xfrm>
            <a:off x="1070929" y="3758156"/>
            <a:ext cx="61941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Eclosão do Movimento do Quatro de Maio: O fracasso diplomático desencadeou o Movimento do Quatro de Maio, no qual a juventude estudantil e a classe operária demonstraram uma enorme força patriótica.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C6EB224-6516-E18B-725B-7BE1DF549331}"/>
              </a:ext>
            </a:extLst>
          </p:cNvPr>
          <p:cNvSpPr txBox="1"/>
          <p:nvPr/>
        </p:nvSpPr>
        <p:spPr>
          <a:xfrm>
            <a:off x="1070929" y="4750283"/>
            <a:ext cx="619412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A Aurora da Revolução de Outubro: Inspirados pela Revolução de Outubro, intelectuais de vanguarda (Li Dazhao, Chen Duxiu, entre outros) impulsionaram a difusão do marxismo e do comunismo na China.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CEAD597-A8D8-A090-C51A-A43F1FB313C0}"/>
              </a:ext>
            </a:extLst>
          </p:cNvPr>
          <p:cNvSpPr txBox="1"/>
          <p:nvPr/>
        </p:nvSpPr>
        <p:spPr>
          <a:xfrm>
            <a:off x="6507787" y="-56555"/>
            <a:ext cx="61941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altLang="zh-CN" dirty="0"/>
              <a:t>Vídeo</a:t>
            </a:r>
          </a:p>
          <a:p>
            <a:pPr algn="ctr"/>
            <a:r>
              <a:rPr lang="pt-BR" altLang="zh-CN" dirty="0"/>
              <a:t>Venham Conhecer o «Movimento do Quatro de Maio»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91483E0-BDB5-5E77-A4DC-A7F5A2FCEB28}"/>
              </a:ext>
            </a:extLst>
          </p:cNvPr>
          <p:cNvSpPr txBox="1"/>
          <p:nvPr/>
        </p:nvSpPr>
        <p:spPr>
          <a:xfrm>
            <a:off x="676450" y="6277461"/>
            <a:ext cx="767979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pt-BR" altLang="zh-CN" b="1" dirty="0"/>
              <a:t>«A Minha Visão do Marxismo», Publicado por Li Dazhao na Revista </a:t>
            </a:r>
            <a:r>
              <a:rPr lang="pt-BR" altLang="zh-CN" b="1" i="1" dirty="0"/>
              <a:t>«A Nova Juventude»</a:t>
            </a:r>
            <a:endParaRPr lang="pt-BR" altLang="zh-CN" dirty="0"/>
          </a:p>
          <a:p>
            <a:pPr>
              <a:buNone/>
            </a:pPr>
            <a:r>
              <a:rPr lang="pt-BR" altLang="zh-CN" i="1" dirty="0"/>
              <a:t>Fonte da Imagem:</a:t>
            </a:r>
            <a:r>
              <a:rPr lang="pt-BR" altLang="zh-CN" dirty="0"/>
              <a:t> Portal de Notícias da Política Actual da China</a:t>
            </a:r>
          </a:p>
        </p:txBody>
      </p:sp>
    </p:spTree>
    <p:extLst>
      <p:ext uri="{BB962C8B-B14F-4D97-AF65-F5344CB8AC3E}">
        <p14:creationId xmlns:p14="http://schemas.microsoft.com/office/powerpoint/2010/main" val="260153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2865</TotalTime>
  <Words>11092</Words>
  <Application>Microsoft Office PowerPoint</Application>
  <PresentationFormat>宽屏</PresentationFormat>
  <Paragraphs>628</Paragraphs>
  <Slides>30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6" baseType="lpstr">
      <vt:lpstr>Adobe 繁黑體 Std B</vt:lpstr>
      <vt:lpstr>Arial Unicode MS</vt:lpstr>
      <vt:lpstr>DengXian</vt:lpstr>
      <vt:lpstr>Noto Sans SC</vt:lpstr>
      <vt:lpstr>Noto Sans TC</vt:lpstr>
      <vt:lpstr>宋体</vt:lpstr>
      <vt:lpstr>宋体</vt:lpstr>
      <vt:lpstr>標楷體</vt:lpstr>
      <vt:lpstr>微軟正黑體</vt:lpstr>
      <vt:lpstr>新細明體</vt:lpstr>
      <vt:lpstr>Arial</vt:lpstr>
      <vt:lpstr>Calibri</vt:lpstr>
      <vt:lpstr>Times New Roman</vt:lpstr>
      <vt:lpstr>Wingdings</vt:lpstr>
      <vt:lpstr>Office 主题​​</vt:lpstr>
      <vt:lpstr>默认主题</vt:lpstr>
      <vt:lpstr>PowerPoint 演示文稿</vt:lpstr>
      <vt:lpstr>PowerPoint 演示文稿</vt:lpstr>
      <vt:lpstr>I. A Fundação do Partido Comunista da China</vt:lpstr>
      <vt:lpstr>Discussão em Grupo</vt:lpstr>
      <vt:lpstr>PowerPoint 演示文稿</vt:lpstr>
      <vt:lpstr>PowerPoint 演示文稿</vt:lpstr>
      <vt:lpstr>百年屈辱——列強入侵與主權喪失</vt:lpstr>
      <vt:lpstr>救亡圖存——晩清至民國時期歷次探索與困境</vt:lpstr>
      <vt:lpstr>思想轉折——從效法歐美到轉向馬克思主義</vt:lpstr>
      <vt:lpstr>籌備建黨——共產主義早期組織與刊物</vt:lpstr>
      <vt:lpstr>PowerPoint 演示文稿</vt:lpstr>
      <vt:lpstr>Um Acontecimento Sem Precedentes — A Fundação do Partido Comunista da China</vt:lpstr>
      <vt:lpstr>Extensão de Conhecimento</vt:lpstr>
      <vt:lpstr>II. A Vitória da Longa Marcha do Exército Vermelho</vt:lpstr>
      <vt:lpstr>Enquadramento: Linha do Tempo Relevante das Relações com o Kuomintang</vt:lpstr>
      <vt:lpstr>Fracasso na Campanha contra o «cerco e aniquilamento»</vt:lpstr>
      <vt:lpstr>Pergunta: O Exército Vermelho sofreu graves perdas na Quinta Campanha contra o «cerco e aniquilamento». Se fosse membro da direcção, como procederia?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III. Parte Extensiva</vt:lpstr>
      <vt:lpstr>Foram o nascimento do Partido Comunista da China e a vitória da Longa Marcha do Exército Vermelho meros acontecimentos históricos? Não terão qualquer relação connosco na época contemporânea?</vt:lpstr>
      <vt:lpstr>PowerPoint 演示文稿</vt:lpstr>
      <vt:lpstr>Discussão em Grupo</vt:lpstr>
      <vt:lpstr>PowerPoint 演示文稿</vt:lpstr>
      <vt:lpstr>PowerPoint 演示文稿</vt:lpstr>
      <vt:lpstr>Esquema da Estrutura do Conhecimento </vt:lpstr>
      <vt:lpstr>Esquema da Estrutura do Conhecimento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/>
  <cp:lastModifiedBy>user-</cp:lastModifiedBy>
  <cp:revision>427</cp:revision>
  <cp:lastPrinted>2026-08-06T07:16:54Z</cp:lastPrinted>
  <dcterms:created xsi:type="dcterms:W3CDTF">2026-07-24T07:50:05Z</dcterms:created>
  <dcterms:modified xsi:type="dcterms:W3CDTF">2026-09-02T06:56:40Z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{"Label":"1","ContentProducer":"001191110102MACQD9K64010000","ProduceID":"7665990588260814106","ReservedCode1":"","ContentPropagator":"","PropagateID":"","ReservedCode2":""}</vt:lpwstr>
  </property>
  <property fmtid="{D5CDD505-2E9C-101B-9397-08002B2CF9AE}" pid="3" name="KSOProductBuildVer">
    <vt:lpwstr>2052-12.1.25849.25849</vt:lpwstr>
  </property>
  <property fmtid="{D5CDD505-2E9C-101B-9397-08002B2CF9AE}" pid="4" name="ICV">
    <vt:lpwstr>4A0DBA7601BF7D4A0518636A608CE463_43</vt:lpwstr>
  </property>
</Properties>
</file>